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326" r:id="rId2"/>
    <p:sldId id="327" r:id="rId3"/>
    <p:sldId id="328" r:id="rId4"/>
    <p:sldId id="329" r:id="rId5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FF6600"/>
    <a:srgbClr val="FF9900"/>
    <a:srgbClr val="0066FF"/>
    <a:srgbClr val="C0504D"/>
    <a:srgbClr val="FF0066"/>
    <a:srgbClr val="FF9966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6" autoAdjust="0"/>
    <p:restoredTop sz="63000" autoAdjust="0"/>
  </p:normalViewPr>
  <p:slideViewPr>
    <p:cSldViewPr>
      <p:cViewPr>
        <p:scale>
          <a:sx n="75" d="100"/>
          <a:sy n="75" d="100"/>
        </p:scale>
        <p:origin x="-10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83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6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38610C82-C3A1-41B9-98ED-89AD39A2370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57263"/>
            <a:fld id="{CBA07709-A16A-4CBB-AD68-EA24CC03C5F2}" type="slidenum">
              <a:rPr lang="en-US" altLang="ja-JP" smtClean="0">
                <a:ea typeface="ＭＳ Ｐゴシック" charset="-128"/>
              </a:rPr>
              <a:pPr defTabSz="957263"/>
              <a:t>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1031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688" tIns="47844" rIns="95688" bIns="47844" anchor="b"/>
          <a:lstStyle/>
          <a:p>
            <a:pPr algn="r" defTabSz="966788"/>
            <a:fld id="{26AF8FD3-080D-46EB-A713-39E78EE5569D}" type="slidenum">
              <a:rPr lang="en-US" altLang="ja-JP" sz="1300"/>
              <a:pPr algn="r" defTabSz="966788"/>
              <a:t>2</a:t>
            </a:fld>
            <a:endParaRPr lang="en-US" altLang="ja-JP" sz="130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dirty="0" smtClean="0"/>
              <a:t>組織を円滑に運営するためには、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　組織を構成するひとり一人が、組織のルールを遵守するとともに、常識的に守らなくてはならないマナーがある。</a:t>
            </a:r>
            <a:endParaRPr lang="en-US" altLang="ja-JP" dirty="0" smtClean="0"/>
          </a:p>
          <a:p>
            <a:pPr eaLnBrk="1" hangingPunct="1"/>
            <a:endParaRPr lang="en-US" altLang="ja-JP" dirty="0" smtClean="0"/>
          </a:p>
          <a:p>
            <a:pPr eaLnBrk="1" hangingPunct="1"/>
            <a:r>
              <a:rPr lang="ja-JP" altLang="en-US" dirty="0" smtClean="0"/>
              <a:t>ここでは、最低限のマナーとして、</a:t>
            </a:r>
            <a:endParaRPr lang="en-US" altLang="ja-JP" dirty="0" smtClean="0"/>
          </a:p>
          <a:p>
            <a:pPr>
              <a:lnSpc>
                <a:spcPct val="80000"/>
              </a:lnSpc>
              <a:buClr>
                <a:schemeClr val="tx2"/>
              </a:buClr>
              <a:buFont typeface="Wingdings" pitchFamily="2" charset="2"/>
              <a:buNone/>
            </a:pPr>
            <a:r>
              <a:rPr lang="ja-JP" altLang="en-US" dirty="0" smtClean="0"/>
              <a:t>「自覚</a:t>
            </a:r>
            <a:r>
              <a:rPr lang="ja-JP" altLang="en-US" dirty="0" smtClean="0"/>
              <a:t>をもつ</a:t>
            </a:r>
            <a:r>
              <a:rPr lang="ja-JP" altLang="en-US" dirty="0" smtClean="0"/>
              <a:t>」、「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時間を守る」、「挨拶をする」、「言葉遣いに気をつける」、「身だしなみを整える」、「整理・整頓をする」の</a:t>
            </a:r>
            <a:r>
              <a:rPr lang="ja-JP" altLang="en-US" dirty="0" smtClean="0"/>
              <a:t>６つを紹介する。</a:t>
            </a:r>
            <a:endParaRPr lang="en-US" altLang="ja-JP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5171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None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自覚をもつ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Clr>
                <a:schemeClr val="tx2"/>
              </a:buClr>
              <a:buFont typeface="Wingdings" pitchFamily="2" charset="2"/>
              <a:buNone/>
            </a:pP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組織の一員として、与えられた任務に責任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をもち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、「ほうれんそう」を徹底する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Clr>
                <a:schemeClr val="tx2"/>
              </a:buClr>
              <a:buFont typeface="Wingdings" pitchFamily="2" charset="2"/>
              <a:buNone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時間を守る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Clr>
                <a:schemeClr val="tx2"/>
              </a:buClr>
              <a:buFontTx/>
              <a:buNone/>
            </a:pP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５分前行動を心がけ、決められた期日までに提出物を提出する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Clr>
                <a:schemeClr val="tx2"/>
              </a:buClr>
              <a:buFont typeface="Wingdings" pitchFamily="2" charset="2"/>
              <a:buNone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挨拶をする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Clr>
                <a:schemeClr val="tx2"/>
              </a:buClr>
              <a:buFontTx/>
              <a:buNone/>
            </a:pP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相手の目を見て、自分から積極的に挨拶する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517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A133D67-11A1-405E-82A8-D63B6727236D}" type="slidenum">
              <a:rPr lang="en-US" altLang="ja-JP" smtClean="0">
                <a:ea typeface="ＭＳ Ｐゴシック" charset="-128"/>
              </a:rPr>
              <a:pPr/>
              <a:t>3</a:t>
            </a:fld>
            <a:endParaRPr lang="en-US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2"/>
              </a:buClr>
              <a:buFont typeface="Wingdings" pitchFamily="2" charset="2"/>
              <a:buNone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言葉遣いに気を付ける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Clr>
                <a:schemeClr val="tx2"/>
              </a:buClr>
              <a:buFontTx/>
              <a:buNone/>
            </a:pP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相手を尊重し、立場に合った言葉で話し、良好な人間関係を築く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Clr>
                <a:schemeClr val="tx2"/>
              </a:buClr>
              <a:buFont typeface="Wingdings" pitchFamily="2" charset="2"/>
              <a:buNone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身だしなみを整える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Clr>
                <a:schemeClr val="tx2"/>
              </a:buClr>
              <a:buFontTx/>
              <a:buNone/>
            </a:pP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清潔で安全な頭髪や服装を整える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Clr>
                <a:schemeClr val="tx2"/>
              </a:buClr>
              <a:buFont typeface="Wingdings" pitchFamily="2" charset="2"/>
              <a:buNone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整理・整頓をする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Clr>
                <a:schemeClr val="tx2"/>
              </a:buClr>
              <a:buFontTx/>
              <a:buNone/>
            </a:pP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自分の机や周囲の整理・整頓をして、安全で安心して作業できる環境を保つ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/>
              <a:t>マナーとして大切なことは他にもたくさんあることから、生徒にどんなマナーが大切かを考えさせてもよい。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610C82-C3A1-41B9-98ED-89AD39A23705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5" name="Group 22"/>
            <p:cNvGrpSpPr>
              <a:grpSpLocks/>
            </p:cNvGrpSpPr>
            <p:nvPr userDrawn="1"/>
          </p:nvGrpSpPr>
          <p:grpSpPr bwMode="auto">
            <a:xfrm>
              <a:off x="-7" y="0"/>
              <a:ext cx="5774" cy="4343"/>
              <a:chOff x="-7" y="0"/>
              <a:chExt cx="5774" cy="4343"/>
            </a:xfrm>
          </p:grpSpPr>
          <p:sp>
            <p:nvSpPr>
              <p:cNvPr id="7" name="Freeform 3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5" name="Freeform 19"/>
              <p:cNvSpPr>
                <a:spLocks/>
              </p:cNvSpPr>
              <p:nvPr/>
            </p:nvSpPr>
            <p:spPr bwMode="hidden">
              <a:xfrm rot="-5400000">
                <a:off x="2505" y="-537"/>
                <a:ext cx="1085" cy="2160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</p:grpSp>
        <p:pic>
          <p:nvPicPr>
            <p:cNvPr id="6" name="Picture 7" descr="Facbanna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>
              <a:ext uri="{909E8E84-426E-40DD-AFC4-6F175D3DCCD1}"/>
            </a:extLst>
          </p:spPr>
        </p:pic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08596-9803-4AE0-A683-49C1681E697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CA7F6-A8CE-47B5-BCA8-2E42A1B8512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3D298-2163-4C77-97F6-580CAFD0387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874C1-D077-4991-A76C-0F62FF7AF6F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CAC10-F8BC-4620-8082-76353A0E282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8F841-4A88-454C-A6DC-DED168E616D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E4562-4334-4E61-A537-2B959E8F24F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B7470-488C-466F-8E83-572AA493525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69F59-D9E9-4A20-977F-19F326EEA33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CB11B-32CA-436A-9B24-8B44DEA972C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D4903-2215-49AB-B7B6-A4D0C0B9C42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0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3080" name="Group 19"/>
            <p:cNvGrpSpPr>
              <a:grpSpLocks/>
            </p:cNvGrpSpPr>
            <p:nvPr userDrawn="1"/>
          </p:nvGrpSpPr>
          <p:grpSpPr bwMode="auto">
            <a:xfrm>
              <a:off x="-7" y="10"/>
              <a:ext cx="5774" cy="4333"/>
              <a:chOff x="-7" y="10"/>
              <a:chExt cx="5774" cy="4333"/>
            </a:xfrm>
          </p:grpSpPr>
          <p:sp>
            <p:nvSpPr>
              <p:cNvPr id="1032" name="Freeform 8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</p:grpSp>
        <p:pic>
          <p:nvPicPr>
            <p:cNvPr id="1036" name="Picture 12" descr="Facbanna"/>
            <p:cNvPicPr>
              <a:picLocks noChangeAspect="1" noChangeArrowheads="1"/>
            </p:cNvPicPr>
            <p:nvPr/>
          </p:nvPicPr>
          <p:blipFill>
            <a:blip r:embed="rId1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>
              <a:ext uri="{909E8E84-426E-40DD-AFC4-6F175D3DCCD1}"/>
            </a:extLst>
          </p:spPr>
        </p:pic>
      </p:grp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502E336A-39EB-4107-8124-EFF1C3D724B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サブタイトル 6"/>
          <p:cNvSpPr>
            <a:spLocks noGrp="1"/>
          </p:cNvSpPr>
          <p:nvPr>
            <p:ph type="subTitle" idx="1"/>
          </p:nvPr>
        </p:nvSpPr>
        <p:spPr>
          <a:xfrm>
            <a:off x="1817688" y="3170238"/>
            <a:ext cx="6400800" cy="1752600"/>
          </a:xfrm>
        </p:spPr>
        <p:txBody>
          <a:bodyPr/>
          <a:lstStyle/>
          <a:p>
            <a:pPr algn="ctr"/>
            <a:r>
              <a:rPr lang="ja-JP" altLang="en-US" sz="5400" b="1" dirty="0" smtClean="0">
                <a:solidFill>
                  <a:srgbClr val="0070C0"/>
                </a:solidFill>
                <a:latin typeface="ＭＳ Ｐゴシック" charset="-128"/>
              </a:rPr>
              <a:t>マナー</a:t>
            </a:r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341438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ja-JP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charset="-128"/>
              </a:rPr>
              <a:t>工業高校におけるキャリア教育</a:t>
            </a:r>
          </a:p>
        </p:txBody>
      </p:sp>
      <p:sp>
        <p:nvSpPr>
          <p:cNvPr id="61444" name="Text Box 5"/>
          <p:cNvSpPr txBox="1">
            <a:spLocks noChangeArrowheads="1"/>
          </p:cNvSpPr>
          <p:nvPr/>
        </p:nvSpPr>
        <p:spPr bwMode="auto">
          <a:xfrm>
            <a:off x="7019925" y="439738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/>
              <a:t>高等学校（工業）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>
                <a:solidFill>
                  <a:srgbClr val="0070C0"/>
                </a:solidFill>
                <a:latin typeface="ＭＳ Ｐゴシック" charset="-128"/>
              </a:rPr>
              <a:t>マナー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自覚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をもつ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時間を守る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挨拶をする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言葉遣いに気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を付ける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身だしなみを整える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整理・整頓をする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80000"/>
              </a:lnSpc>
              <a:buClr>
                <a:schemeClr val="tx2"/>
              </a:buClr>
              <a:buNone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　　　　　　　　　　　・・・等々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>
                <a:solidFill>
                  <a:srgbClr val="0070C0"/>
                </a:solidFill>
                <a:latin typeface="ＭＳ Ｐゴシック" charset="-128"/>
              </a:rPr>
              <a:t>身近なマナーの例</a:t>
            </a:r>
          </a:p>
        </p:txBody>
      </p:sp>
      <p:sp>
        <p:nvSpPr>
          <p:cNvPr id="63491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1066800" y="1676400"/>
            <a:ext cx="7772400" cy="4704928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自覚をもつ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Clr>
                <a:schemeClr val="tx2"/>
              </a:buClr>
              <a:buFontTx/>
              <a:buNone/>
            </a:pPr>
            <a:r>
              <a:rPr lang="en-US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	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組織の一員として、与えられた任務に　　　責任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をもち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、「ほうれんそう」を徹底する</a:t>
            </a:r>
            <a:endParaRPr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時間を守る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Clr>
                <a:schemeClr val="tx2"/>
              </a:buClr>
              <a:buFontTx/>
              <a:buNone/>
            </a:pPr>
            <a:r>
              <a:rPr lang="en-US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	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５分前行動を心がけ、決められた期日までに提出物を提出する</a:t>
            </a:r>
            <a:endParaRPr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挨拶をする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Clr>
                <a:schemeClr val="tx2"/>
              </a:buClr>
              <a:buFontTx/>
              <a:buNone/>
            </a:pPr>
            <a:r>
              <a:rPr lang="en-US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	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相手の目を見て、自分から積極的に挨拶する</a:t>
            </a:r>
            <a:endParaRPr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Clr>
                <a:schemeClr val="tx2"/>
              </a:buClr>
              <a:buNone/>
            </a:pPr>
            <a:endParaRPr lang="ja-JP" altLang="en-US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>
                <a:solidFill>
                  <a:srgbClr val="0070C0"/>
                </a:solidFill>
                <a:latin typeface="ＭＳ Ｐゴシック" charset="-128"/>
              </a:rPr>
              <a:t>身近なマナーの例</a:t>
            </a:r>
          </a:p>
        </p:txBody>
      </p:sp>
      <p:sp>
        <p:nvSpPr>
          <p:cNvPr id="64515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1066800" y="1676400"/>
            <a:ext cx="7393632" cy="4848225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言葉遣いに気を付ける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Clr>
                <a:schemeClr val="tx2"/>
              </a:buClr>
              <a:buFontTx/>
              <a:buNone/>
            </a:pP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　相手を尊重し、立場に合った言葉で話し、良好な人間関係を築く</a:t>
            </a:r>
            <a:endParaRPr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身だしなみを整える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Clr>
                <a:schemeClr val="tx2"/>
              </a:buClr>
              <a:buFontTx/>
              <a:buNone/>
            </a:pP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　清潔で安全な頭髪や服装を整える</a:t>
            </a:r>
            <a:endParaRPr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整理・整頓をする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Clr>
                <a:schemeClr val="tx2"/>
              </a:buClr>
              <a:buFontTx/>
              <a:buNone/>
            </a:pP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　自分の机や周囲の整理・整頓をして、　　安全で安心して作業できる環境を保つ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tory desig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テクノロジー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FACTORY_TP01069018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7176BB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666AA9"/>
        </a:accent6>
        <a:hlink>
          <a:srgbClr val="B97C01"/>
        </a:hlink>
        <a:folHlink>
          <a:srgbClr val="555B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CEA79C"/>
        </a:hlink>
        <a:folHlink>
          <a:srgbClr val="FDF1C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B97C01"/>
        </a:hlink>
        <a:folHlink>
          <a:srgbClr val="9E4C0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808000"/>
        </a:hlink>
        <a:folHlink>
          <a:srgbClr val="6856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B97C01"/>
        </a:hlink>
        <a:folHlink>
          <a:srgbClr val="3C504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B97C01"/>
        </a:hlink>
        <a:folHlink>
          <a:srgbClr val="2D302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4699</TotalTime>
  <Words>76</Words>
  <Application>Microsoft Office PowerPoint</Application>
  <PresentationFormat>画面に合わせる (4:3)</PresentationFormat>
  <Paragraphs>48</Paragraphs>
  <Slides>4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Factory design template</vt:lpstr>
      <vt:lpstr>工業高校におけるキャリア教育</vt:lpstr>
      <vt:lpstr>マナー</vt:lpstr>
      <vt:lpstr>身近なマナーの例</vt:lpstr>
      <vt:lpstr>身近なマナーの例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工業高校におけるキャリア教育</dc:title>
  <cp:lastModifiedBy>愛知県教育委員会</cp:lastModifiedBy>
  <cp:revision>58</cp:revision>
  <dcterms:modified xsi:type="dcterms:W3CDTF">2013-03-07T01:04:07Z</dcterms:modified>
</cp:coreProperties>
</file>