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7" r:id="rId7"/>
    <p:sldId id="270" r:id="rId8"/>
    <p:sldId id="271" r:id="rId9"/>
    <p:sldId id="265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20906-59AB-42B3-AF98-38C44EF002A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4177D-560B-4FEC-B4A5-4CD260E8A2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0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676DB-CCBC-41AC-93C4-035FD1FCCEC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3D12A73-8D62-4FB8-857C-3A34ED17C2C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4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B8520AB-B52C-4644-844A-A1C5F7087DB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11BB0-8C1C-4B31-B670-528E18B029F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1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A52DA-BA96-4592-A98A-AA8F8CC9581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8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68083-EA18-4118-BB49-0CC533192C3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87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96F29-3210-49A6-AEC1-ED92B1E47CE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2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6CEC1-FE33-4703-83B8-BA06B1C2C6F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6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50C10-2797-45F3-955C-EAC038A9268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6911C-A147-4F18-87BE-68A5CEA081D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5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CBDFC-7DDE-4BAB-99F0-2EBA43FDAA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1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 fontAlgn="base"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 fontAlgn="base"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 fontAlgn="base">
              <a:spcAft>
                <a:spcPct val="0"/>
              </a:spcAft>
            </a:pPr>
            <a:fld id="{A01B2807-5155-4136-B79B-9DD0E3DCC144}" type="slidenum">
              <a:rPr lang="en-US" altLang="ja-JP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09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6890" y="2427606"/>
            <a:ext cx="7772400" cy="1470025"/>
          </a:xfrm>
          <a:solidFill>
            <a:srgbClr val="00B050"/>
          </a:solidFill>
        </p:spPr>
        <p:txBody>
          <a:bodyPr anchor="ctr"/>
          <a:lstStyle/>
          <a:p>
            <a:r>
              <a:rPr lang="ja-JP" altLang="en-US" sz="7200" dirty="0">
                <a:solidFill>
                  <a:schemeClr val="bg1"/>
                </a:solidFill>
              </a:rPr>
              <a:t>委託販売</a:t>
            </a:r>
          </a:p>
        </p:txBody>
      </p:sp>
    </p:spTree>
    <p:extLst>
      <p:ext uri="{BB962C8B-B14F-4D97-AF65-F5344CB8AC3E}">
        <p14:creationId xmlns:p14="http://schemas.microsoft.com/office/powerpoint/2010/main" val="225472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908050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委託販売とは・・・？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06582" y="2924175"/>
            <a:ext cx="9961418" cy="1728788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ja-JP" altLang="en-US" sz="4400" dirty="0">
                <a:solidFill>
                  <a:schemeClr val="bg1"/>
                </a:solidFill>
              </a:rPr>
              <a:t>　</a:t>
            </a:r>
            <a:r>
              <a:rPr lang="ja-JP" altLang="en-US" sz="4400" dirty="0" smtClean="0">
                <a:solidFill>
                  <a:schemeClr val="bg1"/>
                </a:solidFill>
              </a:rPr>
              <a:t>商品</a:t>
            </a:r>
            <a:r>
              <a:rPr lang="ja-JP" altLang="en-US" sz="4400" dirty="0">
                <a:solidFill>
                  <a:schemeClr val="bg1"/>
                </a:solidFill>
              </a:rPr>
              <a:t>の販売を</a:t>
            </a:r>
            <a:r>
              <a:rPr lang="ja-JP" altLang="en-US" sz="4400" dirty="0" smtClean="0">
                <a:solidFill>
                  <a:schemeClr val="bg1"/>
                </a:solidFill>
              </a:rPr>
              <a:t>他店に</a:t>
            </a:r>
            <a:r>
              <a:rPr lang="ja-JP" altLang="en-US" sz="4400" dirty="0">
                <a:solidFill>
                  <a:schemeClr val="bg1"/>
                </a:solidFill>
              </a:rPr>
              <a:t>委託</a:t>
            </a:r>
            <a:r>
              <a:rPr lang="ja-JP" altLang="en-US" sz="4400" dirty="0" smtClean="0">
                <a:solidFill>
                  <a:schemeClr val="bg1"/>
                </a:solidFill>
              </a:rPr>
              <a:t>する販売方法</a:t>
            </a:r>
            <a:endParaRPr lang="ja-JP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4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altLang="ja-JP" dirty="0">
                <a:solidFill>
                  <a:schemeClr val="bg1"/>
                </a:solidFill>
              </a:rPr>
              <a:t>①</a:t>
            </a:r>
            <a:r>
              <a:rPr lang="ja-JP" altLang="en-US" dirty="0">
                <a:solidFill>
                  <a:schemeClr val="bg1"/>
                </a:solidFill>
              </a:rPr>
              <a:t>委託する商品を発送したとき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1299893" y="4040428"/>
            <a:ext cx="1871662" cy="707886"/>
          </a:xfrm>
          <a:prstGeom prst="rect">
            <a:avLst/>
          </a:prstGeom>
          <a:solidFill>
            <a:schemeClr val="accent2"/>
          </a:solidFill>
          <a:ln w="57150" cmpd="thinThick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40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委託者</a:t>
            </a:r>
            <a:r>
              <a:rPr lang="ja-JP" altLang="en-US" sz="4000" dirty="0">
                <a:solidFill>
                  <a:srgbClr val="FFFF00"/>
                </a:solidFill>
              </a:rPr>
              <a:t>　</a:t>
            </a:r>
            <a:endParaRPr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4008438" y="3068638"/>
            <a:ext cx="424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8737601" y="3975960"/>
            <a:ext cx="1871663" cy="707886"/>
          </a:xfrm>
          <a:prstGeom prst="rect">
            <a:avLst/>
          </a:prstGeom>
          <a:solidFill>
            <a:schemeClr val="accent2"/>
          </a:solidFill>
          <a:ln w="57150" cmpd="thinThick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40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受託者</a:t>
            </a:r>
            <a:r>
              <a:rPr lang="ja-JP" altLang="en-US" sz="4000" dirty="0">
                <a:solidFill>
                  <a:srgbClr val="FFFF00"/>
                </a:solidFill>
              </a:rPr>
              <a:t>　</a:t>
            </a:r>
            <a:endParaRPr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049376" y="3391185"/>
            <a:ext cx="2372697" cy="584775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  <a:effectLst/>
          <a:ex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b="1" dirty="0" smtClean="0"/>
              <a:t>Ａ商店</a:t>
            </a:r>
            <a:endParaRPr lang="ja-JP" altLang="en-US" sz="3200" b="1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8737601" y="3390872"/>
            <a:ext cx="1843774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  <a:effectLst/>
          <a:extLst/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800" b="1" dirty="0" smtClean="0"/>
              <a:t>スーパーＢ</a:t>
            </a:r>
            <a:endParaRPr lang="ja-JP" altLang="en-US" sz="2800" b="1" dirty="0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4549380" y="1226338"/>
            <a:ext cx="5329237" cy="2133600"/>
          </a:xfrm>
          <a:prstGeom prst="wedgeEllipseCallout">
            <a:avLst>
              <a:gd name="adj1" fmla="val 46497"/>
              <a:gd name="adj2" fmla="val 42315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/>
              <a:t>いいですよ。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 smtClean="0"/>
              <a:t>じゃあ，商品</a:t>
            </a:r>
            <a:r>
              <a:rPr lang="ja-JP" altLang="en-US" sz="3200" dirty="0"/>
              <a:t>を送って</a:t>
            </a:r>
            <a:r>
              <a:rPr lang="ja-JP" altLang="en-US" sz="3200" dirty="0" smtClean="0"/>
              <a:t>下さい。</a:t>
            </a:r>
            <a:endParaRPr lang="ja-JP" altLang="en-US" sz="3200" dirty="0"/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934404" y="1226338"/>
            <a:ext cx="5566965" cy="1613576"/>
          </a:xfrm>
          <a:prstGeom prst="wedgeEllipseCallout">
            <a:avLst>
              <a:gd name="adj1" fmla="val -44762"/>
              <a:gd name="adj2" fmla="val 73364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 smtClean="0"/>
              <a:t>では，商品</a:t>
            </a:r>
            <a:r>
              <a:rPr lang="ja-JP" altLang="en-US" sz="3200" dirty="0"/>
              <a:t>を発送させて</a:t>
            </a:r>
            <a:r>
              <a:rPr lang="ja-JP" altLang="en-US" sz="3200" dirty="0" smtClean="0"/>
              <a:t>いただきます。</a:t>
            </a:r>
            <a:endParaRPr lang="ja-JP" altLang="en-US" sz="3200" dirty="0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3422073" y="1170617"/>
            <a:ext cx="4968875" cy="2379381"/>
          </a:xfrm>
          <a:prstGeom prst="wedgeEllipseCallout">
            <a:avLst>
              <a:gd name="adj1" fmla="val -50829"/>
              <a:gd name="adj2" fmla="val 59227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/>
              <a:t>そちらで我が社</a:t>
            </a:r>
            <a:r>
              <a:rPr lang="ja-JP" altLang="en-US" sz="3200" dirty="0" smtClean="0"/>
              <a:t>の</a:t>
            </a:r>
            <a:endParaRPr lang="en-US" altLang="ja-JP" sz="3200" dirty="0" smtClean="0"/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 smtClean="0"/>
              <a:t>商品</a:t>
            </a:r>
            <a:r>
              <a:rPr lang="ja-JP" altLang="en-US" sz="3200" dirty="0"/>
              <a:t>の販売を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 smtClean="0"/>
              <a:t>お願いできますか。</a:t>
            </a:r>
            <a:endParaRPr lang="ja-JP" altLang="en-US" sz="3200" dirty="0"/>
          </a:p>
        </p:txBody>
      </p:sp>
      <p:sp>
        <p:nvSpPr>
          <p:cNvPr id="2" name="直方体 1"/>
          <p:cNvSpPr/>
          <p:nvPr/>
        </p:nvSpPr>
        <p:spPr bwMode="auto">
          <a:xfrm>
            <a:off x="3526704" y="3825785"/>
            <a:ext cx="1233055" cy="815884"/>
          </a:xfrm>
          <a:prstGeom prst="cube">
            <a:avLst/>
          </a:prstGeom>
          <a:solidFill>
            <a:srgbClr val="FFFF00"/>
          </a:solidFill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en-US" sz="3200" i="0" u="none" strike="noStrike" normalizeH="0" baseline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商品</a:t>
            </a:r>
          </a:p>
        </p:txBody>
      </p:sp>
      <p:cxnSp>
        <p:nvCxnSpPr>
          <p:cNvPr id="4" name="直線矢印コネクタ 3"/>
          <p:cNvCxnSpPr/>
          <p:nvPr/>
        </p:nvCxnSpPr>
        <p:spPr bwMode="auto">
          <a:xfrm>
            <a:off x="3632055" y="3614466"/>
            <a:ext cx="5000915" cy="37384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2150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11111E-6 L 0.33737 0.0016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6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" grpId="0" animBg="1"/>
      <p:bldP spid="4141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843405" y="2083542"/>
            <a:ext cx="2033666" cy="16049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</a:rPr>
              <a:t>仕　入　高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>
                <a:solidFill>
                  <a:schemeClr val="bg1"/>
                </a:solidFill>
              </a:rPr>
              <a:t>①委託者側の会計処理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0" y="5373689"/>
            <a:ext cx="2952750" cy="676275"/>
          </a:xfrm>
        </p:spPr>
        <p:txBody>
          <a:bodyPr/>
          <a:lstStyle/>
          <a:p>
            <a:pPr algn="ctr">
              <a:buFontTx/>
              <a:buNone/>
            </a:pPr>
            <a:r>
              <a:rPr lang="ja-JP" altLang="en-US" dirty="0" smtClean="0">
                <a:solidFill>
                  <a:schemeClr val="bg1"/>
                </a:solidFill>
              </a:rPr>
              <a:t>手</a:t>
            </a:r>
            <a:r>
              <a:rPr lang="ja-JP" altLang="en-US" dirty="0">
                <a:solidFill>
                  <a:schemeClr val="bg1"/>
                </a:solidFill>
              </a:rPr>
              <a:t>許</a:t>
            </a:r>
            <a:r>
              <a:rPr lang="ja-JP" altLang="en-US" dirty="0" smtClean="0">
                <a:solidFill>
                  <a:schemeClr val="bg1"/>
                </a:solidFill>
              </a:rPr>
              <a:t>に</a:t>
            </a:r>
            <a:r>
              <a:rPr lang="ja-JP" altLang="en-US" dirty="0">
                <a:solidFill>
                  <a:schemeClr val="bg1"/>
                </a:solidFill>
              </a:rPr>
              <a:t>ある商品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843405" y="3212976"/>
            <a:ext cx="2016125" cy="47550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</a:rPr>
              <a:t>委託販売の商品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743701" y="5373689"/>
            <a:ext cx="34575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</a:rPr>
              <a:t>委託販売の商品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167438" y="1341438"/>
            <a:ext cx="0" cy="3816350"/>
          </a:xfrm>
          <a:prstGeom prst="line">
            <a:avLst/>
          </a:prstGeom>
          <a:noFill/>
          <a:ln w="889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H="1">
            <a:off x="8443914" y="2060575"/>
            <a:ext cx="14287" cy="16716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623176" y="1412876"/>
            <a:ext cx="165576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積送品</a:t>
            </a:r>
          </a:p>
        </p:txBody>
      </p:sp>
      <p:grpSp>
        <p:nvGrpSpPr>
          <p:cNvPr id="34828" name="Group 12"/>
          <p:cNvGrpSpPr>
            <a:grpSpLocks/>
          </p:cNvGrpSpPr>
          <p:nvPr/>
        </p:nvGrpSpPr>
        <p:grpSpPr bwMode="auto">
          <a:xfrm rot="-446600">
            <a:off x="5195093" y="5105717"/>
            <a:ext cx="1944688" cy="1584325"/>
            <a:chOff x="2417" y="3385"/>
            <a:chExt cx="1089" cy="907"/>
          </a:xfrm>
        </p:grpSpPr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2417" y="3585"/>
              <a:ext cx="1089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0" cmpd="dbl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ja-JP" altLang="en-US" sz="4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ふみゴシック" pitchFamily="65" charset="-128"/>
                </a:rPr>
                <a:t>区別</a:t>
              </a:r>
            </a:p>
          </p:txBody>
        </p: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2517" y="3385"/>
              <a:ext cx="907" cy="907"/>
            </a:xfrm>
            <a:prstGeom prst="ellipse">
              <a:avLst/>
            </a:prstGeom>
            <a:noFill/>
            <a:ln w="1270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ja-JP" altLang="en-US" sz="4000">
                <a:solidFill>
                  <a:srgbClr val="000000"/>
                </a:solidFill>
              </a:endParaRPr>
            </a:p>
          </p:txBody>
        </p:sp>
      </p:grp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6386990" y="2032000"/>
            <a:ext cx="4101624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>
            <a:off x="3903187" y="2060575"/>
            <a:ext cx="14287" cy="16716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082449" y="1412876"/>
            <a:ext cx="165576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/>
              <a:t>仕　　入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1771174" y="2032000"/>
            <a:ext cx="417671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834634" y="3232760"/>
            <a:ext cx="2000653" cy="4605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</a:rPr>
              <a:t>委託販売の商品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834633" y="2078153"/>
            <a:ext cx="2033666" cy="16275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</a:rPr>
              <a:t>仕　入　高</a:t>
            </a: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309378"/>
              </p:ext>
            </p:extLst>
          </p:nvPr>
        </p:nvGraphicFramePr>
        <p:xfrm>
          <a:off x="1929667" y="3919872"/>
          <a:ext cx="8507412" cy="869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706"/>
                <a:gridCol w="4253706"/>
              </a:tblGrid>
              <a:tr h="8692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cap="none" spc="0" dirty="0" smtClean="0">
                          <a:ln w="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積送品　</a:t>
                      </a:r>
                      <a:r>
                        <a:rPr kumimoji="1" lang="en-US" altLang="ja-JP" sz="4000" b="1" cap="none" spc="0" dirty="0" smtClean="0">
                          <a:ln w="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×××</a:t>
                      </a:r>
                      <a:endParaRPr kumimoji="1" lang="ja-JP" altLang="en-US" sz="2000" b="1" cap="none" spc="0" dirty="0">
                        <a:ln w="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cap="none" spc="0" dirty="0" smtClean="0">
                          <a:ln w="3175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仕　　入　</a:t>
                      </a:r>
                      <a:r>
                        <a:rPr kumimoji="1" lang="en-US" altLang="ja-JP" sz="4000" b="1" cap="none" spc="0" dirty="0" smtClean="0">
                          <a:ln w="3175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×××</a:t>
                      </a:r>
                      <a:endParaRPr kumimoji="1" lang="ja-JP" altLang="en-US" sz="4000" b="1" cap="none" spc="0" dirty="0">
                        <a:ln w="3175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76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6 -0.00046 L 0.17409 -0.1671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7" y="-833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2 0.00208 L 0.37292 -0.163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80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4820" grpId="0" animBg="1"/>
      <p:bldP spid="34820" grpId="1" animBg="1"/>
      <p:bldP spid="34822" grpId="0" animBg="1"/>
      <p:bldP spid="24" grpId="0" animBg="1"/>
      <p:bldP spid="24" grpId="1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8338" y="198441"/>
            <a:ext cx="10972800" cy="1143000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（例題）委託</a:t>
            </a:r>
            <a:r>
              <a:rPr lang="ja-JP" altLang="en-US" dirty="0">
                <a:solidFill>
                  <a:schemeClr val="bg1"/>
                </a:solidFill>
              </a:rPr>
              <a:t>する商品を発送した</a:t>
            </a:r>
            <a:r>
              <a:rPr lang="ja-JP" altLang="en-US" dirty="0" smtClean="0">
                <a:solidFill>
                  <a:schemeClr val="bg1"/>
                </a:solidFill>
              </a:rPr>
              <a:t>とき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1972" y="1526106"/>
            <a:ext cx="11745532" cy="2331464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  Ａ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Ｂ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商店に委託販売のため，商品</a:t>
            </a:r>
            <a:r>
              <a:rPr lang="en-US" altLang="ja-JP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\25,000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（原価）の</a:t>
            </a:r>
            <a:endParaRPr lang="en-US" altLang="ja-JP" sz="3600" dirty="0" smtClean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>
              <a:buFontTx/>
              <a:buNone/>
            </a:pP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商品を発送した。なお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，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積送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のため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の発送運賃</a:t>
            </a:r>
            <a:r>
              <a:rPr lang="en-US" altLang="ja-JP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\</a:t>
            </a:r>
            <a:r>
              <a:rPr lang="en-US" altLang="ja-JP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5,000</a:t>
            </a:r>
          </a:p>
          <a:p>
            <a:pPr>
              <a:buFontTx/>
              <a:buNone/>
            </a:pP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は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現金で支払った。</a:t>
            </a:r>
            <a:r>
              <a:rPr lang="ja-JP" altLang="en-US" sz="3600" dirty="0"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2130" y="4278261"/>
            <a:ext cx="816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6000" dirty="0">
                <a:solidFill>
                  <a:srgbClr val="FFFFFF"/>
                </a:solidFill>
              </a:rPr>
              <a:t>／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98410" y="4474575"/>
            <a:ext cx="419865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FFFFFF"/>
                </a:solidFill>
              </a:rPr>
              <a:t>仕　　入　</a:t>
            </a:r>
            <a:r>
              <a:rPr lang="en-US" altLang="ja-JP" sz="3600" dirty="0" smtClean="0">
                <a:solidFill>
                  <a:srgbClr val="FFFFFF"/>
                </a:solidFill>
              </a:rPr>
              <a:t>25,000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69476" y="4462928"/>
            <a:ext cx="419865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FFFFFF"/>
                </a:solidFill>
              </a:rPr>
              <a:t>積送品　</a:t>
            </a:r>
            <a:r>
              <a:rPr lang="en-US" altLang="ja-JP" sz="3600" dirty="0" smtClean="0">
                <a:solidFill>
                  <a:srgbClr val="FFFFFF"/>
                </a:solidFill>
              </a:rPr>
              <a:t>30,000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9" name="角丸四角形吹き出し 8"/>
          <p:cNvSpPr/>
          <p:nvPr/>
        </p:nvSpPr>
        <p:spPr bwMode="auto">
          <a:xfrm>
            <a:off x="3099410" y="5584227"/>
            <a:ext cx="2714409" cy="712052"/>
          </a:xfrm>
          <a:prstGeom prst="wedgeRoundRectCallout">
            <a:avLst>
              <a:gd name="adj1" fmla="val -6639"/>
              <a:gd name="adj2" fmla="val -119280"/>
              <a:gd name="adj3" fmla="val 16667"/>
            </a:avLst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000000"/>
                </a:solidFill>
              </a:rPr>
              <a:t>運賃も含める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298409" y="5079933"/>
            <a:ext cx="419865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FFFFFF"/>
                </a:solidFill>
              </a:rPr>
              <a:t>現　　金　  </a:t>
            </a:r>
            <a:r>
              <a:rPr lang="en-US" altLang="ja-JP" sz="3600" dirty="0" smtClean="0">
                <a:solidFill>
                  <a:srgbClr val="FFFFFF"/>
                </a:solidFill>
              </a:rPr>
              <a:t>5,000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uiExpand="1" build="p"/>
      <p:bldP spid="3" grpId="0"/>
      <p:bldP spid="7" grpId="0"/>
      <p:bldP spid="8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2" name="Group 22"/>
          <p:cNvGrpSpPr>
            <a:grpSpLocks/>
          </p:cNvGrpSpPr>
          <p:nvPr/>
        </p:nvGrpSpPr>
        <p:grpSpPr bwMode="auto">
          <a:xfrm>
            <a:off x="9070976" y="3749820"/>
            <a:ext cx="1344612" cy="1439862"/>
            <a:chOff x="4785" y="2795"/>
            <a:chExt cx="847" cy="907"/>
          </a:xfrm>
        </p:grpSpPr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>
              <a:off x="4785" y="2795"/>
              <a:ext cx="0" cy="907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ja-JP" altLang="en-US" sz="4000">
                <a:solidFill>
                  <a:srgbClr val="000000"/>
                </a:solidFill>
              </a:endParaRPr>
            </a:p>
          </p:txBody>
        </p:sp>
        <p:sp>
          <p:nvSpPr>
            <p:cNvPr id="40981" name="Text Box 21"/>
            <p:cNvSpPr txBox="1">
              <a:spLocks noChangeArrowheads="1"/>
            </p:cNvSpPr>
            <p:nvPr/>
          </p:nvSpPr>
          <p:spPr bwMode="auto">
            <a:xfrm>
              <a:off x="4876" y="2976"/>
              <a:ext cx="7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spcBef>
                  <a:spcPct val="0"/>
                </a:spcBef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spcBef>
                  <a:spcPct val="0"/>
                </a:spcBef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spcBef>
                  <a:spcPct val="0"/>
                </a:spcBef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spcBef>
                  <a:spcPct val="0"/>
                </a:spcBef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ja-JP" altLang="en-US" sz="4000" dirty="0">
                  <a:solidFill>
                    <a:schemeClr val="bg1"/>
                  </a:solidFill>
                </a:rPr>
                <a:t>販売</a:t>
              </a:r>
            </a:p>
          </p:txBody>
        </p:sp>
      </p:grp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8688388" y="5464326"/>
            <a:ext cx="1727200" cy="584775"/>
          </a:xfrm>
          <a:prstGeom prst="rect">
            <a:avLst/>
          </a:prstGeom>
          <a:solidFill>
            <a:schemeClr val="accent2"/>
          </a:solidFill>
          <a:ln w="57150" cmpd="thinThick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FFFF00"/>
                </a:solidFill>
              </a:rPr>
              <a:t>顧客　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bg1"/>
                </a:solidFill>
              </a:rPr>
              <a:t>②</a:t>
            </a:r>
            <a:r>
              <a:rPr lang="ja-JP" altLang="en-US" dirty="0">
                <a:solidFill>
                  <a:schemeClr val="bg1"/>
                </a:solidFill>
              </a:rPr>
              <a:t>委託した商品が販売されたとき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8532092" y="2772939"/>
            <a:ext cx="1727200" cy="584775"/>
          </a:xfrm>
          <a:prstGeom prst="rect">
            <a:avLst/>
          </a:prstGeom>
          <a:solidFill>
            <a:schemeClr val="accent2"/>
          </a:solidFill>
          <a:ln w="57150" cmpd="thinThick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FFFF00"/>
                </a:solidFill>
              </a:rPr>
              <a:t>受託者　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4008438" y="3068638"/>
            <a:ext cx="424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3915063" y="2422381"/>
            <a:ext cx="4319588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992313" y="2857225"/>
            <a:ext cx="1727200" cy="584775"/>
          </a:xfrm>
          <a:prstGeom prst="rect">
            <a:avLst/>
          </a:prstGeom>
          <a:solidFill>
            <a:schemeClr val="accent2"/>
          </a:solidFill>
          <a:ln w="57150" cmpd="thinThick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FFFF00"/>
                </a:solidFill>
              </a:rPr>
              <a:t>委託者　</a:t>
            </a:r>
          </a:p>
        </p:txBody>
      </p:sp>
      <p:sp>
        <p:nvSpPr>
          <p:cNvPr id="22" name="直方体 21"/>
          <p:cNvSpPr/>
          <p:nvPr/>
        </p:nvSpPr>
        <p:spPr bwMode="auto">
          <a:xfrm>
            <a:off x="7618124" y="4231564"/>
            <a:ext cx="1233055" cy="815884"/>
          </a:xfrm>
          <a:prstGeom prst="cube">
            <a:avLst/>
          </a:prstGeom>
          <a:solidFill>
            <a:srgbClr val="FFFF00"/>
          </a:solidFill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商品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352688" y="2912402"/>
            <a:ext cx="3791423" cy="155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ja-JP" altLang="en-US" sz="2800" b="1" dirty="0">
                <a:solidFill>
                  <a:srgbClr val="000000"/>
                </a:solidFill>
                <a:ea typeface="HG丸ｺﾞｼｯｸM-PRO" panose="020F0600000000000000" pitchFamily="50" charset="-128"/>
              </a:rPr>
              <a:t>売上の通知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srgbClr val="000000"/>
                </a:solidFill>
                <a:ea typeface="HG丸ｺﾞｼｯｸM-PRO" panose="020F0600000000000000" pitchFamily="50" charset="-128"/>
              </a:rPr>
              <a:t>（売上計算</a:t>
            </a:r>
            <a:r>
              <a:rPr lang="ja-JP" altLang="en-US" sz="2800" b="1" dirty="0" smtClean="0">
                <a:solidFill>
                  <a:srgbClr val="000000"/>
                </a:solidFill>
                <a:ea typeface="HG丸ｺﾞｼｯｸM-PRO" panose="020F0600000000000000" pitchFamily="50" charset="-128"/>
              </a:rPr>
              <a:t>書の送付）</a:t>
            </a:r>
            <a:endParaRPr lang="ja-JP" altLang="en-US" sz="2800" b="1" dirty="0">
              <a:solidFill>
                <a:srgbClr val="000000"/>
              </a:solidFill>
              <a:ea typeface="HG丸ｺﾞｼｯｸM-PRO" panose="020F0600000000000000" pitchFamily="50" charset="-128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ja-JP" altLang="en-US" sz="2800" b="1" dirty="0">
                <a:solidFill>
                  <a:srgbClr val="000000"/>
                </a:solidFill>
                <a:ea typeface="HG丸ｺﾞｼｯｸM-PRO" panose="020F0600000000000000" pitchFamily="50" charset="-128"/>
              </a:rPr>
              <a:t>手取額の送金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3779912" y="2965962"/>
            <a:ext cx="4679950" cy="20814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74295" tIns="8890" rIns="74295" bIns="8890"/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　　　　　　　</a:t>
            </a:r>
            <a:r>
              <a:rPr lang="ja-JP" altLang="en-US" u="sng" dirty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明朝" panose="02020609040205080304" pitchFamily="17" charset="-128"/>
              </a:rPr>
              <a:t>売上計算書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売  上  高</a:t>
            </a:r>
            <a:r>
              <a:rPr lang="zh-TW" altLang="en-US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　　　　　　　　　 </a:t>
            </a:r>
            <a:r>
              <a:rPr lang="zh-TW" altLang="en-US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\</a:t>
            </a:r>
            <a:r>
              <a:rPr lang="en-US" altLang="zh-TW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35,000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諸        掛</a:t>
            </a:r>
            <a:endParaRPr lang="ja-JP" altLang="en-US" dirty="0">
              <a:solidFill>
                <a:srgbClr val="000000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　　保管料 　 </a:t>
            </a:r>
            <a:r>
              <a:rPr lang="en-US" altLang="ja-JP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\</a:t>
            </a:r>
            <a:r>
              <a:rPr lang="en-US" altLang="zh-CN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1,000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　　手数料 　 </a:t>
            </a:r>
            <a:r>
              <a:rPr lang="zh-CN" altLang="en-US" u="sng" dirty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明朝" panose="02020609040205080304" pitchFamily="17" charset="-128"/>
              </a:rPr>
              <a:t>　</a:t>
            </a:r>
            <a:r>
              <a:rPr lang="zh-CN" altLang="en-US" u="sng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明朝" panose="02020609040205080304" pitchFamily="17" charset="-128"/>
              </a:rPr>
              <a:t>  </a:t>
            </a:r>
            <a:r>
              <a:rPr lang="en-US" altLang="zh-CN" u="sng" dirty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明朝" panose="02020609040205080304" pitchFamily="17" charset="-128"/>
              </a:rPr>
              <a:t>200 </a:t>
            </a:r>
            <a:r>
              <a:rPr lang="en-US" altLang="zh-CN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   </a:t>
            </a:r>
            <a:r>
              <a:rPr lang="en-US" altLang="ja-JP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  </a:t>
            </a:r>
            <a:r>
              <a:rPr lang="ja-JP" altLang="en-US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　</a:t>
            </a:r>
            <a:r>
              <a:rPr lang="ja-JP" altLang="en-US" u="sng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明朝" panose="02020609040205080304" pitchFamily="17" charset="-128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明朝" panose="02020609040205080304" pitchFamily="17" charset="-128"/>
              </a:rPr>
              <a:t>  </a:t>
            </a:r>
            <a:r>
              <a:rPr lang="en-US" altLang="zh-CN" u="sng" dirty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明朝" panose="02020609040205080304" pitchFamily="17" charset="-128"/>
              </a:rPr>
              <a:t>1,200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手  取  金</a:t>
            </a:r>
            <a:r>
              <a:rPr lang="zh-CN" altLang="en-US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　　　　</a:t>
            </a:r>
            <a:r>
              <a:rPr lang="ja-JP" altLang="en-US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　</a:t>
            </a:r>
            <a:r>
              <a:rPr lang="zh-CN" altLang="en-US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　　　　</a:t>
            </a:r>
            <a:r>
              <a:rPr lang="zh-CN" altLang="en-US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  <a:r>
              <a:rPr lang="ja-JP" altLang="en-US" u="dbl" dirty="0" smtClean="0"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明朝" panose="02020609040205080304" pitchFamily="17" charset="-128"/>
              </a:rPr>
              <a:t>￥</a:t>
            </a:r>
            <a:r>
              <a:rPr lang="en-US" altLang="zh-CN" u="dbl" dirty="0" smtClean="0"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明朝" panose="02020609040205080304" pitchFamily="17" charset="-128"/>
              </a:rPr>
              <a:t>33,800</a:t>
            </a:r>
            <a:endParaRPr lang="en-US" altLang="ja-JP" u="dbl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762000" y="427038"/>
            <a:ext cx="10972800" cy="114300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 smtClean="0">
                <a:solidFill>
                  <a:schemeClr val="bg1"/>
                </a:solidFill>
              </a:rPr>
              <a:t>②受託した商品を販売したとき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9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11111E-6 L -0.00417 0.2763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381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409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9" grpId="0" animBg="1"/>
      <p:bldP spid="40970" grpId="0" animBg="1"/>
      <p:bldP spid="22" grpId="0" animBg="1"/>
      <p:bldP spid="40971" grpId="0"/>
      <p:bldP spid="40977" grpId="0" animBg="1"/>
      <p:bldP spid="4097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>
                <a:solidFill>
                  <a:schemeClr val="bg1"/>
                </a:solidFill>
              </a:rPr>
              <a:t>②</a:t>
            </a:r>
            <a:r>
              <a:rPr lang="ja-JP" altLang="en-US" sz="4000" dirty="0" smtClean="0">
                <a:solidFill>
                  <a:schemeClr val="bg1"/>
                </a:solidFill>
              </a:rPr>
              <a:t>委託者側の会計処理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9968" y="1524000"/>
            <a:ext cx="10703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手順</a:t>
            </a:r>
            <a:r>
              <a:rPr lang="ja-JP" altLang="en-US" sz="4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販売額を売上</a:t>
            </a:r>
            <a:r>
              <a:rPr lang="ja-JP" altLang="en-US" sz="4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勘定に計上</a:t>
            </a:r>
            <a:r>
              <a:rPr lang="ja-JP" altLang="en-US" sz="4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する。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4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87929"/>
              </p:ext>
            </p:extLst>
          </p:nvPr>
        </p:nvGraphicFramePr>
        <p:xfrm>
          <a:off x="846666" y="2338248"/>
          <a:ext cx="9503040" cy="890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1520"/>
                <a:gridCol w="4751520"/>
              </a:tblGrid>
              <a:tr h="890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（売掛金等）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×××</a:t>
                      </a:r>
                      <a:endParaRPr kumimoji="1" lang="ja-JP" altLang="en-US" sz="2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売　　上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×××</a:t>
                      </a:r>
                      <a:endParaRPr kumimoji="1" lang="ja-JP" altLang="en-US" sz="4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39967" y="3396304"/>
            <a:ext cx="114065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手順２　販売された</a:t>
            </a:r>
            <a:r>
              <a:rPr lang="ja-JP" altLang="en-US" sz="4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積</a:t>
            </a:r>
            <a:r>
              <a:rPr lang="ja-JP" altLang="en-US" sz="4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送品の原価を積送品勘定か</a:t>
            </a:r>
            <a:endParaRPr lang="en-US" altLang="ja-JP" sz="40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4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4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ら仕入勘定に振り替える。　</a:t>
            </a:r>
            <a:endParaRPr kumimoji="1" lang="ja-JP" altLang="en-US" sz="4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242793"/>
              </p:ext>
            </p:extLst>
          </p:nvPr>
        </p:nvGraphicFramePr>
        <p:xfrm>
          <a:off x="846665" y="4764842"/>
          <a:ext cx="9450286" cy="890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5143"/>
                <a:gridCol w="4725143"/>
              </a:tblGrid>
              <a:tr h="890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仕　　入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×××</a:t>
                      </a:r>
                      <a:endParaRPr kumimoji="1" lang="ja-JP" altLang="en-US" sz="2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積送品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×××</a:t>
                      </a:r>
                      <a:endParaRPr kumimoji="1" lang="ja-JP" altLang="en-US" sz="4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81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6456774" y="2061896"/>
            <a:ext cx="2016125" cy="47550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000000"/>
                </a:solidFill>
              </a:rPr>
              <a:t>②委託</a:t>
            </a:r>
            <a:r>
              <a:rPr lang="ja-JP" altLang="en-US" b="1" dirty="0">
                <a:solidFill>
                  <a:srgbClr val="000000"/>
                </a:solidFill>
              </a:rPr>
              <a:t>販売の商品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>
                <a:solidFill>
                  <a:schemeClr val="bg1"/>
                </a:solidFill>
              </a:rPr>
              <a:t>②</a:t>
            </a:r>
            <a:r>
              <a:rPr lang="ja-JP" altLang="en-US" sz="4000" dirty="0" smtClean="0">
                <a:solidFill>
                  <a:schemeClr val="bg1"/>
                </a:solidFill>
              </a:rPr>
              <a:t>委託者側の会計処理（手順２の勘定記入）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167438" y="1341438"/>
            <a:ext cx="0" cy="3816350"/>
          </a:xfrm>
          <a:prstGeom prst="line">
            <a:avLst/>
          </a:prstGeom>
          <a:noFill/>
          <a:ln w="889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H="1">
            <a:off x="8443914" y="2060575"/>
            <a:ext cx="14287" cy="16716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623176" y="1412876"/>
            <a:ext cx="165576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積送品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6386990" y="2032000"/>
            <a:ext cx="4101624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>
            <a:off x="3903187" y="2060575"/>
            <a:ext cx="14287" cy="16716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082449" y="1412876"/>
            <a:ext cx="165576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仕　　入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1771174" y="2032000"/>
            <a:ext cx="417671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4000">
              <a:solidFill>
                <a:srgbClr val="00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28818"/>
              </p:ext>
            </p:extLst>
          </p:nvPr>
        </p:nvGraphicFramePr>
        <p:xfrm>
          <a:off x="1913732" y="4740379"/>
          <a:ext cx="8507412" cy="890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706"/>
                <a:gridCol w="4253706"/>
              </a:tblGrid>
              <a:tr h="890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仕　　入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×××</a:t>
                      </a:r>
                      <a:endParaRPr kumimoji="1" lang="ja-JP" altLang="en-US" sz="2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積送品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×××</a:t>
                      </a:r>
                      <a:endParaRPr kumimoji="1" lang="ja-JP" altLang="en-US" sz="4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831938" y="2092159"/>
            <a:ext cx="2033666" cy="16275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chemeClr val="bg2"/>
                </a:solidFill>
              </a:rPr>
              <a:t>仕　入　高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978654" y="2092159"/>
            <a:ext cx="2016125" cy="47550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①委託</a:t>
            </a:r>
            <a:r>
              <a:rPr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販売の商品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417302" y="2090470"/>
            <a:ext cx="2016125" cy="47550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①委託</a:t>
            </a:r>
            <a:r>
              <a:rPr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販売の商品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8512371" y="2090470"/>
            <a:ext cx="2016125" cy="47550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000000"/>
                </a:solidFill>
              </a:rPr>
              <a:t>②委託</a:t>
            </a:r>
            <a:r>
              <a:rPr lang="ja-JP" altLang="en-US" b="1" dirty="0">
                <a:solidFill>
                  <a:srgbClr val="000000"/>
                </a:solidFill>
              </a:rPr>
              <a:t>販売の商品</a:t>
            </a:r>
          </a:p>
        </p:txBody>
      </p:sp>
    </p:spTree>
    <p:extLst>
      <p:ext uri="{BB962C8B-B14F-4D97-AF65-F5344CB8AC3E}">
        <p14:creationId xmlns:p14="http://schemas.microsoft.com/office/powerpoint/2010/main" val="235972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161 0.02523 L 0.17161 0.02546 C 0.16914 0.02939 0.16667 0.03356 0.16432 0.03796 C 0.16354 0.03935 0.16328 0.04143 0.1625 0.04305 C 0.16172 0.04444 0.16055 0.0449 0.15964 0.04629 C 0.15898 0.04722 0.15859 0.04837 0.15794 0.0493 C 0.15703 0.05069 0.15586 0.05162 0.15508 0.05277 C 0.15352 0.05532 0.1526 0.05995 0.15052 0.06087 C 0.14583 0.06296 0.14805 0.0618 0.14414 0.06412 C 0.14323 0.06527 0.14245 0.06666 0.14128 0.06759 C 0.14023 0.06828 0.13893 0.06851 0.13776 0.06921 C 0.13607 0.0699 0.1345 0.07106 0.13307 0.07222 C 0.13216 0.07314 0.13138 0.075 0.13034 0.07569 C 0.12917 0.07662 0.12799 0.07662 0.12669 0.07731 C 0.11758 0.08171 0.13177 0.07546 0.12018 0.08055 C 0.1194 0.08148 0.11849 0.08287 0.11758 0.08379 C 0.11641 0.08472 0.11003 0.0868 0.10924 0.08703 C 0.09922 0.09884 0.11471 0.08125 0.10286 0.09212 C 0.10208 0.09259 0.10182 0.09444 0.10091 0.09513 C 0.09961 0.09652 0.09792 0.09699 0.09648 0.09837 C 0.09544 0.0993 0.09466 0.10092 0.09375 0.10185 C 0.09258 0.10254 0.09128 0.10254 0.08997 0.10324 C 0.08698 0.10532 0.08398 0.10856 0.08086 0.10995 C 0.07122 0.11412 0.07604 0.1125 0.06628 0.11458 C 0.0638 0.11574 0.06133 0.11712 0.05885 0.11805 C 0.05703 0.11875 0.0526 0.12013 0.05052 0.12129 C 0.04909 0.12222 0.04766 0.12337 0.04609 0.12476 C 0.04414 0.12592 0.04232 0.12662 0.04049 0.12777 C 0.03815 0.12962 0.03581 0.13125 0.0332 0.13263 C 0.03073 0.13402 0.0276 0.13518 0.02487 0.13611 C 0.02318 0.13657 0.02135 0.13726 0.0194 0.1375 C 0.01367 0.13842 0.00781 0.13842 0.00208 0.13912 C -0.0013 0.13958 -0.00469 0.14027 -0.00807 0.14074 C -0.01315 0.14166 -0.01836 0.14189 -0.02357 0.14259 C -0.02878 0.14328 -0.03828 0.14467 -0.04375 0.14583 C -0.04622 0.14629 -0.0487 0.14675 -0.05117 0.14745 C -0.05378 0.14884 -0.05456 0.14976 -0.05755 0.15069 C -0.05938 0.15138 -0.0612 0.15162 -0.06302 0.15231 C -0.0655 0.15324 -0.06797 0.15439 -0.07044 0.15555 L -0.07396 0.15717 C -0.07852 0.1625 -0.07513 0.15925 -0.08138 0.16203 C -0.08229 0.1625 -0.0832 0.16319 -0.08411 0.16365 C -0.08542 0.16435 -0.08659 0.16481 -0.08776 0.16527 C -0.08932 0.16574 -0.09089 0.16643 -0.09232 0.16712 C -0.09414 0.16805 -0.09609 0.16944 -0.09792 0.17037 C -0.09935 0.17106 -0.10104 0.17129 -0.10247 0.17175 C -0.10339 0.17222 -0.1043 0.17291 -0.10534 0.17337 C -0.10651 0.1743 -0.10768 0.17476 -0.10885 0.17523 C -0.10977 0.17638 -0.11068 0.17777 -0.11172 0.17847 C -0.11276 0.17916 -0.11406 0.17939 -0.11536 0.18009 C -0.11719 0.18101 -0.11888 0.18263 -0.12083 0.18333 C -0.12201 0.18402 -0.12318 0.18425 -0.12448 0.18495 C -0.1263 0.18587 -0.12813 0.18703 -0.12995 0.18819 C -0.13099 0.18865 -0.1319 0.18912 -0.13268 0.18981 C -0.13477 0.19166 -0.13698 0.19351 -0.13906 0.19467 C -0.14102 0.1956 -0.14284 0.1956 -0.14453 0.19629 C -0.14557 0.19675 -0.14648 0.19745 -0.1474 0.19791 C -0.15026 0.19953 -0.15599 0.20208 -0.15925 0.203 C -0.16354 0.20416 -0.16784 0.20509 -0.17214 0.20601 C -0.17422 0.20671 -0.17643 0.20763 -0.17852 0.20787 L -0.19141 0.20949 C -0.19414 0.20995 -0.19688 0.21041 -0.19961 0.21111 C -0.20156 0.21157 -0.20326 0.2125 -0.20508 0.21273 C -0.21771 0.21412 -0.25026 0.21527 -0.26003 0.21597 L -0.28307 0.21759 C -0.28672 0.21828 -0.29036 0.21828 -0.29401 0.21921 C -0.29661 0.2199 -0.29883 0.22175 -0.3013 0.22245 C -0.30378 0.22291 -0.30625 0.22337 -0.30872 0.2243 C -0.31016 0.22453 -0.31185 0.22546 -0.31328 0.22592 C -0.31602 0.22638 -0.31875 0.22685 -0.32148 0.22731 C -0.32982 0.23101 -0.32135 0.22777 -0.33711 0.23055 C -0.33893 0.23101 -0.34076 0.23171 -0.34271 0.2324 C -0.34557 0.2331 -0.3487 0.23356 -0.35169 0.23402 C -0.35807 0.2375 -0.35026 0.23333 -0.35911 0.23726 C -0.36302 0.23888 -0.36107 0.23912 -0.3655 0.24027 C -0.36836 0.2412 -0.37096 0.24166 -0.37383 0.24212 C -0.37826 0.24467 -0.37552 0.24375 -0.3819 0.24375 L -0.37839 0.24884 " pathEditMode="relative" rAng="0" ptsTypes="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82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（例題）委託</a:t>
            </a:r>
            <a:r>
              <a:rPr lang="ja-JP" altLang="en-US" dirty="0">
                <a:solidFill>
                  <a:schemeClr val="bg1"/>
                </a:solidFill>
              </a:rPr>
              <a:t>した商品が販売されたとき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4340" y="1417638"/>
            <a:ext cx="11498580" cy="2189162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Ａ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Ｂ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商店から，売上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計算書と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ともに，手取金</a:t>
            </a:r>
            <a:r>
              <a:rPr lang="en-US" altLang="ja-JP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\33,800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を小切手で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受け取り，ただちに当座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預金に預け入れた。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49264" y="3933055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6000" dirty="0">
                <a:solidFill>
                  <a:srgbClr val="FFFFFF"/>
                </a:solidFill>
              </a:rPr>
              <a:t>／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73940" y="4117722"/>
            <a:ext cx="419865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FFFFFF"/>
                </a:solidFill>
              </a:rPr>
              <a:t>売　　上　</a:t>
            </a:r>
            <a:r>
              <a:rPr lang="en-US" altLang="ja-JP" sz="3600" dirty="0" smtClean="0">
                <a:solidFill>
                  <a:srgbClr val="FFFFFF"/>
                </a:solidFill>
              </a:rPr>
              <a:t>33,800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45320" y="4139599"/>
            <a:ext cx="419865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FFFFFF"/>
                </a:solidFill>
              </a:rPr>
              <a:t>当座預金　</a:t>
            </a:r>
            <a:r>
              <a:rPr lang="en-US" altLang="ja-JP" sz="3600" dirty="0" smtClean="0">
                <a:solidFill>
                  <a:srgbClr val="FFFFFF"/>
                </a:solidFill>
              </a:rPr>
              <a:t>33,800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45320" y="4948718"/>
            <a:ext cx="419865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FFFFFF"/>
                </a:solidFill>
              </a:rPr>
              <a:t>仕　　　入　</a:t>
            </a:r>
            <a:r>
              <a:rPr lang="en-US" altLang="ja-JP" sz="3600" dirty="0" smtClean="0">
                <a:solidFill>
                  <a:srgbClr val="FFFFFF"/>
                </a:solidFill>
              </a:rPr>
              <a:t>30,000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246645" y="4948718"/>
            <a:ext cx="419865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FFFFFF"/>
                </a:solidFill>
              </a:rPr>
              <a:t>積送品 　</a:t>
            </a:r>
            <a:r>
              <a:rPr lang="en-US" altLang="ja-JP" sz="3600" dirty="0" smtClean="0">
                <a:solidFill>
                  <a:srgbClr val="FFFFFF"/>
                </a:solidFill>
              </a:rPr>
              <a:t>30,000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99956" y="4749800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6000" dirty="0">
                <a:solidFill>
                  <a:srgbClr val="FFFFFF"/>
                </a:solidFill>
              </a:rPr>
              <a:t>／</a:t>
            </a:r>
          </a:p>
        </p:txBody>
      </p:sp>
    </p:spTree>
    <p:extLst>
      <p:ext uri="{BB962C8B-B14F-4D97-AF65-F5344CB8AC3E}">
        <p14:creationId xmlns:p14="http://schemas.microsoft.com/office/powerpoint/2010/main" val="355400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228</Words>
  <Application>Microsoft Office PowerPoint</Application>
  <PresentationFormat>ワイド画面</PresentationFormat>
  <Paragraphs>78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HG丸ｺﾞｼｯｸM-PRO</vt:lpstr>
      <vt:lpstr>HG明朝E</vt:lpstr>
      <vt:lpstr>ＭＳ Ｐゴシック</vt:lpstr>
      <vt:lpstr>ＭＳ ゴシック</vt:lpstr>
      <vt:lpstr>ＭＳ 明朝</vt:lpstr>
      <vt:lpstr>ふみゴシック</vt:lpstr>
      <vt:lpstr>Arial</vt:lpstr>
      <vt:lpstr>Century</vt:lpstr>
      <vt:lpstr>標準デザイン</vt:lpstr>
      <vt:lpstr>委託販売</vt:lpstr>
      <vt:lpstr>委託販売とは・・・？</vt:lpstr>
      <vt:lpstr>①委託する商品を発送したとき</vt:lpstr>
      <vt:lpstr>①委託者側の会計処理</vt:lpstr>
      <vt:lpstr>（例題）委託する商品を発送したとき</vt:lpstr>
      <vt:lpstr>②委託した商品が販売されたとき</vt:lpstr>
      <vt:lpstr>②委託者側の会計処理</vt:lpstr>
      <vt:lpstr>②委託者側の会計処理（手順２の勘定記入）</vt:lpstr>
      <vt:lpstr>（例題）委託した商品が販売されたとき</vt:lpstr>
    </vt:vector>
  </TitlesOfParts>
  <Company>愛知県教育委員会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委託販売</dc:title>
  <dc:creator>梶原　満義</dc:creator>
  <cp:lastModifiedBy>mainte</cp:lastModifiedBy>
  <cp:revision>54</cp:revision>
  <dcterms:created xsi:type="dcterms:W3CDTF">2015-11-27T08:11:57Z</dcterms:created>
  <dcterms:modified xsi:type="dcterms:W3CDTF">2016-02-25T07:35:40Z</dcterms:modified>
</cp:coreProperties>
</file>