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0906-59AB-42B3-AF98-38C44EF002AD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1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177D-560B-4FEC-B4A5-4CD260E8A281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3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76DB-CCBC-41AC-93C4-035FD1FCCECB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71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B8520AB-B52C-4644-844A-A1C5F7087DB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1BB0-8C1C-4B31-B670-528E18B029FC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9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52DA-BA96-4592-A98A-AA8F8CC9581E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8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083-EA18-4118-BB49-0CC533192C3E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9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6F29-3210-49A6-AEC1-ED92B1E47CE1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CEC1-FE33-4703-83B8-BA06B1C2C6F0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2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0C10-2797-45F3-955C-EAC038A92688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911C-A147-4F18-87BE-68A5CEA081DC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8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BDFC-7DDE-4BAB-99F0-2EBA43FDAA4C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6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A01B2807-5155-4136-B79B-9DD0E3DCC144}" type="slidenum">
              <a:rPr lang="en-US" altLang="ja-JP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6679" y="2145031"/>
            <a:ext cx="4287201" cy="1470025"/>
          </a:xfrm>
        </p:spPr>
        <p:txBody>
          <a:bodyPr anchor="ctr"/>
          <a:lstStyle/>
          <a:p>
            <a:r>
              <a:rPr lang="ja-JP" altLang="en-US" sz="6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試用販売</a:t>
            </a:r>
          </a:p>
        </p:txBody>
      </p:sp>
    </p:spTree>
    <p:extLst>
      <p:ext uri="{BB962C8B-B14F-4D97-AF65-F5344CB8AC3E}">
        <p14:creationId xmlns:p14="http://schemas.microsoft.com/office/powerpoint/2010/main" val="152733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ja-JP" altLang="en-US" sz="6000" dirty="0">
                <a:solidFill>
                  <a:schemeClr val="bg1"/>
                </a:solidFill>
                <a:latin typeface="+mj-ea"/>
              </a:rPr>
              <a:t>試用販売とは・・・？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64905"/>
            <a:ext cx="10972799" cy="149274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</a:rPr>
              <a:t>　</a:t>
            </a:r>
            <a:r>
              <a:rPr lang="ja-JP" altLang="en-US" sz="4000" dirty="0" smtClean="0">
                <a:solidFill>
                  <a:schemeClr val="bg1"/>
                </a:solidFill>
              </a:rPr>
              <a:t>商品をあらかじめ発送し，試しに使って</a:t>
            </a:r>
            <a:r>
              <a:rPr lang="ja-JP" altLang="en-US" sz="4000" dirty="0" smtClean="0">
                <a:solidFill>
                  <a:schemeClr val="bg1"/>
                </a:solidFill>
              </a:rPr>
              <a:t>もらった上で</a:t>
            </a:r>
            <a:r>
              <a:rPr lang="ja-JP" altLang="en-US" sz="4000" dirty="0" smtClean="0">
                <a:solidFill>
                  <a:schemeClr val="bg1"/>
                </a:solidFill>
              </a:rPr>
              <a:t>購入するかどうか</a:t>
            </a:r>
            <a:r>
              <a:rPr lang="ja-JP" altLang="en-US" sz="4000" dirty="0">
                <a:solidFill>
                  <a:schemeClr val="bg1"/>
                </a:solidFill>
              </a:rPr>
              <a:t>を決めてもらう販売方法</a:t>
            </a:r>
          </a:p>
        </p:txBody>
      </p:sp>
    </p:spTree>
    <p:extLst>
      <p:ext uri="{BB962C8B-B14F-4D97-AF65-F5344CB8AC3E}">
        <p14:creationId xmlns:p14="http://schemas.microsoft.com/office/powerpoint/2010/main" val="168296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3089603" y="2518113"/>
            <a:ext cx="5829897" cy="758384"/>
          </a:xfrm>
          <a:prstGeom prst="wedgeRoundRectCallout">
            <a:avLst>
              <a:gd name="adj1" fmla="val -54632"/>
              <a:gd name="adj2" fmla="val 7207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000000"/>
                </a:solidFill>
              </a:rPr>
              <a:t>当社</a:t>
            </a:r>
            <a:r>
              <a:rPr lang="ja-JP" altLang="en-US" sz="3600" dirty="0" smtClean="0">
                <a:solidFill>
                  <a:srgbClr val="000000"/>
                </a:solidFill>
              </a:rPr>
              <a:t>の化粧品いかがですか。</a:t>
            </a:r>
            <a:endParaRPr lang="ja-JP" altLang="en-US" sz="3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14" name="AutoShape 43"/>
          <p:cNvSpPr>
            <a:spLocks noChangeArrowheads="1"/>
          </p:cNvSpPr>
          <p:nvPr/>
        </p:nvSpPr>
        <p:spPr bwMode="auto">
          <a:xfrm>
            <a:off x="2189503" y="1969213"/>
            <a:ext cx="5829896" cy="1372939"/>
          </a:xfrm>
          <a:prstGeom prst="wedgeRoundRectCallout">
            <a:avLst>
              <a:gd name="adj1" fmla="val 71048"/>
              <a:gd name="adj2" fmla="val 9306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000000"/>
                </a:solidFill>
              </a:rPr>
              <a:t>使ってみてから決めてもいいですか？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15" name="AutoShape 35"/>
          <p:cNvSpPr>
            <a:spLocks noChangeArrowheads="1"/>
          </p:cNvSpPr>
          <p:nvPr/>
        </p:nvSpPr>
        <p:spPr bwMode="auto">
          <a:xfrm>
            <a:off x="3412837" y="1575568"/>
            <a:ext cx="6984776" cy="1124072"/>
          </a:xfrm>
          <a:prstGeom prst="wedgeRoundRectCallout">
            <a:avLst>
              <a:gd name="adj1" fmla="val -56776"/>
              <a:gd name="adj2" fmla="val 11640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000000"/>
                </a:solidFill>
              </a:rPr>
              <a:t>いいですよ。</a:t>
            </a:r>
            <a:r>
              <a:rPr lang="ja-JP" altLang="en-US" sz="3600" dirty="0" smtClean="0">
                <a:solidFill>
                  <a:srgbClr val="000000"/>
                </a:solidFill>
              </a:rPr>
              <a:t>じゃあ，すぐ</a:t>
            </a:r>
            <a:r>
              <a:rPr lang="ja-JP" altLang="en-US" sz="3600" dirty="0">
                <a:solidFill>
                  <a:srgbClr val="000000"/>
                </a:solidFill>
              </a:rPr>
              <a:t>送ります。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189503" y="3464480"/>
            <a:ext cx="180020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化粧品</a:t>
            </a:r>
            <a:endParaRPr lang="ja-JP" alt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310208" y="4112106"/>
            <a:ext cx="2087405" cy="719137"/>
          </a:xfrm>
          <a:prstGeom prst="rect">
            <a:avLst/>
          </a:prstGeom>
          <a:solidFill>
            <a:srgbClr val="FFFF00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Aft>
                <a:spcPct val="0"/>
              </a:spcAft>
              <a:buFontTx/>
              <a:buNone/>
            </a:pPr>
            <a:r>
              <a:rPr lang="ja-JP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Ｋ</a:t>
            </a:r>
            <a:r>
              <a:rPr lang="ja-JP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商店</a:t>
            </a: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4277735" y="4400583"/>
            <a:ext cx="381642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17372" y="4112106"/>
            <a:ext cx="1944687" cy="646113"/>
          </a:xfrm>
          <a:prstGeom prst="rect">
            <a:avLst/>
          </a:prstGeom>
          <a:solidFill>
            <a:srgbClr val="FFFF00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Aft>
                <a:spcPct val="0"/>
              </a:spcAft>
              <a:buFontTx/>
              <a:buNone/>
            </a:pPr>
            <a:r>
              <a:rPr lang="ja-JP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Ｊ商店</a:t>
            </a: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708626" y="144174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j-cs"/>
              </a:rPr>
              <a:t>①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j-cs"/>
              </a:rPr>
              <a:t>試用販売のために商品を発送したとき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ＭＳ Ｐゴシック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575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.00185 L 0.52565 0.003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5" grpId="0" animBg="1"/>
      <p:bldP spid="5155" grpId="1" animBg="1"/>
      <p:bldP spid="14" grpId="0" animBg="1"/>
      <p:bldP spid="14" grpId="1" animBg="1"/>
      <p:bldP spid="15" grpId="0" animBg="1"/>
      <p:bldP spid="15" grpId="1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13234" y="1495602"/>
            <a:ext cx="5130006" cy="78867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</a:t>
            </a:r>
            <a:r>
              <a:rPr lang="ja-JP" altLang="en-US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商店の会計処理</a:t>
            </a:r>
            <a:endParaRPr lang="ja-JP" altLang="en-US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線吹き出し 1 (枠付き) 5"/>
          <p:cNvSpPr/>
          <p:nvPr/>
        </p:nvSpPr>
        <p:spPr>
          <a:xfrm>
            <a:off x="7655659" y="5350162"/>
            <a:ext cx="2375162" cy="736512"/>
          </a:xfrm>
          <a:prstGeom prst="borderCallout1">
            <a:avLst>
              <a:gd name="adj1" fmla="val 43855"/>
              <a:gd name="adj2" fmla="val -973"/>
              <a:gd name="adj3" fmla="val -187291"/>
              <a:gd name="adj4" fmla="val -56818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 dirty="0">
                <a:ln w="22225">
                  <a:noFill/>
                  <a:prstDash val="solid"/>
                </a:ln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対照勘定</a:t>
            </a:r>
            <a:endParaRPr lang="ja-JP" altLang="en-US" sz="4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804799"/>
              </p:ext>
            </p:extLst>
          </p:nvPr>
        </p:nvGraphicFramePr>
        <p:xfrm>
          <a:off x="768977" y="3049219"/>
          <a:ext cx="11018520" cy="890431"/>
        </p:xfrm>
        <a:graphic>
          <a:graphicData uri="http://schemas.openxmlformats.org/drawingml/2006/table">
            <a:tbl>
              <a:tblPr firstRow="1" bandRow="1"/>
              <a:tblGrid>
                <a:gridCol w="5509260"/>
                <a:gridCol w="5509260"/>
              </a:tblGrid>
              <a:tr h="890431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試用販売契約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×××</a:t>
                      </a:r>
                      <a:endParaRPr kumimoji="1" lang="ja-JP" altLang="en-US" sz="2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試用仮売上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×××</a:t>
                      </a:r>
                      <a:endParaRPr kumimoji="1" lang="ja-JP" altLang="en-US" sz="4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" name="角丸四角形 19"/>
          <p:cNvSpPr/>
          <p:nvPr/>
        </p:nvSpPr>
        <p:spPr>
          <a:xfrm>
            <a:off x="768977" y="3052450"/>
            <a:ext cx="11018520" cy="8904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94657" y="352602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j-cs"/>
              </a:rPr>
              <a:t>①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j-cs"/>
              </a:rPr>
              <a:t>試用販売のために商品を発送したとき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ＭＳ Ｐゴシック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401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2"/>
          <p:cNvSpPr>
            <a:spLocks noChangeArrowheads="1"/>
          </p:cNvSpPr>
          <p:nvPr/>
        </p:nvSpPr>
        <p:spPr bwMode="auto">
          <a:xfrm>
            <a:off x="1462015" y="1516229"/>
            <a:ext cx="5199342" cy="848350"/>
          </a:xfrm>
          <a:prstGeom prst="wedgeRoundRectCallout">
            <a:avLst>
              <a:gd name="adj1" fmla="val -17981"/>
              <a:gd name="adj2" fmla="val 24611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000000"/>
                </a:solidFill>
              </a:rPr>
              <a:t>ありがとうございます。</a:t>
            </a: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5042675" y="1359540"/>
            <a:ext cx="6360431" cy="1263918"/>
          </a:xfrm>
          <a:prstGeom prst="wedgeRoundRectCallout">
            <a:avLst>
              <a:gd name="adj1" fmla="val 17206"/>
              <a:gd name="adj2" fmla="val 11366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000000"/>
                </a:solidFill>
              </a:rPr>
              <a:t>これは使いやすい</a:t>
            </a:r>
            <a:r>
              <a:rPr lang="ja-JP" altLang="en-US" sz="3600" dirty="0" smtClean="0">
                <a:solidFill>
                  <a:srgbClr val="000000"/>
                </a:solidFill>
              </a:rPr>
              <a:t>。買おう！</a:t>
            </a:r>
            <a:endParaRPr lang="en-US" altLang="ja-JP" sz="36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000000"/>
                </a:solidFill>
              </a:rPr>
              <a:t>買います</a:t>
            </a:r>
            <a:r>
              <a:rPr lang="ja-JP" altLang="en-US" sz="3600" dirty="0">
                <a:solidFill>
                  <a:srgbClr val="000000"/>
                </a:solidFill>
              </a:rPr>
              <a:t>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453810" y="3431184"/>
            <a:ext cx="180020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化粧品</a:t>
            </a:r>
            <a:endParaRPr lang="ja-JP" alt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310208" y="4112106"/>
            <a:ext cx="2087405" cy="646113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Aft>
                <a:spcPct val="0"/>
              </a:spcAft>
              <a:buFontTx/>
              <a:buNone/>
            </a:pPr>
            <a:r>
              <a:rPr lang="ja-JP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Ｋ</a:t>
            </a:r>
            <a:r>
              <a:rPr lang="ja-JP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商店</a:t>
            </a: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4277735" y="4400583"/>
            <a:ext cx="381642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16999" y="4112106"/>
            <a:ext cx="1944687" cy="646113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Aft>
                <a:spcPct val="0"/>
              </a:spcAft>
              <a:buFontTx/>
              <a:buNone/>
            </a:pPr>
            <a:r>
              <a:rPr lang="ja-JP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Ｊ</a:t>
            </a:r>
            <a:r>
              <a:rPr lang="ja-JP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商店</a:t>
            </a: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114350"/>
            <a:ext cx="12027451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dirty="0" smtClean="0">
                <a:solidFill>
                  <a:schemeClr val="bg1"/>
                </a:solidFill>
                <a:latin typeface="Arial"/>
                <a:ea typeface="ＭＳ Ｐゴシック"/>
              </a:rPr>
              <a:t>②</a:t>
            </a:r>
            <a:r>
              <a:rPr lang="ja-JP" altLang="en-US" dirty="0">
                <a:solidFill>
                  <a:schemeClr val="bg1"/>
                </a:solidFill>
                <a:latin typeface="Arial"/>
                <a:ea typeface="ＭＳ Ｐゴシック"/>
              </a:rPr>
              <a:t>Ｋ</a:t>
            </a:r>
            <a:r>
              <a:rPr lang="ja-JP" altLang="en-US" dirty="0" smtClean="0">
                <a:solidFill>
                  <a:schemeClr val="bg1"/>
                </a:solidFill>
                <a:latin typeface="Arial"/>
                <a:ea typeface="ＭＳ Ｐゴシック"/>
              </a:rPr>
              <a:t>商店から買い取りの意思表示があったとき</a:t>
            </a:r>
            <a:endParaRPr lang="ja-JP" altLang="en-US" dirty="0">
              <a:solidFill>
                <a:schemeClr val="bg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5567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5163" grpId="0" animBg="1"/>
      <p:bldP spid="516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68562" y="1062912"/>
            <a:ext cx="5130006" cy="788670"/>
          </a:xfrm>
          <a:noFill/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</a:t>
            </a:r>
            <a:r>
              <a:rPr lang="ja-JP" altLang="en-US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商店の会計処理</a:t>
            </a:r>
            <a:endParaRPr lang="ja-JP" altLang="en-US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531437"/>
              </p:ext>
            </p:extLst>
          </p:nvPr>
        </p:nvGraphicFramePr>
        <p:xfrm>
          <a:off x="791837" y="2399505"/>
          <a:ext cx="11018520" cy="701040"/>
        </p:xfrm>
        <a:graphic>
          <a:graphicData uri="http://schemas.openxmlformats.org/drawingml/2006/table">
            <a:tbl>
              <a:tblPr firstRow="1" bandRow="1"/>
              <a:tblGrid>
                <a:gridCol w="5509260"/>
                <a:gridCol w="550926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>
                              <a:alpha val="28000"/>
                            </a:schemeClr>
                          </a:solidFill>
                          <a:effectLst/>
                        </a:rPr>
                        <a:t>試用販売契約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>
                              <a:alpha val="28000"/>
                            </a:schemeClr>
                          </a:solidFill>
                          <a:effectLst/>
                        </a:rPr>
                        <a:t>×××</a:t>
                      </a:r>
                      <a:endParaRPr kumimoji="1" lang="ja-JP" altLang="en-US" sz="2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>
                            <a:alpha val="28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>
                              <a:alpha val="28000"/>
                            </a:schemeClr>
                          </a:solidFill>
                          <a:effectLst/>
                        </a:rPr>
                        <a:t>試用仮売上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>
                              <a:alpha val="28000"/>
                            </a:schemeClr>
                          </a:solidFill>
                          <a:effectLst/>
                        </a:rPr>
                        <a:t>×××</a:t>
                      </a:r>
                      <a:endParaRPr kumimoji="1" lang="ja-JP" altLang="en-US" sz="4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>
                            <a:alpha val="28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409" y="140892"/>
            <a:ext cx="12027451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dirty="0" smtClean="0">
                <a:solidFill>
                  <a:schemeClr val="bg1"/>
                </a:solidFill>
                <a:latin typeface="Arial"/>
                <a:ea typeface="ＭＳ Ｐゴシック"/>
              </a:rPr>
              <a:t>②</a:t>
            </a:r>
            <a:r>
              <a:rPr lang="ja-JP" altLang="en-US" dirty="0">
                <a:solidFill>
                  <a:schemeClr val="bg1"/>
                </a:solidFill>
                <a:latin typeface="Arial"/>
                <a:ea typeface="ＭＳ Ｐゴシック"/>
              </a:rPr>
              <a:t>Ｋ</a:t>
            </a:r>
            <a:r>
              <a:rPr lang="ja-JP" altLang="en-US" dirty="0" smtClean="0">
                <a:solidFill>
                  <a:schemeClr val="bg1"/>
                </a:solidFill>
                <a:latin typeface="Arial"/>
                <a:ea typeface="ＭＳ Ｐゴシック"/>
              </a:rPr>
              <a:t>商店から買い取りの意思表示があったとき</a:t>
            </a:r>
            <a:endParaRPr lang="ja-JP" altLang="en-US" dirty="0">
              <a:solidFill>
                <a:schemeClr val="bg1"/>
              </a:solidFill>
              <a:latin typeface="Arial"/>
              <a:ea typeface="ＭＳ Ｐゴシック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60361"/>
              </p:ext>
            </p:extLst>
          </p:nvPr>
        </p:nvGraphicFramePr>
        <p:xfrm>
          <a:off x="791837" y="4042803"/>
          <a:ext cx="11018520" cy="890431"/>
        </p:xfrm>
        <a:graphic>
          <a:graphicData uri="http://schemas.openxmlformats.org/drawingml/2006/table">
            <a:tbl>
              <a:tblPr firstRow="1" bandRow="1"/>
              <a:tblGrid>
                <a:gridCol w="5509260"/>
                <a:gridCol w="5509260"/>
              </a:tblGrid>
              <a:tr h="890431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試用仮売上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×××</a:t>
                      </a:r>
                      <a:endParaRPr kumimoji="1" lang="ja-JP" altLang="en-US" sz="2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試用販売契約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×××</a:t>
                      </a:r>
                      <a:endParaRPr kumimoji="1" lang="ja-JP" altLang="en-US" sz="4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4" name="直線矢印コネクタ 3"/>
          <p:cNvCxnSpPr/>
          <p:nvPr/>
        </p:nvCxnSpPr>
        <p:spPr>
          <a:xfrm>
            <a:off x="3980329" y="3055007"/>
            <a:ext cx="4289612" cy="119924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3281082" y="3100545"/>
            <a:ext cx="4719919" cy="115370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791837" y="4042803"/>
            <a:ext cx="11018520" cy="8904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58327"/>
              </p:ext>
            </p:extLst>
          </p:nvPr>
        </p:nvGraphicFramePr>
        <p:xfrm>
          <a:off x="791837" y="5430276"/>
          <a:ext cx="11018520" cy="890431"/>
        </p:xfrm>
        <a:graphic>
          <a:graphicData uri="http://schemas.openxmlformats.org/drawingml/2006/table">
            <a:tbl>
              <a:tblPr firstRow="1" bandRow="1"/>
              <a:tblGrid>
                <a:gridCol w="5509260"/>
                <a:gridCol w="5509260"/>
              </a:tblGrid>
              <a:tr h="890431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売掛金等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×××</a:t>
                      </a:r>
                      <a:endParaRPr kumimoji="1" lang="ja-JP" altLang="en-US" sz="2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（試用品）売上　</a:t>
                      </a:r>
                      <a:r>
                        <a:rPr kumimoji="1" lang="en-US" altLang="ja-JP" sz="4000" b="1" cap="none" spc="0" dirty="0" smtClean="0">
                          <a:ln w="6600">
                            <a:noFill/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×××</a:t>
                      </a:r>
                      <a:endParaRPr kumimoji="1" lang="ja-JP" altLang="en-US" sz="4000" b="1" cap="none" spc="0" dirty="0">
                        <a:ln w="66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角丸四角形 18"/>
          <p:cNvSpPr/>
          <p:nvPr/>
        </p:nvSpPr>
        <p:spPr>
          <a:xfrm>
            <a:off x="6333565" y="5430276"/>
            <a:ext cx="5476792" cy="8904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1734" y="4968611"/>
            <a:ext cx="180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売上の計上</a:t>
            </a:r>
            <a:endParaRPr kumimoji="1"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1733" y="3446565"/>
            <a:ext cx="240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備忘記録を消す</a:t>
            </a:r>
            <a:endParaRPr kumimoji="1"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1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3" y="25373"/>
            <a:ext cx="11698941" cy="1299323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（例題１）試用</a:t>
            </a:r>
            <a:r>
              <a:rPr lang="ja-JP" altLang="en-US" dirty="0">
                <a:solidFill>
                  <a:schemeClr val="bg1"/>
                </a:solidFill>
              </a:rPr>
              <a:t>販売のために商品を発送した</a:t>
            </a:r>
            <a:r>
              <a:rPr lang="ja-JP" altLang="en-US" dirty="0" smtClean="0">
                <a:solidFill>
                  <a:schemeClr val="bg1"/>
                </a:solidFill>
              </a:rPr>
              <a:t>とき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-127871" y="1537755"/>
            <a:ext cx="12191999" cy="150128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 試用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販売の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ため，Ｌ商店に商品Ａ（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原価</a:t>
            </a:r>
            <a:r>
              <a:rPr lang="en-US" altLang="ja-JP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\8,000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売価</a:t>
            </a:r>
            <a:r>
              <a:rPr lang="en-US" altLang="ja-JP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\12,000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）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と商品Ｂ（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原価</a:t>
            </a:r>
            <a:r>
              <a:rPr lang="en-US" altLang="ja-JP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\5,000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売価</a:t>
            </a:r>
            <a:r>
              <a:rPr lang="en-US" altLang="ja-JP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\6,500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）を発送した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r>
              <a:rPr lang="ja-JP" altLang="en-US" sz="3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endParaRPr lang="ja-JP" altLang="en-US" sz="36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36990" y="395509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6000" dirty="0">
                <a:solidFill>
                  <a:srgbClr val="FFFFFF"/>
                </a:solidFill>
              </a:rPr>
              <a:t>／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545854" y="4139761"/>
            <a:ext cx="419865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FFFFFF"/>
                </a:solidFill>
              </a:rPr>
              <a:t>試用仮売上　</a:t>
            </a:r>
            <a:r>
              <a:rPr lang="en-US" altLang="ja-JP" sz="3600" dirty="0" smtClean="0">
                <a:solidFill>
                  <a:srgbClr val="FFFFFF"/>
                </a:solidFill>
              </a:rPr>
              <a:t>18,500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60611" y="4111369"/>
            <a:ext cx="510751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FFFFFF"/>
                </a:solidFill>
              </a:rPr>
              <a:t>試用販売</a:t>
            </a:r>
            <a:r>
              <a:rPr lang="ja-JP" altLang="en-US" sz="3600" dirty="0">
                <a:solidFill>
                  <a:srgbClr val="FFFFFF"/>
                </a:solidFill>
              </a:rPr>
              <a:t>契約　</a:t>
            </a:r>
            <a:r>
              <a:rPr lang="en-US" altLang="ja-JP" sz="3600" dirty="0" smtClean="0">
                <a:solidFill>
                  <a:srgbClr val="FFFFFF"/>
                </a:solidFill>
              </a:rPr>
              <a:t>18,500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16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  <p:bldP spid="3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3" y="160295"/>
            <a:ext cx="11698941" cy="1299323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（例題２）</a:t>
            </a:r>
            <a:r>
              <a:rPr lang="ja-JP" altLang="en-US" dirty="0">
                <a:solidFill>
                  <a:schemeClr val="bg1"/>
                </a:solidFill>
              </a:rPr>
              <a:t>Ｌ</a:t>
            </a:r>
            <a:r>
              <a:rPr lang="ja-JP" altLang="en-US" dirty="0" smtClean="0">
                <a:solidFill>
                  <a:schemeClr val="bg1"/>
                </a:solidFill>
              </a:rPr>
              <a:t>商店から買い取りの意思表示が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　　  　あったとき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-127872" y="1615891"/>
            <a:ext cx="12191999" cy="150128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例題</a:t>
            </a:r>
            <a:r>
              <a:rPr lang="en-US" altLang="ja-JP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の商品について，</a:t>
            </a:r>
            <a:r>
              <a:rPr lang="ja-JP" altLang="en-US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Ｌ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商店から商品Ａのみ買うと連</a:t>
            </a:r>
            <a:endParaRPr lang="en-US" altLang="ja-JP" sz="360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 絡があり，商品Ｂは返送された。</a:t>
            </a:r>
            <a:endParaRPr lang="ja-JP" altLang="en-US" sz="36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36989" y="356335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6000" dirty="0">
                <a:solidFill>
                  <a:srgbClr val="FFFFFF"/>
                </a:solidFill>
              </a:rPr>
              <a:t>／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487466" y="3688132"/>
            <a:ext cx="477637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FFFFFF"/>
                </a:solidFill>
              </a:rPr>
              <a:t>試用販売契約　</a:t>
            </a:r>
            <a:r>
              <a:rPr lang="en-US" altLang="ja-JP" sz="3600" dirty="0" smtClean="0">
                <a:solidFill>
                  <a:srgbClr val="FFFFFF"/>
                </a:solidFill>
              </a:rPr>
              <a:t>18,500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60611" y="3674438"/>
            <a:ext cx="510751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FFFFFF"/>
                </a:solidFill>
              </a:rPr>
              <a:t>試用仮売上</a:t>
            </a:r>
            <a:r>
              <a:rPr lang="ja-JP" altLang="en-US" sz="3600" dirty="0">
                <a:solidFill>
                  <a:srgbClr val="FFFFFF"/>
                </a:solidFill>
              </a:rPr>
              <a:t>　</a:t>
            </a:r>
            <a:r>
              <a:rPr lang="en-US" altLang="ja-JP" sz="3600" dirty="0" smtClean="0">
                <a:solidFill>
                  <a:srgbClr val="FFFFFF"/>
                </a:solidFill>
              </a:rPr>
              <a:t>18,500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0611" y="4970759"/>
            <a:ext cx="510751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FFFFFF"/>
                </a:solidFill>
              </a:rPr>
              <a:t>売掛金　</a:t>
            </a:r>
            <a:r>
              <a:rPr lang="ja-JP" altLang="en-US" sz="3600" dirty="0">
                <a:solidFill>
                  <a:srgbClr val="FFFFFF"/>
                </a:solidFill>
              </a:rPr>
              <a:t>　</a:t>
            </a:r>
            <a:r>
              <a:rPr lang="ja-JP" altLang="en-US" sz="3600" dirty="0" smtClean="0">
                <a:solidFill>
                  <a:srgbClr val="FFFFFF"/>
                </a:solidFill>
              </a:rPr>
              <a:t>　　</a:t>
            </a:r>
            <a:r>
              <a:rPr lang="en-US" altLang="ja-JP" sz="3600" dirty="0" smtClean="0">
                <a:solidFill>
                  <a:srgbClr val="FFFFFF"/>
                </a:solidFill>
              </a:rPr>
              <a:t>12,000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95378" y="4736235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6000" dirty="0">
                <a:solidFill>
                  <a:srgbClr val="FFFFFF"/>
                </a:solidFill>
              </a:rPr>
              <a:t>／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487466" y="4970759"/>
            <a:ext cx="502321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FFFFFF"/>
                </a:solidFill>
              </a:rPr>
              <a:t>（試用品）売上　</a:t>
            </a:r>
            <a:r>
              <a:rPr lang="en-US" altLang="ja-JP" sz="3600" dirty="0" smtClean="0">
                <a:solidFill>
                  <a:srgbClr val="FFFFFF"/>
                </a:solidFill>
              </a:rPr>
              <a:t>12,000</a:t>
            </a:r>
            <a:endParaRPr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3562" y="3226467"/>
            <a:ext cx="3028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備忘記録を全て消す</a:t>
            </a:r>
            <a:endParaRPr kumimoji="1" lang="en-US" altLang="ja-JP" sz="2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3562" y="4374286"/>
            <a:ext cx="241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売上の計上</a:t>
            </a:r>
            <a:endParaRPr kumimoji="1" lang="en-US" altLang="ja-JP" sz="2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16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uiExpand="1" build="p"/>
      <p:bldP spid="3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209</Words>
  <Application>Microsoft Office PowerPoint</Application>
  <PresentationFormat>ワイド画面</PresentationFormat>
  <Paragraphs>48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HGｺﾞｼｯｸM</vt:lpstr>
      <vt:lpstr>HG明朝E</vt:lpstr>
      <vt:lpstr>ＭＳ Ｐゴシック</vt:lpstr>
      <vt:lpstr>ＭＳ ゴシック</vt:lpstr>
      <vt:lpstr>Arial</vt:lpstr>
      <vt:lpstr>Calibri</vt:lpstr>
      <vt:lpstr>Calibri Light</vt:lpstr>
      <vt:lpstr>Office テーマ</vt:lpstr>
      <vt:lpstr>試用販売</vt:lpstr>
      <vt:lpstr>試用販売とは・・・？</vt:lpstr>
      <vt:lpstr>PowerPoint プレゼンテーション</vt:lpstr>
      <vt:lpstr>Ｊ商店の会計処理</vt:lpstr>
      <vt:lpstr>PowerPoint プレゼンテーション</vt:lpstr>
      <vt:lpstr>Ｊ商店の会計処理</vt:lpstr>
      <vt:lpstr>（例題１）試用販売のために商品を発送したとき</vt:lpstr>
      <vt:lpstr>（例題２）Ｌ商店から買い取りの意思表示が 　　　　  　あったとき</vt:lpstr>
    </vt:vector>
  </TitlesOfParts>
  <Company>愛知県教育委員会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試用販売</dc:title>
  <dc:creator>梶原　満義</dc:creator>
  <cp:lastModifiedBy>mainte</cp:lastModifiedBy>
  <cp:revision>46</cp:revision>
  <dcterms:created xsi:type="dcterms:W3CDTF">2015-11-27T07:29:58Z</dcterms:created>
  <dcterms:modified xsi:type="dcterms:W3CDTF">2016-03-03T07:10:24Z</dcterms:modified>
</cp:coreProperties>
</file>