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charts/chart4.xml" ContentType="application/vnd.openxmlformats-officedocument.drawingml.char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8" r:id="rId4"/>
    <p:sldMasterId id="2147483670" r:id="rId5"/>
    <p:sldMasterId id="2147483674" r:id="rId6"/>
    <p:sldMasterId id="2147483676" r:id="rId7"/>
    <p:sldMasterId id="2147483682" r:id="rId8"/>
    <p:sldMasterId id="2147483684" r:id="rId9"/>
    <p:sldMasterId id="2147483688" r:id="rId10"/>
    <p:sldMasterId id="2147483715" r:id="rId11"/>
  </p:sldMasterIdLst>
  <p:notesMasterIdLst>
    <p:notesMasterId r:id="rId37"/>
  </p:notesMasterIdLst>
  <p:handoutMasterIdLst>
    <p:handoutMasterId r:id="rId38"/>
  </p:handoutMasterIdLst>
  <p:sldIdLst>
    <p:sldId id="316" r:id="rId12"/>
    <p:sldId id="317" r:id="rId13"/>
    <p:sldId id="318" r:id="rId14"/>
    <p:sldId id="275" r:id="rId15"/>
    <p:sldId id="276" r:id="rId16"/>
    <p:sldId id="277" r:id="rId17"/>
    <p:sldId id="312" r:id="rId18"/>
    <p:sldId id="325" r:id="rId19"/>
    <p:sldId id="310" r:id="rId20"/>
    <p:sldId id="280" r:id="rId21"/>
    <p:sldId id="282" r:id="rId22"/>
    <p:sldId id="283" r:id="rId23"/>
    <p:sldId id="289" r:id="rId24"/>
    <p:sldId id="287" r:id="rId25"/>
    <p:sldId id="314" r:id="rId26"/>
    <p:sldId id="326" r:id="rId27"/>
    <p:sldId id="327" r:id="rId28"/>
    <p:sldId id="286" r:id="rId29"/>
    <p:sldId id="315" r:id="rId30"/>
    <p:sldId id="322" r:id="rId31"/>
    <p:sldId id="323" r:id="rId32"/>
    <p:sldId id="324" r:id="rId33"/>
    <p:sldId id="319" r:id="rId34"/>
    <p:sldId id="320" r:id="rId35"/>
    <p:sldId id="321"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i11Aa+oWZBP8t+3K9Ly+HA==" hashData="6i7nkEiQnr1r17pITFcbwbm+2UM="/>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23C5"/>
    <a:srgbClr val="DDFFFF"/>
    <a:srgbClr val="CCFFFF"/>
    <a:srgbClr val="FFFFFF"/>
    <a:srgbClr val="D9D9D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33" autoAdjust="0"/>
  </p:normalViewPr>
  <p:slideViewPr>
    <p:cSldViewPr>
      <p:cViewPr varScale="1">
        <p:scale>
          <a:sx n="51" d="100"/>
          <a:sy n="51" d="100"/>
        </p:scale>
        <p:origin x="-1584"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1722" y="-102"/>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______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______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______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______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______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______6.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manualLayout>
          <c:layoutTarget val="inner"/>
          <c:xMode val="edge"/>
          <c:yMode val="edge"/>
          <c:x val="8.2984689413823212E-2"/>
          <c:y val="2.6044215496887849E-2"/>
          <c:w val="0.68379030864479029"/>
          <c:h val="0.84435473184206356"/>
        </c:manualLayout>
      </c:layout>
      <c:barChart>
        <c:barDir val="col"/>
        <c:grouping val="stacked"/>
        <c:ser>
          <c:idx val="0"/>
          <c:order val="0"/>
          <c:tx>
            <c:strRef>
              <c:f>Sheet1!$B$1</c:f>
              <c:strCache>
                <c:ptCount val="1"/>
                <c:pt idx="0">
                  <c:v>ネットワーク
利用犯罪</c:v>
                </c:pt>
              </c:strCache>
            </c:strRef>
          </c:tx>
          <c:dLbls>
            <c:dLbl>
              <c:idx val="4"/>
              <c:layout>
                <c:manualLayout>
                  <c:x val="-2.4520901172079806E-2"/>
                  <c:y val="-8.6911967917682024E-17"/>
                </c:manualLayout>
              </c:layout>
              <c:dLblPos val="ctr"/>
              <c:showVal val="1"/>
            </c:dLbl>
            <c:spPr>
              <a:solidFill>
                <a:schemeClr val="bg1"/>
              </a:solidFill>
              <a:ln>
                <a:solidFill>
                  <a:schemeClr val="tx1"/>
                </a:solidFill>
              </a:ln>
            </c:spPr>
            <c:txPr>
              <a:bodyPr/>
              <a:lstStyle/>
              <a:p>
                <a:pPr>
                  <a:defRPr sz="3200"/>
                </a:pPr>
                <a:endParaRPr lang="ja-JP"/>
              </a:p>
            </c:txPr>
            <c:dLblPos val="ctr"/>
            <c:showVal val="1"/>
          </c:dLbls>
          <c:cat>
            <c:strRef>
              <c:f>Sheet1!$A$2:$A$6</c:f>
              <c:strCache>
                <c:ptCount val="5"/>
                <c:pt idx="0">
                  <c:v>H17</c:v>
                </c:pt>
                <c:pt idx="1">
                  <c:v>H18</c:v>
                </c:pt>
                <c:pt idx="2">
                  <c:v>H19</c:v>
                </c:pt>
                <c:pt idx="3">
                  <c:v>H20</c:v>
                </c:pt>
                <c:pt idx="4">
                  <c:v>H21</c:v>
                </c:pt>
              </c:strCache>
            </c:strRef>
          </c:cat>
          <c:val>
            <c:numRef>
              <c:f>Sheet1!$B$2:$B$6</c:f>
              <c:numCache>
                <c:formatCode>General</c:formatCode>
                <c:ptCount val="5"/>
                <c:pt idx="0">
                  <c:v>2811</c:v>
                </c:pt>
                <c:pt idx="1">
                  <c:v>3593</c:v>
                </c:pt>
                <c:pt idx="2">
                  <c:v>3918</c:v>
                </c:pt>
                <c:pt idx="3">
                  <c:v>4334</c:v>
                </c:pt>
                <c:pt idx="4">
                  <c:v>3961</c:v>
                </c:pt>
              </c:numCache>
            </c:numRef>
          </c:val>
        </c:ser>
        <c:ser>
          <c:idx val="1"/>
          <c:order val="1"/>
          <c:tx>
            <c:strRef>
              <c:f>Sheet1!$C$1</c:f>
              <c:strCache>
                <c:ptCount val="1"/>
                <c:pt idx="0">
                  <c:v>コンピュータ・
電磁的記録対象犯罪</c:v>
                </c:pt>
              </c:strCache>
            </c:strRef>
          </c:tx>
          <c:cat>
            <c:strRef>
              <c:f>Sheet1!$A$2:$A$6</c:f>
              <c:strCache>
                <c:ptCount val="5"/>
                <c:pt idx="0">
                  <c:v>H17</c:v>
                </c:pt>
                <c:pt idx="1">
                  <c:v>H18</c:v>
                </c:pt>
                <c:pt idx="2">
                  <c:v>H19</c:v>
                </c:pt>
                <c:pt idx="3">
                  <c:v>H20</c:v>
                </c:pt>
                <c:pt idx="4">
                  <c:v>H21</c:v>
                </c:pt>
              </c:strCache>
            </c:strRef>
          </c:cat>
          <c:val>
            <c:numRef>
              <c:f>Sheet1!$C$2:$C$6</c:f>
              <c:numCache>
                <c:formatCode>General</c:formatCode>
                <c:ptCount val="5"/>
                <c:pt idx="0">
                  <c:v>73</c:v>
                </c:pt>
                <c:pt idx="1">
                  <c:v>129</c:v>
                </c:pt>
                <c:pt idx="2">
                  <c:v>113</c:v>
                </c:pt>
                <c:pt idx="3">
                  <c:v>247</c:v>
                </c:pt>
                <c:pt idx="4">
                  <c:v>195</c:v>
                </c:pt>
              </c:numCache>
            </c:numRef>
          </c:val>
        </c:ser>
        <c:ser>
          <c:idx val="2"/>
          <c:order val="2"/>
          <c:tx>
            <c:strRef>
              <c:f>Sheet1!$D$1</c:f>
              <c:strCache>
                <c:ptCount val="1"/>
                <c:pt idx="0">
                  <c:v>不正アクセス
禁止法違反</c:v>
                </c:pt>
              </c:strCache>
            </c:strRef>
          </c:tx>
          <c:cat>
            <c:strRef>
              <c:f>Sheet1!$A$2:$A$6</c:f>
              <c:strCache>
                <c:ptCount val="5"/>
                <c:pt idx="0">
                  <c:v>H17</c:v>
                </c:pt>
                <c:pt idx="1">
                  <c:v>H18</c:v>
                </c:pt>
                <c:pt idx="2">
                  <c:v>H19</c:v>
                </c:pt>
                <c:pt idx="3">
                  <c:v>H20</c:v>
                </c:pt>
                <c:pt idx="4">
                  <c:v>H21</c:v>
                </c:pt>
              </c:strCache>
            </c:strRef>
          </c:cat>
          <c:val>
            <c:numRef>
              <c:f>Sheet1!$D$2:$D$6</c:f>
              <c:numCache>
                <c:formatCode>General</c:formatCode>
                <c:ptCount val="5"/>
                <c:pt idx="0">
                  <c:v>277</c:v>
                </c:pt>
                <c:pt idx="1">
                  <c:v>703</c:v>
                </c:pt>
                <c:pt idx="2">
                  <c:v>1442</c:v>
                </c:pt>
                <c:pt idx="3">
                  <c:v>1740</c:v>
                </c:pt>
                <c:pt idx="4">
                  <c:v>2534</c:v>
                </c:pt>
              </c:numCache>
            </c:numRef>
          </c:val>
        </c:ser>
        <c:overlap val="100"/>
        <c:axId val="172930560"/>
        <c:axId val="172932096"/>
      </c:barChart>
      <c:catAx>
        <c:axId val="172930560"/>
        <c:scaling>
          <c:orientation val="minMax"/>
        </c:scaling>
        <c:axPos val="b"/>
        <c:tickLblPos val="nextTo"/>
        <c:crossAx val="172932096"/>
        <c:crosses val="autoZero"/>
        <c:auto val="1"/>
        <c:lblAlgn val="ctr"/>
        <c:lblOffset val="100"/>
      </c:catAx>
      <c:valAx>
        <c:axId val="172932096"/>
        <c:scaling>
          <c:orientation val="minMax"/>
          <c:max val="8000"/>
          <c:min val="0"/>
        </c:scaling>
        <c:axPos val="l"/>
        <c:majorGridlines/>
        <c:numFmt formatCode="General" sourceLinked="1"/>
        <c:tickLblPos val="nextTo"/>
        <c:crossAx val="172930560"/>
        <c:crosses val="autoZero"/>
        <c:crossBetween val="between"/>
        <c:majorUnit val="2000"/>
      </c:valAx>
    </c:plotArea>
    <c:legend>
      <c:legendPos val="r"/>
      <c:layout>
        <c:manualLayout>
          <c:xMode val="edge"/>
          <c:yMode val="edge"/>
          <c:x val="0.77418339895012978"/>
          <c:y val="4.1021678471774736E-2"/>
          <c:w val="0.21815376202974618"/>
          <c:h val="0.50551489870003619"/>
        </c:manualLayout>
      </c:layout>
    </c:legend>
    <c:plotVisOnly val="1"/>
  </c:chart>
  <c:spPr>
    <a:solidFill>
      <a:schemeClr val="bg1"/>
    </a:solidFill>
  </c:spPr>
  <c:txPr>
    <a:bodyPr/>
    <a:lstStyle/>
    <a:p>
      <a:pPr>
        <a:defRPr sz="1800"/>
      </a:pPr>
      <a:endParaRPr lang="ja-JP"/>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Sheet1!$B$1</c:f>
              <c:strCache>
                <c:ptCount val="1"/>
                <c:pt idx="0">
                  <c:v>出会い系サイト</c:v>
                </c:pt>
              </c:strCache>
            </c:strRef>
          </c:tx>
          <c:spPr>
            <a:ln w="82550">
              <a:solidFill>
                <a:srgbClr val="000000"/>
              </a:solidFill>
            </a:ln>
          </c:spPr>
          <c:marker>
            <c:symbol val="square"/>
            <c:size val="20"/>
            <c:spPr>
              <a:noFill/>
              <a:ln>
                <a:solidFill>
                  <a:prstClr val="black"/>
                </a:solidFill>
              </a:ln>
            </c:spPr>
          </c:marker>
          <c:dLbls>
            <c:dLbl>
              <c:idx val="2"/>
              <c:layout>
                <c:manualLayout>
                  <c:x val="-6.6254577951377722E-2"/>
                  <c:y val="8.9728018208187224E-2"/>
                </c:manualLayout>
              </c:layout>
              <c:dLblPos val="r"/>
              <c:showVal val="1"/>
            </c:dLbl>
            <c:txPr>
              <a:bodyPr/>
              <a:lstStyle/>
              <a:p>
                <a:pPr>
                  <a:defRPr sz="2400"/>
                </a:pPr>
                <a:endParaRPr lang="ja-JP"/>
              </a:p>
            </c:txPr>
            <c:dLblPos val="b"/>
            <c:showVal val="1"/>
          </c:dLbls>
          <c:cat>
            <c:strRef>
              <c:f>Sheet1!$A$2:$A$6</c:f>
              <c:strCache>
                <c:ptCount val="5"/>
                <c:pt idx="0">
                  <c:v>H17</c:v>
                </c:pt>
                <c:pt idx="1">
                  <c:v>H18</c:v>
                </c:pt>
                <c:pt idx="2">
                  <c:v>H19</c:v>
                </c:pt>
                <c:pt idx="3">
                  <c:v>H20</c:v>
                </c:pt>
                <c:pt idx="4">
                  <c:v>H21</c:v>
                </c:pt>
              </c:strCache>
            </c:strRef>
          </c:cat>
          <c:val>
            <c:numRef>
              <c:f>Sheet1!$B$2:$B$6</c:f>
              <c:numCache>
                <c:formatCode>#,##0;[Red]\-#,##0</c:formatCode>
                <c:ptCount val="5"/>
                <c:pt idx="0">
                  <c:v>1061</c:v>
                </c:pt>
                <c:pt idx="1">
                  <c:v>1153</c:v>
                </c:pt>
                <c:pt idx="2">
                  <c:v>1100</c:v>
                </c:pt>
                <c:pt idx="3">
                  <c:v>724</c:v>
                </c:pt>
                <c:pt idx="4">
                  <c:v>453</c:v>
                </c:pt>
              </c:numCache>
            </c:numRef>
          </c:val>
        </c:ser>
        <c:dLbls>
          <c:showVal val="1"/>
        </c:dLbls>
        <c:marker val="1"/>
        <c:axId val="169083648"/>
        <c:axId val="169084800"/>
      </c:lineChart>
      <c:catAx>
        <c:axId val="169083648"/>
        <c:scaling>
          <c:orientation val="minMax"/>
        </c:scaling>
        <c:axPos val="b"/>
        <c:tickLblPos val="nextTo"/>
        <c:crossAx val="169084800"/>
        <c:crosses val="autoZero"/>
        <c:auto val="1"/>
        <c:lblAlgn val="ctr"/>
        <c:lblOffset val="100"/>
      </c:catAx>
      <c:valAx>
        <c:axId val="169084800"/>
        <c:scaling>
          <c:orientation val="minMax"/>
        </c:scaling>
        <c:axPos val="l"/>
        <c:majorGridlines/>
        <c:numFmt formatCode="#,##0;[Red]\-#,##0" sourceLinked="1"/>
        <c:tickLblPos val="nextTo"/>
        <c:crossAx val="169083648"/>
        <c:crosses val="autoZero"/>
        <c:crossBetween val="between"/>
      </c:valAx>
    </c:plotArea>
    <c:plotVisOnly val="1"/>
  </c:chart>
  <c:txPr>
    <a:bodyPr/>
    <a:lstStyle/>
    <a:p>
      <a:pPr>
        <a:defRPr sz="1800"/>
      </a:pPr>
      <a:endParaRPr lang="ja-JP"/>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35652458975054"/>
          <c:y val="0.16233986395314737"/>
          <c:w val="0.51208488050282741"/>
          <c:h val="0.81868025764482799"/>
        </c:manualLayout>
      </c:layout>
      <c:pieChart>
        <c:varyColors val="1"/>
        <c:ser>
          <c:idx val="0"/>
          <c:order val="0"/>
          <c:tx>
            <c:strRef>
              <c:f>Sheet1!$B$1</c:f>
              <c:strCache>
                <c:ptCount val="1"/>
                <c:pt idx="0">
                  <c:v>H21</c:v>
                </c:pt>
              </c:strCache>
            </c:strRef>
          </c:tx>
          <c:spPr>
            <a:solidFill>
              <a:srgbClr val="0000FF"/>
            </a:solidFill>
          </c:spPr>
          <c:dPt>
            <c:idx val="0"/>
            <c:spPr>
              <a:solidFill>
                <a:srgbClr val="FF0000"/>
              </a:solidFill>
            </c:spPr>
          </c:dPt>
          <c:dLbls>
            <c:dLbl>
              <c:idx val="0"/>
              <c:layout>
                <c:manualLayout>
                  <c:x val="-8.8205367443561309E-3"/>
                  <c:y val="-0.21254569196389891"/>
                </c:manualLayout>
              </c:layout>
              <c:numFmt formatCode="0.0%" sourceLinked="0"/>
              <c:spPr/>
              <c:txPr>
                <a:bodyPr/>
                <a:lstStyle/>
                <a:p>
                  <a:pPr>
                    <a:defRPr sz="4400">
                      <a:solidFill>
                        <a:schemeClr val="bg1"/>
                      </a:solidFill>
                    </a:defRPr>
                  </a:pPr>
                  <a:endParaRPr lang="ja-JP"/>
                </a:p>
              </c:txPr>
              <c:dLblPos val="bestFit"/>
              <c:showPercent val="1"/>
            </c:dLbl>
            <c:dLbl>
              <c:idx val="1"/>
              <c:layout>
                <c:manualLayout>
                  <c:x val="-0.17934007048158221"/>
                  <c:y val="2.5604028915499452E-3"/>
                </c:manualLayout>
              </c:layout>
              <c:showPercent val="1"/>
            </c:dLbl>
            <c:dLbl>
              <c:idx val="2"/>
              <c:layout>
                <c:manualLayout>
                  <c:x val="7.6864881222575329E-2"/>
                  <c:y val="-2.5600709562974503E-3"/>
                </c:manualLayout>
              </c:layout>
              <c:showPercent val="1"/>
            </c:dLbl>
            <c:dLbl>
              <c:idx val="3"/>
              <c:layout>
                <c:manualLayout>
                  <c:x val="6.2453616436456937E-2"/>
                  <c:y val="-2.0483424707182393E-2"/>
                </c:manualLayout>
              </c:layout>
              <c:showPercent val="1"/>
            </c:dLbl>
            <c:dLbl>
              <c:idx val="4"/>
              <c:layout>
                <c:manualLayout>
                  <c:x val="8.3266613290632743E-2"/>
                  <c:y val="-0.181759981680885"/>
                </c:manualLayout>
              </c:layout>
              <c:showPercent val="1"/>
            </c:dLbl>
            <c:numFmt formatCode="0.0%" sourceLinked="0"/>
            <c:txPr>
              <a:bodyPr/>
              <a:lstStyle/>
              <a:p>
                <a:pPr>
                  <a:defRPr sz="4400"/>
                </a:pPr>
                <a:endParaRPr lang="ja-JP"/>
              </a:p>
            </c:txPr>
            <c:showPercent val="1"/>
            <c:showLeaderLines val="1"/>
          </c:dLbls>
          <c:cat>
            <c:strRef>
              <c:f>Sheet1!$A$2:$A$3</c:f>
              <c:strCache>
                <c:ptCount val="2"/>
                <c:pt idx="0">
                  <c:v>携帯電話</c:v>
                </c:pt>
                <c:pt idx="1">
                  <c:v>パソコン</c:v>
                </c:pt>
              </c:strCache>
            </c:strRef>
          </c:cat>
          <c:val>
            <c:numRef>
              <c:f>Sheet1!$B$2:$B$3</c:f>
              <c:numCache>
                <c:formatCode>General</c:formatCode>
                <c:ptCount val="2"/>
                <c:pt idx="0">
                  <c:v>450</c:v>
                </c:pt>
                <c:pt idx="1">
                  <c:v>3</c:v>
                </c:pt>
              </c:numCache>
            </c:numRef>
          </c:val>
        </c:ser>
        <c:firstSliceAng val="0"/>
      </c:pieChart>
    </c:plotArea>
    <c:plotVisOnly val="1"/>
    <c:dispBlanksAs val="zero"/>
  </c:chart>
  <c:spPr>
    <a:solidFill>
      <a:schemeClr val="bg1"/>
    </a:solidFill>
    <a:ln>
      <a:solidFill>
        <a:schemeClr val="accent1"/>
      </a:solidFill>
    </a:ln>
  </c:spPr>
  <c:txPr>
    <a:bodyPr/>
    <a:lstStyle/>
    <a:p>
      <a:pPr>
        <a:defRPr sz="1795"/>
      </a:pPr>
      <a:endParaRPr lang="ja-JP"/>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lineChart>
        <c:grouping val="standard"/>
        <c:ser>
          <c:idx val="0"/>
          <c:order val="0"/>
          <c:tx>
            <c:strRef>
              <c:f>Sheet1!$B$1</c:f>
              <c:strCache>
                <c:ptCount val="1"/>
                <c:pt idx="0">
                  <c:v>検挙数</c:v>
                </c:pt>
              </c:strCache>
            </c:strRef>
          </c:tx>
          <c:spPr>
            <a:ln w="101266"/>
          </c:spPr>
          <c:marker>
            <c:symbol val="none"/>
          </c:marker>
          <c:dLbls>
            <c:dLbl>
              <c:idx val="2"/>
              <c:layout>
                <c:manualLayout>
                  <c:x val="-8.8070456365092753E-2"/>
                  <c:y val="-2.047999793587436E-2"/>
                </c:manualLayout>
              </c:layout>
              <c:spPr/>
              <c:txPr>
                <a:bodyPr/>
                <a:lstStyle/>
                <a:p>
                  <a:pPr>
                    <a:defRPr/>
                  </a:pPr>
                  <a:endParaRPr lang="ja-JP"/>
                </a:p>
              </c:txPr>
              <c:dLblPos val="r"/>
              <c:showVal val="1"/>
            </c:dLbl>
            <c:dLblPos val="t"/>
            <c:showVal val="1"/>
          </c:dLbls>
          <c:cat>
            <c:strRef>
              <c:f>Sheet1!$A$2:$A$6</c:f>
              <c:strCache>
                <c:ptCount val="5"/>
                <c:pt idx="0">
                  <c:v>H17</c:v>
                </c:pt>
                <c:pt idx="1">
                  <c:v>H18</c:v>
                </c:pt>
                <c:pt idx="2">
                  <c:v>H19</c:v>
                </c:pt>
                <c:pt idx="3">
                  <c:v>H20</c:v>
                </c:pt>
                <c:pt idx="4">
                  <c:v>H21</c:v>
                </c:pt>
              </c:strCache>
            </c:strRef>
          </c:cat>
          <c:val>
            <c:numRef>
              <c:f>Sheet1!$B$2:$B$6</c:f>
              <c:numCache>
                <c:formatCode>General</c:formatCode>
                <c:ptCount val="5"/>
                <c:pt idx="0">
                  <c:v>18</c:v>
                </c:pt>
                <c:pt idx="1">
                  <c:v>47</c:v>
                </c:pt>
                <c:pt idx="2">
                  <c:v>122</c:v>
                </c:pt>
                <c:pt idx="3">
                  <c:v>367</c:v>
                </c:pt>
                <c:pt idx="4">
                  <c:v>348</c:v>
                </c:pt>
              </c:numCache>
            </c:numRef>
          </c:val>
        </c:ser>
        <c:ser>
          <c:idx val="1"/>
          <c:order val="1"/>
          <c:tx>
            <c:strRef>
              <c:f>Sheet1!$C$1</c:f>
              <c:strCache>
                <c:ptCount val="1"/>
                <c:pt idx="0">
                  <c:v>うち児童による
誘引</c:v>
                </c:pt>
              </c:strCache>
            </c:strRef>
          </c:tx>
          <c:spPr>
            <a:ln w="101266"/>
          </c:spPr>
          <c:marker>
            <c:symbol val="none"/>
          </c:marker>
          <c:dLbls>
            <c:dLbl>
              <c:idx val="1"/>
              <c:layout>
                <c:manualLayout>
                  <c:x val="5.1240992794235385E-2"/>
                  <c:y val="-2.5604028915499452E-3"/>
                </c:manualLayout>
              </c:layout>
              <c:spPr/>
              <c:txPr>
                <a:bodyPr/>
                <a:lstStyle/>
                <a:p>
                  <a:pPr>
                    <a:defRPr/>
                  </a:pPr>
                  <a:endParaRPr lang="ja-JP"/>
                </a:p>
              </c:txPr>
              <c:dLblPos val="r"/>
              <c:showVal val="1"/>
            </c:dLbl>
            <c:dLbl>
              <c:idx val="2"/>
              <c:spPr/>
              <c:txPr>
                <a:bodyPr/>
                <a:lstStyle/>
                <a:p>
                  <a:pPr>
                    <a:defRPr sz="2000"/>
                  </a:pPr>
                  <a:endParaRPr lang="ja-JP"/>
                </a:p>
              </c:txPr>
            </c:dLbl>
            <c:dLbl>
              <c:idx val="3"/>
              <c:spPr/>
              <c:txPr>
                <a:bodyPr/>
                <a:lstStyle/>
                <a:p>
                  <a:pPr>
                    <a:defRPr sz="2800"/>
                  </a:pPr>
                  <a:endParaRPr lang="ja-JP"/>
                </a:p>
              </c:txPr>
            </c:dLbl>
            <c:dLbl>
              <c:idx val="4"/>
              <c:layout>
                <c:manualLayout>
                  <c:x val="1.7754171841410298E-2"/>
                  <c:y val="-3.4783946100515682E-2"/>
                </c:manualLayout>
              </c:layout>
              <c:spPr/>
              <c:txPr>
                <a:bodyPr/>
                <a:lstStyle/>
                <a:p>
                  <a:pPr>
                    <a:defRPr sz="4000"/>
                  </a:pPr>
                  <a:endParaRPr lang="ja-JP"/>
                </a:p>
              </c:txPr>
              <c:dLblPos val="r"/>
              <c:showVal val="1"/>
            </c:dLbl>
            <c:dLblPos val="b"/>
            <c:showVal val="1"/>
          </c:dLbls>
          <c:cat>
            <c:strRef>
              <c:f>Sheet1!$A$2:$A$6</c:f>
              <c:strCache>
                <c:ptCount val="5"/>
                <c:pt idx="0">
                  <c:v>H17</c:v>
                </c:pt>
                <c:pt idx="1">
                  <c:v>H18</c:v>
                </c:pt>
                <c:pt idx="2">
                  <c:v>H19</c:v>
                </c:pt>
                <c:pt idx="3">
                  <c:v>H20</c:v>
                </c:pt>
                <c:pt idx="4">
                  <c:v>H21</c:v>
                </c:pt>
              </c:strCache>
            </c:strRef>
          </c:cat>
          <c:val>
            <c:numRef>
              <c:f>Sheet1!$C$2:$C$6</c:f>
              <c:numCache>
                <c:formatCode>General</c:formatCode>
                <c:ptCount val="5"/>
                <c:pt idx="0">
                  <c:v>5</c:v>
                </c:pt>
                <c:pt idx="1">
                  <c:v>18</c:v>
                </c:pt>
                <c:pt idx="2">
                  <c:v>61</c:v>
                </c:pt>
                <c:pt idx="3">
                  <c:v>119</c:v>
                </c:pt>
                <c:pt idx="4">
                  <c:v>222</c:v>
                </c:pt>
              </c:numCache>
            </c:numRef>
          </c:val>
        </c:ser>
        <c:marker val="1"/>
        <c:axId val="170476288"/>
        <c:axId val="170477824"/>
      </c:lineChart>
      <c:catAx>
        <c:axId val="170476288"/>
        <c:scaling>
          <c:orientation val="minMax"/>
        </c:scaling>
        <c:axPos val="b"/>
        <c:numFmt formatCode="General" sourceLinked="1"/>
        <c:tickLblPos val="nextTo"/>
        <c:crossAx val="170477824"/>
        <c:crosses val="autoZero"/>
        <c:auto val="1"/>
        <c:lblAlgn val="ctr"/>
        <c:lblOffset val="100"/>
      </c:catAx>
      <c:valAx>
        <c:axId val="170477824"/>
        <c:scaling>
          <c:orientation val="minMax"/>
        </c:scaling>
        <c:axPos val="l"/>
        <c:majorGridlines/>
        <c:numFmt formatCode="General" sourceLinked="1"/>
        <c:tickLblPos val="nextTo"/>
        <c:crossAx val="170476288"/>
        <c:crosses val="autoZero"/>
        <c:crossBetween val="between"/>
      </c:valAx>
    </c:plotArea>
    <c:legend>
      <c:legendPos val="r"/>
      <c:layout>
        <c:manualLayout>
          <c:xMode val="edge"/>
          <c:yMode val="edge"/>
          <c:x val="0.76305037730972392"/>
          <c:y val="6.1262809573512066E-2"/>
          <c:w val="0.22734193654135956"/>
          <c:h val="0.25283444380881198"/>
        </c:manualLayout>
      </c:layout>
    </c:legend>
    <c:plotVisOnly val="1"/>
    <c:dispBlanksAs val="gap"/>
  </c:chart>
  <c:spPr>
    <a:solidFill>
      <a:srgbClr val="FFFFFF"/>
    </a:solidFill>
    <a:ln>
      <a:solidFill>
        <a:schemeClr val="accent1"/>
      </a:solidFill>
    </a:ln>
  </c:spPr>
  <c:txPr>
    <a:bodyPr/>
    <a:lstStyle/>
    <a:p>
      <a:pPr>
        <a:defRPr sz="1795"/>
      </a:pPr>
      <a:endParaRPr lang="ja-JP"/>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Sheet1!$B$1</c:f>
              <c:strCache>
                <c:ptCount val="1"/>
                <c:pt idx="0">
                  <c:v>被害総数</c:v>
                </c:pt>
              </c:strCache>
            </c:strRef>
          </c:tx>
          <c:spPr>
            <a:ln w="82550">
              <a:solidFill>
                <a:srgbClr val="000000"/>
              </a:solidFill>
            </a:ln>
          </c:spPr>
          <c:marker>
            <c:symbol val="square"/>
            <c:size val="20"/>
            <c:spPr>
              <a:noFill/>
              <a:ln>
                <a:solidFill>
                  <a:prstClr val="black"/>
                </a:solidFill>
              </a:ln>
            </c:spPr>
          </c:marker>
          <c:dLbls>
            <c:dLbl>
              <c:idx val="0"/>
              <c:layout>
                <c:manualLayout>
                  <c:x val="-5.7753207733253924E-2"/>
                  <c:y val="-0.11405001546374705"/>
                </c:manualLayout>
              </c:layout>
              <c:dLblPos val="r"/>
              <c:showVal val="1"/>
            </c:dLbl>
            <c:dLbl>
              <c:idx val="1"/>
              <c:layout>
                <c:manualLayout>
                  <c:x val="-5.3111910567441821E-2"/>
                  <c:y val="-7.114937679597165E-2"/>
                </c:manualLayout>
              </c:layout>
              <c:dLblPos val="r"/>
              <c:showVal val="1"/>
            </c:dLbl>
            <c:dLbl>
              <c:idx val="2"/>
              <c:layout>
                <c:manualLayout>
                  <c:x val="-5.8519082675024356E-2"/>
                  <c:y val="-9.6174749352174224E-2"/>
                </c:manualLayout>
              </c:layout>
              <c:dLblPos val="r"/>
              <c:showVal val="1"/>
            </c:dLbl>
            <c:dLbl>
              <c:idx val="3"/>
              <c:layout>
                <c:manualLayout>
                  <c:x val="-5.6206108677982952E-2"/>
                  <c:y val="-9.0216327314983066E-2"/>
                </c:manualLayout>
              </c:layout>
              <c:dLblPos val="r"/>
              <c:showVal val="1"/>
            </c:dLbl>
            <c:dLbl>
              <c:idx val="4"/>
              <c:layout>
                <c:manualLayout>
                  <c:x val="-6.0847405843795194E-2"/>
                  <c:y val="-7.1149376795971456E-2"/>
                </c:manualLayout>
              </c:layout>
              <c:dLblPos val="r"/>
              <c:showVal val="1"/>
            </c:dLbl>
            <c:txPr>
              <a:bodyPr/>
              <a:lstStyle/>
              <a:p>
                <a:pPr>
                  <a:defRPr sz="2400"/>
                </a:pPr>
                <a:endParaRPr lang="ja-JP"/>
              </a:p>
            </c:txPr>
            <c:dLblPos val="b"/>
            <c:showVal val="1"/>
          </c:dLbls>
          <c:cat>
            <c:strRef>
              <c:f>Sheet1!$A$2:$A$6</c:f>
              <c:strCache>
                <c:ptCount val="5"/>
                <c:pt idx="0">
                  <c:v>H17</c:v>
                </c:pt>
                <c:pt idx="1">
                  <c:v>H18</c:v>
                </c:pt>
                <c:pt idx="2">
                  <c:v>H19</c:v>
                </c:pt>
                <c:pt idx="3">
                  <c:v>H20</c:v>
                </c:pt>
                <c:pt idx="4">
                  <c:v>H21</c:v>
                </c:pt>
              </c:strCache>
            </c:strRef>
          </c:cat>
          <c:val>
            <c:numRef>
              <c:f>Sheet1!$B$2:$B$6</c:f>
              <c:numCache>
                <c:formatCode>General</c:formatCode>
                <c:ptCount val="5"/>
                <c:pt idx="0">
                  <c:v>1061</c:v>
                </c:pt>
                <c:pt idx="1">
                  <c:v>1153</c:v>
                </c:pt>
                <c:pt idx="2">
                  <c:v>1100</c:v>
                </c:pt>
                <c:pt idx="3">
                  <c:v>1516</c:v>
                </c:pt>
                <c:pt idx="4">
                  <c:v>1589</c:v>
                </c:pt>
              </c:numCache>
            </c:numRef>
          </c:val>
        </c:ser>
        <c:dLbls>
          <c:showVal val="1"/>
        </c:dLbls>
        <c:marker val="1"/>
        <c:axId val="179471104"/>
        <c:axId val="179472640"/>
      </c:lineChart>
      <c:catAx>
        <c:axId val="179471104"/>
        <c:scaling>
          <c:orientation val="minMax"/>
        </c:scaling>
        <c:axPos val="b"/>
        <c:tickLblPos val="nextTo"/>
        <c:crossAx val="179472640"/>
        <c:crosses val="autoZero"/>
        <c:auto val="1"/>
        <c:lblAlgn val="ctr"/>
        <c:lblOffset val="100"/>
      </c:catAx>
      <c:valAx>
        <c:axId val="179472640"/>
        <c:scaling>
          <c:orientation val="minMax"/>
        </c:scaling>
        <c:axPos val="l"/>
        <c:majorGridlines/>
        <c:numFmt formatCode="General" sourceLinked="1"/>
        <c:tickLblPos val="nextTo"/>
        <c:crossAx val="179471104"/>
        <c:crosses val="autoZero"/>
        <c:crossBetween val="between"/>
      </c:valAx>
    </c:plotArea>
    <c:legend>
      <c:legendPos val="r"/>
      <c:layout>
        <c:manualLayout>
          <c:xMode val="edge"/>
          <c:yMode val="edge"/>
          <c:x val="7.8671570605215416E-2"/>
          <c:y val="2.8676430847023052E-2"/>
          <c:w val="0.19029318379829202"/>
          <c:h val="6.6150870623984726E-2"/>
        </c:manualLayout>
      </c:layout>
    </c:legend>
    <c:plotVisOnly val="1"/>
  </c:chart>
  <c:txPr>
    <a:bodyPr/>
    <a:lstStyle/>
    <a:p>
      <a:pPr>
        <a:defRPr sz="1800"/>
      </a:pPr>
      <a:endParaRPr lang="ja-JP"/>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manualLayout>
          <c:layoutTarget val="inner"/>
          <c:xMode val="edge"/>
          <c:yMode val="edge"/>
          <c:x val="3.0941981105413296E-2"/>
          <c:y val="0.13585202244795622"/>
          <c:w val="0.76747491019516534"/>
          <c:h val="0.83793092058840501"/>
        </c:manualLayout>
      </c:layout>
      <c:barChart>
        <c:barDir val="col"/>
        <c:grouping val="stacked"/>
        <c:ser>
          <c:idx val="0"/>
          <c:order val="0"/>
          <c:tx>
            <c:strRef>
              <c:f>Sheet1!$B$1</c:f>
              <c:strCache>
                <c:ptCount val="1"/>
                <c:pt idx="0">
                  <c:v>出会い系サイト</c:v>
                </c:pt>
              </c:strCache>
            </c:strRef>
          </c:tx>
          <c:spPr>
            <a:ln w="63500">
              <a:solidFill>
                <a:srgbClr val="000000"/>
              </a:solidFill>
            </a:ln>
          </c:spPr>
          <c:dLbls>
            <c:dLbl>
              <c:idx val="0"/>
              <c:delete val="1"/>
            </c:dLbl>
            <c:dLbl>
              <c:idx val="1"/>
              <c:delete val="1"/>
            </c:dLbl>
            <c:dLbl>
              <c:idx val="2"/>
              <c:delete val="1"/>
            </c:dLbl>
            <c:dLbl>
              <c:idx val="3"/>
              <c:layout>
                <c:manualLayout>
                  <c:x val="6.0336863155555913E-2"/>
                  <c:y val="-5.1380552311004385E-2"/>
                </c:manualLayout>
              </c:layout>
              <c:dLblPos val="ctr"/>
              <c:showVal val="1"/>
            </c:dLbl>
            <c:dLbl>
              <c:idx val="4"/>
              <c:layout>
                <c:manualLayout>
                  <c:x val="7.4260754652991923E-2"/>
                  <c:y val="-3.3586921273011709E-2"/>
                </c:manualLayout>
              </c:layout>
              <c:dLblPos val="ctr"/>
              <c:showVal val="1"/>
            </c:dLbl>
            <c:txPr>
              <a:bodyPr/>
              <a:lstStyle/>
              <a:p>
                <a:pPr>
                  <a:defRPr sz="2400"/>
                </a:pPr>
                <a:endParaRPr lang="ja-JP"/>
              </a:p>
            </c:txPr>
            <c:dLblPos val="inEnd"/>
            <c:showVal val="1"/>
          </c:dLbls>
          <c:cat>
            <c:strRef>
              <c:f>Sheet1!$A$2:$A$6</c:f>
              <c:strCache>
                <c:ptCount val="5"/>
                <c:pt idx="0">
                  <c:v>H17</c:v>
                </c:pt>
                <c:pt idx="1">
                  <c:v>H18</c:v>
                </c:pt>
                <c:pt idx="2">
                  <c:v>H19</c:v>
                </c:pt>
                <c:pt idx="3">
                  <c:v>H20</c:v>
                </c:pt>
                <c:pt idx="4">
                  <c:v>H21</c:v>
                </c:pt>
              </c:strCache>
            </c:strRef>
          </c:cat>
          <c:val>
            <c:numRef>
              <c:f>Sheet1!$B$2:$B$6</c:f>
              <c:numCache>
                <c:formatCode>#,##0;[Red]\-#,##0</c:formatCode>
                <c:ptCount val="5"/>
                <c:pt idx="0">
                  <c:v>1061</c:v>
                </c:pt>
                <c:pt idx="1">
                  <c:v>1153</c:v>
                </c:pt>
                <c:pt idx="2">
                  <c:v>1100</c:v>
                </c:pt>
                <c:pt idx="3">
                  <c:v>724</c:v>
                </c:pt>
                <c:pt idx="4">
                  <c:v>453</c:v>
                </c:pt>
              </c:numCache>
            </c:numRef>
          </c:val>
        </c:ser>
        <c:ser>
          <c:idx val="1"/>
          <c:order val="1"/>
          <c:tx>
            <c:strRef>
              <c:f>Sheet1!$C$1</c:f>
              <c:strCache>
                <c:ptCount val="1"/>
                <c:pt idx="0">
                  <c:v>非出会い系</c:v>
                </c:pt>
              </c:strCache>
            </c:strRef>
          </c:tx>
          <c:spPr>
            <a:ln w="57150">
              <a:solidFill>
                <a:srgbClr val="FF0000"/>
              </a:solidFill>
              <a:prstDash val="sysDash"/>
            </a:ln>
          </c:spPr>
          <c:dPt>
            <c:idx val="3"/>
            <c:spPr>
              <a:solidFill>
                <a:srgbClr val="FF0000"/>
              </a:solidFill>
              <a:ln w="57150">
                <a:solidFill>
                  <a:srgbClr val="FF0000">
                    <a:lumMod val="50000"/>
                  </a:srgbClr>
                </a:solidFill>
                <a:prstDash val="sysDash"/>
              </a:ln>
            </c:spPr>
          </c:dPt>
          <c:dPt>
            <c:idx val="4"/>
            <c:spPr>
              <a:solidFill>
                <a:srgbClr val="FF0000"/>
              </a:solidFill>
              <a:ln w="57150">
                <a:solidFill>
                  <a:srgbClr val="FF0000">
                    <a:lumMod val="50000"/>
                  </a:srgbClr>
                </a:solidFill>
                <a:prstDash val="sysDash"/>
              </a:ln>
            </c:spPr>
          </c:dPt>
          <c:dLbls>
            <c:dLbl>
              <c:idx val="3"/>
              <c:layout>
                <c:manualLayout>
                  <c:x val="6.0336863155555913E-2"/>
                  <c:y val="4.2930665361506394E-3"/>
                </c:manualLayout>
              </c:layout>
              <c:dLblPos val="ctr"/>
              <c:showVal val="1"/>
            </c:dLbl>
            <c:dLbl>
              <c:idx val="4"/>
              <c:layout>
                <c:manualLayout>
                  <c:x val="7.8902051818804012E-2"/>
                  <c:y val="5.2925988703957767E-2"/>
                </c:manualLayout>
              </c:layout>
              <c:dLblPos val="ctr"/>
              <c:showVal val="1"/>
            </c:dLbl>
            <c:txPr>
              <a:bodyPr/>
              <a:lstStyle/>
              <a:p>
                <a:pPr>
                  <a:defRPr sz="2400"/>
                </a:pPr>
                <a:endParaRPr lang="ja-JP"/>
              </a:p>
            </c:txPr>
            <c:dLblPos val="inEnd"/>
            <c:showVal val="1"/>
          </c:dLbls>
          <c:cat>
            <c:strRef>
              <c:f>Sheet1!$A$2:$A$6</c:f>
              <c:strCache>
                <c:ptCount val="5"/>
                <c:pt idx="0">
                  <c:v>H17</c:v>
                </c:pt>
                <c:pt idx="1">
                  <c:v>H18</c:v>
                </c:pt>
                <c:pt idx="2">
                  <c:v>H19</c:v>
                </c:pt>
                <c:pt idx="3">
                  <c:v>H20</c:v>
                </c:pt>
                <c:pt idx="4">
                  <c:v>H21</c:v>
                </c:pt>
              </c:strCache>
            </c:strRef>
          </c:cat>
          <c:val>
            <c:numRef>
              <c:f>Sheet1!$C$2:$C$6</c:f>
              <c:numCache>
                <c:formatCode>General</c:formatCode>
                <c:ptCount val="5"/>
                <c:pt idx="3" formatCode="#,##0;[Red]\-#,##0">
                  <c:v>792</c:v>
                </c:pt>
                <c:pt idx="4" formatCode="#,##0;[Red]\-#,##0">
                  <c:v>1136</c:v>
                </c:pt>
              </c:numCache>
            </c:numRef>
          </c:val>
        </c:ser>
        <c:dLbls>
          <c:showVal val="1"/>
        </c:dLbls>
        <c:overlap val="100"/>
        <c:axId val="179714688"/>
        <c:axId val="179732864"/>
      </c:barChart>
      <c:catAx>
        <c:axId val="179714688"/>
        <c:scaling>
          <c:orientation val="minMax"/>
        </c:scaling>
        <c:delete val="1"/>
        <c:axPos val="b"/>
        <c:tickLblPos val="none"/>
        <c:crossAx val="179732864"/>
        <c:crosses val="autoZero"/>
        <c:auto val="1"/>
        <c:lblAlgn val="ctr"/>
        <c:lblOffset val="100"/>
      </c:catAx>
      <c:valAx>
        <c:axId val="179732864"/>
        <c:scaling>
          <c:orientation val="minMax"/>
        </c:scaling>
        <c:delete val="1"/>
        <c:axPos val="l"/>
        <c:numFmt formatCode="#,##0;[Red]\-#,##0" sourceLinked="1"/>
        <c:tickLblPos val="none"/>
        <c:crossAx val="179714688"/>
        <c:crosses val="autoZero"/>
        <c:crossBetween val="between"/>
      </c:valAx>
    </c:plotArea>
    <c:legend>
      <c:legendPos val="r"/>
      <c:legendEntry>
        <c:idx val="0"/>
        <c:txPr>
          <a:bodyPr/>
          <a:lstStyle/>
          <a:p>
            <a:pPr>
              <a:defRPr b="1">
                <a:solidFill>
                  <a:srgbClr val="FF0000"/>
                </a:solidFill>
              </a:defRPr>
            </a:pPr>
            <a:endParaRPr lang="ja-JP"/>
          </a:p>
        </c:txPr>
      </c:legendEntry>
      <c:layout>
        <c:manualLayout>
          <c:xMode val="edge"/>
          <c:yMode val="edge"/>
          <c:x val="3.6126346585272216E-2"/>
          <c:y val="0.18836214144374391"/>
          <c:w val="0.21860119830740124"/>
          <c:h val="0.13230174124796945"/>
        </c:manualLayout>
      </c:layout>
    </c:legend>
    <c:plotVisOnly val="1"/>
  </c:chart>
  <c:txPr>
    <a:bodyPr/>
    <a:lstStyle/>
    <a:p>
      <a:pPr>
        <a:defRPr sz="1800"/>
      </a:pPr>
      <a:endParaRPr lang="ja-JP"/>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2263" tIns="46131" rIns="92263" bIns="4613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9" y="0"/>
            <a:ext cx="2949787" cy="496967"/>
          </a:xfrm>
          <a:prstGeom prst="rect">
            <a:avLst/>
          </a:prstGeom>
        </p:spPr>
        <p:txBody>
          <a:bodyPr vert="horz" lIns="92263" tIns="46131" rIns="92263" bIns="46131" rtlCol="0"/>
          <a:lstStyle>
            <a:lvl1pPr algn="r">
              <a:defRPr sz="1200"/>
            </a:lvl1pPr>
          </a:lstStyle>
          <a:p>
            <a:fld id="{8B49D1A8-EB77-49C1-B829-72F9577302CF}" type="datetimeFigureOut">
              <a:rPr kumimoji="1" lang="ja-JP" altLang="en-US" smtClean="0"/>
              <a:pPr/>
              <a:t>2010/12/22</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2263" tIns="46131" rIns="92263" bIns="4613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9" y="9440646"/>
            <a:ext cx="2949787" cy="496967"/>
          </a:xfrm>
          <a:prstGeom prst="rect">
            <a:avLst/>
          </a:prstGeom>
        </p:spPr>
        <p:txBody>
          <a:bodyPr vert="horz" lIns="92263" tIns="46131" rIns="92263" bIns="46131" rtlCol="0" anchor="b"/>
          <a:lstStyle>
            <a:lvl1pPr algn="r">
              <a:defRPr sz="1200"/>
            </a:lvl1pPr>
          </a:lstStyle>
          <a:p>
            <a:fld id="{686280FB-C504-4553-AFE1-79FF0A7C61F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2263" tIns="46131" rIns="92263" bIns="46131"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0"/>
            <a:ext cx="2949787" cy="496967"/>
          </a:xfrm>
          <a:prstGeom prst="rect">
            <a:avLst/>
          </a:prstGeom>
        </p:spPr>
        <p:txBody>
          <a:bodyPr vert="horz" lIns="92263" tIns="46131" rIns="92263" bIns="46131" rtlCol="0"/>
          <a:lstStyle>
            <a:lvl1pPr algn="r">
              <a:defRPr sz="1200"/>
            </a:lvl1pPr>
          </a:lstStyle>
          <a:p>
            <a:fld id="{78789E40-5811-400F-B6C1-55565C6836C5}" type="datetimeFigureOut">
              <a:rPr kumimoji="1" lang="ja-JP" altLang="en-US" smtClean="0"/>
              <a:pPr/>
              <a:t>2010/12/22</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2263" tIns="46131" rIns="92263" bIns="46131"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63" tIns="46131" rIns="92263" bIns="4613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2263" tIns="46131" rIns="92263" bIns="4613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6"/>
            <a:ext cx="2949787" cy="496967"/>
          </a:xfrm>
          <a:prstGeom prst="rect">
            <a:avLst/>
          </a:prstGeom>
        </p:spPr>
        <p:txBody>
          <a:bodyPr vert="horz" lIns="92263" tIns="46131" rIns="92263" bIns="46131" rtlCol="0" anchor="b"/>
          <a:lstStyle>
            <a:lvl1pPr algn="r">
              <a:defRPr sz="1200"/>
            </a:lvl1pPr>
          </a:lstStyle>
          <a:p>
            <a:fld id="{8884316F-796D-4E0E-BF3B-C493B031FF4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nSpc>
                <a:spcPct val="150000"/>
              </a:lnSpc>
            </a:pPr>
            <a:r>
              <a:rPr kumimoji="1" lang="ja-JP" altLang="en-US" sz="1200" dirty="0" smtClean="0"/>
              <a:t>　ここでは，インターネットの利用に関連して，子どもたちが被害に遭った，または子どもたちが起こした事件と，今日の情報化社会で子どもたちを守るための法律で主なものを紹介します。</a:t>
            </a:r>
            <a:endParaRPr kumimoji="1" lang="ja-JP" altLang="en-US" sz="1200"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近年は子供が気軽に携帯電話などから大人を誘う書き込みをして検挙される例が増加しています。</a:t>
            </a:r>
            <a:endParaRPr lang="en-US" altLang="ja-JP" dirty="0" smtClean="0"/>
          </a:p>
          <a:p>
            <a:pPr eaLnBrk="1" hangingPunct="1"/>
            <a:endParaRPr lang="en-US" altLang="ja-JP" dirty="0" smtClean="0"/>
          </a:p>
          <a:p>
            <a:pPr eaLnBrk="1" hangingPunct="1"/>
            <a:r>
              <a:rPr kumimoji="1" lang="ja-JP" altLang="en-US" dirty="0" smtClean="0"/>
              <a:t>このように，出会い系サイトによる被害や誘引による犯罪行為も，気軽に“ケータイ”から</a:t>
            </a:r>
            <a:r>
              <a:rPr lang="ja-JP" altLang="en-US" dirty="0" smtClean="0"/>
              <a:t>書き込みができることによるものであり，</a:t>
            </a:r>
            <a:r>
              <a:rPr kumimoji="1" lang="ja-JP" altLang="en-US" dirty="0" smtClean="0"/>
              <a:t>大人の目の届かない所でも利用できる携帯電話について指導・監督をするとともに，</a:t>
            </a:r>
            <a:r>
              <a:rPr lang="ja-JP" altLang="en-US" dirty="0" smtClean="0"/>
              <a:t>「人としてのモラル教育」が一層重要</a:t>
            </a:r>
            <a:r>
              <a:rPr kumimoji="1" lang="ja-JP" altLang="en-US" dirty="0" smtClean="0"/>
              <a:t>と言えます。</a:t>
            </a:r>
            <a:endParaRPr kumimoji="1" lang="en-US" altLang="ja-JP" dirty="0" smtClean="0"/>
          </a:p>
          <a:p>
            <a:pPr eaLnBrk="1" hangingPunct="1"/>
            <a:endParaRPr kumimoji="1" lang="en-US" altLang="ja-JP" dirty="0" smtClean="0"/>
          </a:p>
          <a:p>
            <a:pPr eaLnBrk="1" hangingPunct="1"/>
            <a:r>
              <a:rPr kumimoji="1" lang="ja-JP" altLang="en-US" dirty="0" smtClean="0"/>
              <a:t>出会い系サイト内で「</a:t>
            </a:r>
            <a:r>
              <a:rPr kumimoji="1" lang="en-US" altLang="ja-JP" dirty="0" smtClean="0"/>
              <a:t>JK2</a:t>
            </a:r>
            <a:r>
              <a:rPr kumimoji="1" lang="ja-JP" altLang="en-US" dirty="0" smtClean="0"/>
              <a:t>　彼氏募集」（</a:t>
            </a:r>
            <a:r>
              <a:rPr kumimoji="1" lang="en-US" altLang="ja-JP" dirty="0" smtClean="0"/>
              <a:t>JK2</a:t>
            </a:r>
            <a:r>
              <a:rPr kumimoji="1" lang="ja-JP" altLang="en-US" dirty="0" smtClean="0"/>
              <a:t>＝女子高生　</a:t>
            </a:r>
            <a:r>
              <a:rPr kumimoji="1" lang="en-US" altLang="ja-JP" dirty="0" smtClean="0"/>
              <a:t>2</a:t>
            </a:r>
            <a:r>
              <a:rPr kumimoji="1" lang="ja-JP" altLang="en-US" dirty="0" smtClean="0"/>
              <a:t>年生）の書き込みも禁止</a:t>
            </a:r>
            <a:endParaRPr lang="en-US" altLang="ja-JP" dirty="0" smtClean="0"/>
          </a:p>
          <a:p>
            <a:pPr eaLnBrk="1" hangingPunct="1"/>
            <a:endParaRPr lang="en-US" altLang="ja-JP" dirty="0" smtClean="0"/>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06DF89-9080-4866-8877-3452E39DDB89}" type="slidenum">
              <a:rPr lang="ja-JP" altLang="en-US" smtClean="0">
                <a:solidFill>
                  <a:prstClr val="black"/>
                </a:solidFill>
              </a:rPr>
              <a:pPr/>
              <a:t>10</a:t>
            </a:fld>
            <a:endParaRPr lang="ja-JP" altLang="en-US"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　ところで，ネット上には出会い系サイト以外にも多くの有害情報があります。</a:t>
            </a:r>
            <a:endParaRPr lang="en-US" altLang="ja-JP" dirty="0" smtClean="0"/>
          </a:p>
          <a:p>
            <a:pPr eaLnBrk="1" hangingPunct="1"/>
            <a:r>
              <a:rPr lang="ja-JP" altLang="en-US" dirty="0" smtClean="0"/>
              <a:t>　そこで，いわゆる「青少年ネット規制法」が，平成２１年</a:t>
            </a:r>
            <a:r>
              <a:rPr lang="en-US" altLang="ja-JP" dirty="0" smtClean="0"/>
              <a:t>4</a:t>
            </a:r>
            <a:r>
              <a:rPr lang="ja-JP" altLang="en-US" dirty="0" smtClean="0"/>
              <a:t>月から施行されました。この法律の目的は，</a:t>
            </a:r>
            <a:r>
              <a:rPr lang="ja-JP" altLang="en-US" dirty="0" smtClean="0">
                <a:solidFill>
                  <a:srgbClr val="FF0000"/>
                </a:solidFill>
              </a:rPr>
              <a:t>フィルタリングの普及により</a:t>
            </a:r>
            <a:r>
              <a:rPr lang="ja-JP" altLang="en-US" dirty="0" smtClean="0"/>
              <a:t>「</a:t>
            </a:r>
            <a:r>
              <a:rPr lang="ja-JP" altLang="en-US" dirty="0" smtClean="0">
                <a:solidFill>
                  <a:srgbClr val="FF0000"/>
                </a:solidFill>
              </a:rPr>
              <a:t>青少年が安全に安心してインターネットを利用できるようにすること」です。（見せないことが目的ではなく，安全な利用に力点が置かれています）</a:t>
            </a:r>
            <a:endParaRPr lang="en-US" altLang="ja-JP" dirty="0" smtClean="0">
              <a:solidFill>
                <a:srgbClr val="FF0000"/>
              </a:solidFill>
            </a:endParaRPr>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4A3F74-AB1A-4ED4-A071-8CB4B1C0117F}" type="slidenum">
              <a:rPr lang="ja-JP" altLang="en-US" smtClean="0">
                <a:solidFill>
                  <a:prstClr val="black"/>
                </a:solidFill>
              </a:rPr>
              <a:pPr/>
              <a:t>11</a:t>
            </a:fld>
            <a:endParaRPr lang="ja-JP" altLang="en-US" smtClean="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この有害情報とは，</a:t>
            </a:r>
            <a:endParaRPr lang="en-US" altLang="ja-JP" dirty="0" smtClean="0"/>
          </a:p>
          <a:p>
            <a:pPr eaLnBrk="1" hangingPunct="1"/>
            <a:r>
              <a:rPr lang="ja-JP" altLang="en-US" dirty="0" smtClean="0"/>
              <a:t>犯罪もしくは触法行為，自殺を誘引する情報</a:t>
            </a:r>
            <a:endParaRPr lang="en-US" altLang="ja-JP" dirty="0" smtClean="0"/>
          </a:p>
          <a:p>
            <a:pPr eaLnBrk="1" hangingPunct="1"/>
            <a:r>
              <a:rPr lang="ja-JP" altLang="en-US" dirty="0" smtClean="0"/>
              <a:t>性行為等に関するわいせつな情報</a:t>
            </a:r>
            <a:endParaRPr lang="en-US" altLang="ja-JP" dirty="0" smtClean="0"/>
          </a:p>
          <a:p>
            <a:pPr eaLnBrk="1" hangingPunct="1"/>
            <a:r>
              <a:rPr lang="ja-JP" altLang="en-US" dirty="0" smtClean="0"/>
              <a:t>残虐な内容の情報　　　　　　　　の３項目です。</a:t>
            </a:r>
            <a:endParaRPr lang="en-US" altLang="ja-JP" dirty="0" smtClean="0"/>
          </a:p>
          <a:p>
            <a:pPr eaLnBrk="1" hangingPunct="1"/>
            <a:r>
              <a:rPr lang="ja-JP" altLang="en-US" dirty="0" smtClean="0"/>
              <a:t>これらの有害情報から子どもたちを守ることが必要となります。</a:t>
            </a:r>
            <a:endParaRPr lang="en-US" altLang="ja-JP" dirty="0" smtClean="0"/>
          </a:p>
          <a:p>
            <a:pPr eaLnBrk="1" hangingPunct="1"/>
            <a:endParaRPr lang="en-US" altLang="ja-JP" dirty="0" smtClean="0"/>
          </a:p>
          <a:p>
            <a:pPr eaLnBrk="1" hangingPunct="1"/>
            <a:r>
              <a:rPr lang="en-US" altLang="ja-JP" dirty="0" smtClean="0"/>
              <a:t>-----</a:t>
            </a:r>
            <a:r>
              <a:rPr lang="ja-JP" altLang="en-US" dirty="0" smtClean="0"/>
              <a:t>参考</a:t>
            </a:r>
            <a:r>
              <a:rPr lang="en-US" altLang="ja-JP" dirty="0" smtClean="0"/>
              <a:t>-----</a:t>
            </a:r>
          </a:p>
          <a:p>
            <a:pPr eaLnBrk="1" hangingPunct="1"/>
            <a:r>
              <a:rPr lang="ja-JP" altLang="en-US" dirty="0" smtClean="0"/>
              <a:t>①大麻等の薬物情報，自殺の方法（家庭用洗剤の品名を含む），自殺仲間を求めるなど。</a:t>
            </a:r>
            <a:endParaRPr lang="en-US" altLang="ja-JP" dirty="0" smtClean="0"/>
          </a:p>
          <a:p>
            <a:pPr eaLnBrk="1" hangingPunct="1"/>
            <a:r>
              <a:rPr lang="ja-JP" altLang="en-US" dirty="0" smtClean="0"/>
              <a:t>③死体，動物の虐待・死骸などの画像等</a:t>
            </a:r>
            <a:endParaRPr lang="en-US" altLang="ja-JP" dirty="0" smtClean="0"/>
          </a:p>
          <a:p>
            <a:pPr eaLnBrk="1" hangingPunct="1"/>
            <a:endParaRPr lang="en-US" altLang="ja-JP" dirty="0"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4BAB32-909D-4EAB-BC9E-37EFBDD23A15}" type="slidenum">
              <a:rPr lang="ja-JP" altLang="en-US" smtClean="0">
                <a:solidFill>
                  <a:prstClr val="black"/>
                </a:solidFill>
              </a:rPr>
              <a:pPr/>
              <a:t>12</a:t>
            </a:fld>
            <a:endParaRPr lang="ja-JP" altLang="en-US"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青少年ネット規制法では，保護者に対して，「フィルタリング」の利用とともに，「子どものインターネットの利用を把握，管理する」責任があるとしています。子どもたちが実際に，携帯電話などで，どのようなことをしているのか把握しなくてはなりません。</a:t>
            </a:r>
          </a:p>
        </p:txBody>
      </p:sp>
      <p:sp>
        <p:nvSpPr>
          <p:cNvPr id="399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44F659-7A2B-4C49-A0A0-777406F8E347}" type="slidenum">
              <a:rPr lang="ja-JP" altLang="en-US" smtClean="0">
                <a:solidFill>
                  <a:prstClr val="black"/>
                </a:solidFill>
              </a:rPr>
              <a:pPr/>
              <a:t>13</a:t>
            </a:fld>
            <a:endParaRPr lang="ja-JP" altLang="en-US"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　さて，この「青少年ネット規制法」では携帯電話事業者には，契約の名義人，または使用者が１８歳未満の場合，“フィルタリングサービスを利用させること”を条件に「契約」を行うことを求めています。</a:t>
            </a:r>
            <a:endParaRPr lang="en-US" altLang="ja-JP" dirty="0" smtClean="0"/>
          </a:p>
          <a:p>
            <a:pPr eaLnBrk="1" hangingPunct="1"/>
            <a:r>
              <a:rPr lang="ja-JP" altLang="en-US" dirty="0" smtClean="0"/>
              <a:t>　しかし，保護者が「いらない」といったら“フィルタリングしなくてもよい”ことになっています。保護者がどの程度インターネットの実態を把握し，正しい知識をもっているか，また子どもたちのネット遊びの危険性を理解しているかがフィルタリングを行うかどうかにかかっていることになります。</a:t>
            </a:r>
            <a:endParaRPr lang="en-US" altLang="ja-JP" dirty="0" smtClean="0"/>
          </a:p>
          <a:p>
            <a:pPr eaLnBrk="1" hangingPunct="1"/>
            <a:endParaRPr lang="en-US" altLang="ja-JP" dirty="0" smtClean="0"/>
          </a:p>
          <a:p>
            <a:pPr eaLnBrk="1" hangingPunct="1"/>
            <a:r>
              <a:rPr lang="ja-JP" altLang="en-US" dirty="0" smtClean="0"/>
              <a:t>参考）</a:t>
            </a:r>
            <a:endParaRPr lang="en-US" altLang="ja-JP" dirty="0" smtClean="0"/>
          </a:p>
          <a:p>
            <a:pPr eaLnBrk="1" hangingPunct="1"/>
            <a:r>
              <a:rPr kumimoji="1" lang="ja-JP" altLang="ja-JP" sz="1200" kern="1200" dirty="0" smtClean="0">
                <a:solidFill>
                  <a:schemeClr val="tx1"/>
                </a:solidFill>
                <a:latin typeface="+mn-lt"/>
                <a:ea typeface="+mn-ea"/>
                <a:cs typeface="+mn-cs"/>
              </a:rPr>
              <a:t>この法律において「青少年」とは</a:t>
            </a:r>
            <a:r>
              <a:rPr kumimoji="1" lang="ja-JP" altLang="en-US"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十八歳に満たない者をいう</a:t>
            </a:r>
            <a:endParaRPr lang="ja-JP" altLang="en-US" dirty="0" smtClean="0"/>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94429D-9756-4980-9FE3-7AB2D7211B24}" type="slidenum">
              <a:rPr lang="ja-JP" altLang="en-US" smtClean="0">
                <a:solidFill>
                  <a:prstClr val="black"/>
                </a:solidFill>
              </a:rPr>
              <a:pPr/>
              <a:t>14</a:t>
            </a:fld>
            <a:endParaRPr lang="ja-JP" altLang="en-US" smtClean="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r>
              <a:rPr lang="ja-JP" altLang="en-US" dirty="0" smtClean="0"/>
              <a:t>したがって，学校でも，子どもたちが安全にインターネットを利用することができるように保護者会などで保護者に対して，インターネットの利便性だけではなく，その危険性についても周知し，</a:t>
            </a:r>
            <a:endParaRPr lang="en-US" altLang="ja-JP" dirty="0" smtClean="0"/>
          </a:p>
          <a:p>
            <a:pPr eaLnBrk="1" hangingPunct="1"/>
            <a:r>
              <a:rPr lang="ja-JP" altLang="en-US" dirty="0" smtClean="0"/>
              <a:t>児童生徒に対しては，情報の適正な利用と危険性について教育・啓発をする責任があります。</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これは携帯電話会社の一般的なフィルタリングの方式です。</a:t>
            </a:r>
            <a:endParaRPr kumimoji="1" lang="en-US" altLang="ja-JP" dirty="0" smtClean="0"/>
          </a:p>
          <a:p>
            <a:r>
              <a:rPr kumimoji="1" lang="ja-JP" altLang="en-US" dirty="0" smtClean="0"/>
              <a:t>予め接続できるサイトを決めたものがホワイトリスト方式。有害な内容が存在すると考えられるカテゴリやサイトへの接続ができないようにしたものがブラックリスト方式です。いずれの方式も，プロフィールやブログなど，コミュニケーションをともなうサイトは規制されます。ブラックリスト方式では，ＥＭＡという第三者機関が健全性を認定したコミュニティサイトは，フィルタリングリストから外され，利用が可能になります。　</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EE39C2A-FC3C-4220-A0C9-58E6D7DC52F5}" type="slidenum">
              <a:rPr lang="ja-JP" altLang="en-US" smtClean="0">
                <a:solidFill>
                  <a:prstClr val="black"/>
                </a:solidFill>
              </a:rPr>
              <a:pPr>
                <a:defRPr/>
              </a:pPr>
              <a:t>16</a:t>
            </a:fld>
            <a:endParaRPr lang="ja-JP"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第三者の機関とは，青少年の健全な育成に悪影響を与えない内容であるか，不適切な書き込みが行われた場合にすみやかに削除できる監視体制があるかなど，モバイルコンテンツ（ケータイコミュニティサイト）を審査し，この機関に認定されたサイトは，携帯各社のフィルタリングの対象から除外される仕組みが作られました。これが</a:t>
            </a:r>
            <a:r>
              <a:rPr lang="en-US" altLang="ja-JP" dirty="0" smtClean="0"/>
              <a:t>EMA</a:t>
            </a:r>
            <a:r>
              <a:rPr lang="ja-JP" altLang="en-US" dirty="0" smtClean="0"/>
              <a:t>（モバイルコンテンツ審査・運用監視機構）通称ｴﾏと呼ばれるものです。</a:t>
            </a:r>
            <a:endParaRPr lang="en-US" altLang="ja-JP" dirty="0" smtClean="0"/>
          </a:p>
        </p:txBody>
      </p:sp>
      <p:sp>
        <p:nvSpPr>
          <p:cNvPr id="430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E21A44-1116-40A2-9C71-A270A505AAE7}" type="slidenum">
              <a:rPr lang="ja-JP" altLang="en-US" smtClean="0">
                <a:solidFill>
                  <a:prstClr val="black"/>
                </a:solidFill>
              </a:rPr>
              <a:pPr/>
              <a:t>17</a:t>
            </a:fld>
            <a:endParaRPr lang="ja-JP" altLang="en-US" smtClean="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a:t>
            </a:r>
            <a:r>
              <a:rPr kumimoji="1" lang="en-US" altLang="ja-JP" dirty="0" smtClean="0"/>
              <a:t>2010</a:t>
            </a:r>
            <a:r>
              <a:rPr kumimoji="1" lang="ja-JP" altLang="en-US" dirty="0" smtClean="0"/>
              <a:t>年</a:t>
            </a:r>
            <a:r>
              <a:rPr kumimoji="1" lang="en-US" altLang="ja-JP" dirty="0" smtClean="0"/>
              <a:t>10</a:t>
            </a:r>
            <a:r>
              <a:rPr kumimoji="1" lang="ja-JP" altLang="en-US" dirty="0" smtClean="0"/>
              <a:t>月</a:t>
            </a:r>
            <a:r>
              <a:rPr kumimoji="1" lang="en-US" altLang="ja-JP" dirty="0" smtClean="0"/>
              <a:t>29</a:t>
            </a:r>
            <a:r>
              <a:rPr kumimoji="1" lang="ja-JP" altLang="en-US" dirty="0" smtClean="0"/>
              <a:t>日≫現在，健全であると認定され，フィルタリングから除外されたサイト。つまり，「子どもたちが安心して利用できるサイト」とされているものです。</a:t>
            </a:r>
            <a:endParaRPr kumimoji="1" lang="en-US" altLang="ja-JP" dirty="0" smtClean="0"/>
          </a:p>
          <a:p>
            <a:endParaRPr kumimoji="1" lang="en-US" altLang="ja-JP" dirty="0" smtClean="0"/>
          </a:p>
          <a:p>
            <a:r>
              <a:rPr kumimoji="1" lang="ja-JP" altLang="en-US" dirty="0" smtClean="0"/>
              <a:t>参考）</a:t>
            </a:r>
            <a:endParaRPr kumimoji="1" lang="en-US" altLang="ja-JP" dirty="0" smtClean="0"/>
          </a:p>
          <a:p>
            <a:r>
              <a:rPr kumimoji="1" lang="en-US" altLang="ja-JP" dirty="0" smtClean="0"/>
              <a:t>http://www.ema.or.jp/ema.html</a:t>
            </a:r>
            <a:r>
              <a:rPr kumimoji="1" lang="ja-JP" altLang="en-US" dirty="0" smtClean="0"/>
              <a:t>（モバイルコンテンツ審査・運用監視機構のホームページ）の「認定サイト情報」に随時掲載</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spcBef>
                <a:spcPct val="0"/>
              </a:spcBef>
            </a:pPr>
            <a:r>
              <a:rPr lang="ja-JP" altLang="en-US" dirty="0" smtClean="0"/>
              <a:t>ところで，出会い系サイトに関連した児童</a:t>
            </a:r>
            <a:r>
              <a:rPr kumimoji="1" lang="ja-JP" altLang="en-US" dirty="0" smtClean="0"/>
              <a:t>（</a:t>
            </a:r>
            <a:r>
              <a:rPr kumimoji="1" lang="en-US" altLang="ja-JP" dirty="0" smtClean="0"/>
              <a:t>18</a:t>
            </a:r>
            <a:r>
              <a:rPr kumimoji="1" lang="ja-JP" altLang="en-US" dirty="0" smtClean="0"/>
              <a:t>歳未満の者）</a:t>
            </a:r>
            <a:r>
              <a:rPr lang="ja-JP" altLang="en-US" dirty="0" smtClean="0"/>
              <a:t>の被害者数は減少傾向にありましたが，プロフ，ブログ，ゲームサイトなど「非出会い系サイト」を利用して被害に遭う児童生徒が増加傾向にあります。特に「ゲームサイト」のコミュニケーション機能を使った事件が目立つようです。ゲームサイトは児童が気軽に手を出しやすい一方，保護者側の目が届きにくいことが原因です。</a:t>
            </a:r>
            <a:endParaRPr lang="en-US" altLang="ja-JP" dirty="0" smtClean="0"/>
          </a:p>
          <a:p>
            <a:pPr>
              <a:spcBef>
                <a:spcPct val="0"/>
              </a:spcBef>
            </a:pPr>
            <a:r>
              <a:rPr lang="ja-JP" altLang="en-US" dirty="0" smtClean="0"/>
              <a:t>　</a:t>
            </a:r>
            <a:r>
              <a:rPr lang="en-US" altLang="ja-JP" dirty="0" smtClean="0"/>
              <a:t>EMA</a:t>
            </a:r>
            <a:r>
              <a:rPr lang="ja-JP" altLang="en-US" dirty="0" smtClean="0"/>
              <a:t>認定サイトにおいても性被害が発生しています。サイト管理者が，不適切な書き込みやネット上で知り合った者同士が実際に遭うことを完全に監視することは不可能なことです。被害が多いことについて</a:t>
            </a:r>
            <a:r>
              <a:rPr lang="en-US" altLang="ja-JP" dirty="0" smtClean="0"/>
              <a:t>EMA</a:t>
            </a:r>
            <a:r>
              <a:rPr lang="ja-JP" altLang="en-US" dirty="0" smtClean="0"/>
              <a:t>は，会員数と利用者の問題であるとしています。子どもだけではなく，大人も一般サイトに潜む危険についても正しく認識する必要があります。</a:t>
            </a:r>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出会い系サイト利用にともなう児童生徒の被害が減少する一方で，無料ゲームサイトやＳＮＳサイトなどのコミュニティサイト利用にともなう被害が増加していることから，警察庁が「非出会い系サイトに起因する事犯」について分析した結果です。</a:t>
            </a:r>
            <a:endParaRPr kumimoji="1" lang="en-US" altLang="ja-JP" dirty="0" smtClean="0"/>
          </a:p>
          <a:p>
            <a:r>
              <a:rPr kumimoji="1" lang="ja-JP" altLang="en-US" dirty="0" smtClean="0"/>
              <a:t>　非出会い系サイトに起因する事犯の被疑者が，そのサイトを選んだ理由として，「多くの子どもたちが登録されているから」「子どもとメールができるから」。また，「プロフィールで検索」「キーワードで検索」「顔写真がある」などは，自分の好みの子どもを探し，選ぶことができるということを意味しま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被疑者の犯行動機で最も多いのが「子どもとの性交目的」です。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非出会い系サイトを利用して被害に遭った児童生徒の保護者の多くは，子どもがゲームだけをしていると思っていたり，サイトの存在を知らないなど，子どもたちに対して注意をしていません。保護者は，子どもたちの利用する携帯電話にフィルタリングをすると同時に，子どもたちのネット利用の実態を把握し，見守りと適切な指導をすることが必要で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学校教育においても，小・中・高・特のすべての新学習指導要領の総則では，児童生徒の情報モラルの育成について「各教科・科目等」，つまりすべての先生が担当するとあります。</a:t>
            </a:r>
            <a:endParaRPr kumimoji="1" lang="ja-JP" altLang="en-US" dirty="0"/>
          </a:p>
        </p:txBody>
      </p:sp>
      <p:sp>
        <p:nvSpPr>
          <p:cNvPr id="4" name="スライド番号プレースホルダ 3"/>
          <p:cNvSpPr>
            <a:spLocks noGrp="1"/>
          </p:cNvSpPr>
          <p:nvPr>
            <p:ph type="sldNum" sz="quarter" idx="10"/>
          </p:nvPr>
        </p:nvSpPr>
        <p:spPr/>
        <p:txBody>
          <a:bodyPr/>
          <a:lstStyle/>
          <a:p>
            <a:fld id="{9016AB2D-004F-4166-82A4-B9CF7C3BBF04}"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016AB2D-004F-4166-82A4-B9CF7C3BBF04}"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情報社会で適正に活動するための基となる考え方や態度」をはぐくみ，将来の新たな事象に対して適正に対応することができるようにしなくてはなりません。そのためにも，先生方が現在インターネットの世界で起きていることの把握と正しい知識をもつことに努め，すべての先生方が関わって育成していかなくてはなりません。</a:t>
            </a:r>
            <a:endParaRPr kumimoji="1" lang="en-US" altLang="ja-JP" dirty="0" smtClean="0"/>
          </a:p>
          <a:p>
            <a:r>
              <a:rPr kumimoji="1" lang="ja-JP" altLang="en-US" dirty="0" smtClean="0"/>
              <a:t>　情報モラルは，児童生徒が将来の情報社会で安全に安心して生活するために欠くことのできない能力です。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25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lang="ja-JP" altLang="en-US" dirty="0" smtClean="0"/>
              <a:t>参考）平成２１年における「人権侵犯事件」の状況について（概要）</a:t>
            </a:r>
          </a:p>
          <a:p>
            <a:r>
              <a:rPr lang="ja-JP" altLang="en-US" dirty="0" smtClean="0"/>
              <a:t>　　　　～人権侵害に対する法務省の人権擁護機関の取組～</a:t>
            </a:r>
            <a:endParaRPr lang="en-US" altLang="ja-JP" dirty="0" smtClean="0"/>
          </a:p>
          <a:p>
            <a:r>
              <a:rPr lang="ja-JP" altLang="en-US" dirty="0" smtClean="0"/>
              <a:t>　　　　　　　　　　　　　法務省ホームページより</a:t>
            </a:r>
          </a:p>
          <a:p>
            <a:endParaRPr lang="en-US" altLang="ja-JP" dirty="0" smtClean="0"/>
          </a:p>
          <a:p>
            <a:r>
              <a:rPr lang="en-US" altLang="ja-JP" dirty="0" smtClean="0"/>
              <a:t>【</a:t>
            </a:r>
            <a:r>
              <a:rPr lang="ja-JP" altLang="en-US" dirty="0" smtClean="0"/>
              <a:t>新規救済手続開始件数からみた特徴</a:t>
            </a:r>
            <a:r>
              <a:rPr lang="en-US" altLang="ja-JP" dirty="0" smtClean="0"/>
              <a:t>】</a:t>
            </a:r>
          </a:p>
          <a:p>
            <a:r>
              <a:rPr lang="en-US" altLang="ja-JP" dirty="0" smtClean="0"/>
              <a:t>(1) </a:t>
            </a:r>
            <a:r>
              <a:rPr lang="ja-JP" altLang="en-US" dirty="0" smtClean="0"/>
              <a:t>児童に対する暴行・虐待に関する人権侵犯事件の増加</a:t>
            </a:r>
          </a:p>
          <a:p>
            <a:r>
              <a:rPr lang="ja-JP" altLang="en-US" dirty="0" smtClean="0"/>
              <a:t>　　　　　　　　　　　　　　　　　７２５件（対前年比１５．６％増加）</a:t>
            </a:r>
          </a:p>
          <a:p>
            <a:endParaRPr lang="ja-JP" altLang="en-US" dirty="0" smtClean="0"/>
          </a:p>
          <a:p>
            <a:r>
              <a:rPr lang="en-US" altLang="ja-JP" dirty="0" smtClean="0"/>
              <a:t>(2) </a:t>
            </a:r>
            <a:r>
              <a:rPr lang="ja-JP" altLang="en-US" dirty="0" smtClean="0"/>
              <a:t>社会福祉施設における人権侵犯事件の増加</a:t>
            </a:r>
          </a:p>
          <a:p>
            <a:r>
              <a:rPr lang="ja-JP" altLang="en-US" dirty="0" smtClean="0"/>
              <a:t>　　　　　　　　　　　　　　　　　１５３件（対前年比１９．５％増加）</a:t>
            </a:r>
          </a:p>
          <a:p>
            <a:endParaRPr lang="ja-JP" altLang="en-US" dirty="0" smtClean="0"/>
          </a:p>
          <a:p>
            <a:r>
              <a:rPr lang="en-US" altLang="ja-JP" dirty="0" smtClean="0"/>
              <a:t>(3) </a:t>
            </a:r>
            <a:r>
              <a:rPr lang="ja-JP" altLang="en-US" dirty="0" smtClean="0"/>
              <a:t>インターネットを利用した人権侵犯事件の増加</a:t>
            </a:r>
          </a:p>
          <a:p>
            <a:r>
              <a:rPr lang="ja-JP" altLang="en-US" dirty="0" smtClean="0"/>
              <a:t>　　　　　　　　　　　　　　　　　７８６件（対前年比５２．６％増加）</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（注</a:t>
            </a:r>
            <a:r>
              <a:rPr lang="en-US" altLang="ja-JP" dirty="0" smtClean="0"/>
              <a:t>) </a:t>
            </a:r>
            <a:r>
              <a:rPr lang="ja-JP" altLang="en-US" dirty="0" smtClean="0"/>
              <a:t>インターネット等によるものとは，インターネット等を利用して，特定個人を誹謗中傷する情報，特定個人のプライバシーを侵害する情報など違法・有害な情報を流通させるものであって，インターネットを利用した不当な差別的言動及び差別助長行為等は含まれない。</a:t>
            </a:r>
          </a:p>
          <a:p>
            <a:endParaRPr lang="ja-JP" altLang="en-US" dirty="0" smtClean="0"/>
          </a:p>
          <a:p>
            <a:r>
              <a:rPr lang="en-US" altLang="ja-JP" dirty="0" smtClean="0"/>
              <a:t>(4) </a:t>
            </a:r>
            <a:r>
              <a:rPr lang="ja-JP" altLang="en-US" dirty="0" smtClean="0"/>
              <a:t>労働関係の人権侵犯事件の増加</a:t>
            </a:r>
          </a:p>
          <a:p>
            <a:r>
              <a:rPr lang="ja-JP" altLang="en-US" dirty="0" smtClean="0"/>
              <a:t>　　　　　　　　　　　　　　　１，２５７件（対前年比１１．０％増加）</a:t>
            </a:r>
          </a:p>
          <a:p>
            <a:endParaRPr lang="ja-JP" altLang="en-US" dirty="0" smtClean="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dirty="0" smtClean="0"/>
              <a:t>　これは，警察庁が発表した，サイバー犯罪の検挙件数の推移で</a:t>
            </a:r>
            <a:r>
              <a:rPr kumimoji="1" lang="ja-JP" altLang="en-US" sz="1200" kern="1200" baseline="0" dirty="0" smtClean="0">
                <a:solidFill>
                  <a:schemeClr val="tx1"/>
                </a:solidFill>
                <a:latin typeface="+mn-lt"/>
                <a:ea typeface="+mn-ea"/>
                <a:cs typeface="+mn-cs"/>
              </a:rPr>
              <a:t>，</a:t>
            </a:r>
            <a:r>
              <a:rPr lang="ja-JP" altLang="en-US" dirty="0" smtClean="0"/>
              <a:t>増加の傾向にあります。</a:t>
            </a:r>
            <a:endParaRPr lang="en-US" altLang="ja-JP" dirty="0" smtClean="0"/>
          </a:p>
          <a:p>
            <a:pPr eaLnBrk="1" hangingPunct="1"/>
            <a:r>
              <a:rPr lang="ja-JP" altLang="en-US" dirty="0" smtClean="0"/>
              <a:t>このサイバー犯罪のうち，ネットワーク利用犯罪が最も多くを占め，「出会い系サイト規制法違反」「わいせつ物頒布等及び児童ポルノ事犯」「児童買春及び青少年保護育成条例違反」などがこれにあた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　コンピュータ・電磁的記録対象犯罪は，コンピュータ又は電磁的記録を対象とした犯罪のことです。</a:t>
            </a:r>
            <a:endParaRPr kumimoji="1" lang="en-US" altLang="ja-JP" sz="1200" kern="1200" baseline="0" dirty="0" smtClean="0">
              <a:solidFill>
                <a:schemeClr val="tx1"/>
              </a:solidFill>
              <a:latin typeface="+mn-lt"/>
              <a:ea typeface="+mn-ea"/>
              <a:cs typeface="+mn-cs"/>
            </a:endParaRPr>
          </a:p>
          <a:p>
            <a:pPr eaLnBrk="1" hangingPunct="1"/>
            <a:r>
              <a:rPr lang="ja-JP" altLang="en-US" dirty="0" smtClean="0"/>
              <a:t>　不正アクセス禁止法違反については，ゲームサイトに他人のパスワードを使って（騙して教えてもらう，推理するなど）アクセスし，他人のゲームのポイントやアイテムを自分に送ってしまうなど，小中学生であっても気軽な気持ちで犯罪を犯してしまうなどの事件も起きています。</a:t>
            </a:r>
            <a:endParaRPr lang="en-US" altLang="ja-JP" dirty="0" smtClean="0"/>
          </a:p>
          <a:p>
            <a:pPr eaLnBrk="1" hangingPunct="1"/>
            <a:endParaRPr kumimoji="1" lang="en-US" altLang="ja-JP" sz="1200" kern="1200" baseline="0" dirty="0" smtClean="0">
              <a:solidFill>
                <a:schemeClr val="tx1"/>
              </a:solidFill>
              <a:latin typeface="+mn-lt"/>
              <a:ea typeface="+mn-ea"/>
              <a:cs typeface="+mn-cs"/>
            </a:endParaRPr>
          </a:p>
          <a:p>
            <a:pPr eaLnBrk="1" hangingPunct="1"/>
            <a:r>
              <a:rPr kumimoji="1" lang="ja-JP" altLang="en-US" sz="1200" kern="1200" baseline="0" dirty="0" smtClean="0">
                <a:solidFill>
                  <a:schemeClr val="tx1"/>
                </a:solidFill>
                <a:latin typeface="+mn-lt"/>
                <a:ea typeface="+mn-ea"/>
                <a:cs typeface="+mn-cs"/>
              </a:rPr>
              <a:t>注）新規データの作成にあたって。</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≪毎年３月初旬に警察庁より発表あり（８月末に上半期発表あり）≫</a:t>
            </a:r>
            <a:endParaRPr lang="en-US" altLang="ja-JP" dirty="0" smtClean="0"/>
          </a:p>
          <a:p>
            <a:pPr eaLnBrk="1" hangingPunct="1"/>
            <a:r>
              <a:rPr kumimoji="1" lang="ja-JP" altLang="en-US" sz="1200" kern="1200" baseline="0" dirty="0" smtClean="0">
                <a:solidFill>
                  <a:schemeClr val="tx1"/>
                </a:solidFill>
                <a:latin typeface="+mn-lt"/>
                <a:ea typeface="+mn-ea"/>
                <a:cs typeface="+mn-cs"/>
              </a:rPr>
              <a:t>　グラフは警察庁発表グラフからデータを入力し直している。ただし，</a:t>
            </a:r>
            <a:r>
              <a:rPr kumimoji="1" lang="en-US" altLang="ja-JP" sz="1200" kern="1200" baseline="0" dirty="0" smtClean="0">
                <a:solidFill>
                  <a:schemeClr val="tx1"/>
                </a:solidFill>
                <a:latin typeface="+mn-lt"/>
                <a:ea typeface="+mn-ea"/>
                <a:cs typeface="+mn-cs"/>
              </a:rPr>
              <a:t>20</a:t>
            </a:r>
            <a:r>
              <a:rPr kumimoji="1" lang="ja-JP" altLang="en-US" sz="1200" kern="1200" baseline="0" dirty="0" smtClean="0">
                <a:solidFill>
                  <a:schemeClr val="tx1"/>
                </a:solidFill>
                <a:latin typeface="+mn-lt"/>
                <a:ea typeface="+mn-ea"/>
                <a:cs typeface="+mn-cs"/>
              </a:rPr>
              <a:t>年度までのグラフ要素の表示順が異なるため注意が必要。また，ネットワーク犯罪の内訳は「サイバー犯罪の罪名別割合」にある。</a:t>
            </a:r>
            <a:endParaRPr lang="ja-JP" altLang="en-US" dirty="0"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2C1427-9C77-476B-9F76-962DB85B357A}" type="slidenum">
              <a:rPr lang="ja-JP" altLang="en-US" smtClean="0">
                <a:solidFill>
                  <a:prstClr val="black"/>
                </a:solidFill>
              </a:rPr>
              <a:pPr/>
              <a:t>4</a:t>
            </a:fld>
            <a:endParaRPr lang="ja-JP" altLang="en-US"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ネットワーク犯罪の中でも，出会い系サイトに関連した事件が多発し，社会問題となった時がありました。これにより，いわゆる「出会い系サイト規制法」が，平成</a:t>
            </a:r>
            <a:r>
              <a:rPr lang="en-US" altLang="ja-JP" dirty="0" smtClean="0"/>
              <a:t>15</a:t>
            </a:r>
            <a:r>
              <a:rPr lang="ja-JP" altLang="en-US" dirty="0" smtClean="0"/>
              <a:t>年に施行されました。</a:t>
            </a:r>
            <a:endParaRPr lang="en-US" altLang="ja-JP" dirty="0" smtClean="0"/>
          </a:p>
          <a:p>
            <a:pPr eaLnBrk="1" hangingPunct="1">
              <a:spcBef>
                <a:spcPct val="0"/>
              </a:spcBef>
            </a:pPr>
            <a:r>
              <a:rPr lang="ja-JP" altLang="en-US" dirty="0" smtClean="0"/>
              <a:t>これには，出会い系サイトを使って「児童（</a:t>
            </a:r>
            <a:r>
              <a:rPr lang="en-US" altLang="ja-JP" dirty="0" smtClean="0"/>
              <a:t>18</a:t>
            </a:r>
            <a:r>
              <a:rPr lang="ja-JP" altLang="en-US" dirty="0" smtClean="0"/>
              <a:t>歳未満）を性交の相手として誘ってはいけない」ということが明記されています。</a:t>
            </a:r>
            <a:endParaRPr lang="en-US" altLang="ja-JP" dirty="0"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328577-2EF6-4836-BE01-9733BF623CEC}" type="slidenum">
              <a:rPr lang="ja-JP" altLang="en-US" smtClean="0">
                <a:solidFill>
                  <a:prstClr val="black"/>
                </a:solidFill>
              </a:rPr>
              <a:pPr/>
              <a:t>5</a:t>
            </a:fld>
            <a:endParaRPr lang="ja-JP" altLang="en-US"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さらに，その後の改正により</a:t>
            </a:r>
            <a:endParaRPr lang="en-US" altLang="ja-JP" dirty="0" smtClean="0"/>
          </a:p>
          <a:p>
            <a:pPr eaLnBrk="1" hangingPunct="1">
              <a:spcBef>
                <a:spcPct val="0"/>
              </a:spcBef>
            </a:pPr>
            <a:r>
              <a:rPr lang="ja-JP" altLang="en-US" dirty="0" smtClean="0"/>
              <a:t>（第３条）児童による利用の禁止の明示方法　　いわゆる「</a:t>
            </a:r>
            <a:r>
              <a:rPr lang="en-US" altLang="ja-JP" dirty="0" smtClean="0"/>
              <a:t>18</a:t>
            </a:r>
            <a:r>
              <a:rPr lang="ja-JP" altLang="en-US" dirty="0" smtClean="0"/>
              <a:t>禁」表示</a:t>
            </a:r>
            <a:endParaRPr lang="en-US" altLang="ja-JP" dirty="0" smtClean="0"/>
          </a:p>
          <a:p>
            <a:pPr eaLnBrk="1" hangingPunct="1">
              <a:spcBef>
                <a:spcPct val="0"/>
              </a:spcBef>
            </a:pPr>
            <a:r>
              <a:rPr lang="ja-JP" altLang="en-US" dirty="0" smtClean="0"/>
              <a:t>（第５条）児童でないことの確認の方法</a:t>
            </a:r>
            <a:endParaRPr lang="en-US" altLang="ja-JP" dirty="0" smtClean="0"/>
          </a:p>
          <a:p>
            <a:pPr eaLnBrk="1" hangingPunct="1">
              <a:spcBef>
                <a:spcPct val="0"/>
              </a:spcBef>
            </a:pPr>
            <a:r>
              <a:rPr lang="ja-JP" altLang="en-US" dirty="0" smtClean="0"/>
              <a:t>　　 </a:t>
            </a:r>
            <a:r>
              <a:rPr lang="en-US" altLang="ja-JP" dirty="0" smtClean="0"/>
              <a:t>(1) </a:t>
            </a:r>
            <a:r>
              <a:rPr lang="ja-JP" altLang="en-US" dirty="0" smtClean="0"/>
              <a:t>運転免許証等の提示</a:t>
            </a:r>
          </a:p>
          <a:p>
            <a:pPr eaLnBrk="1" hangingPunct="1">
              <a:spcBef>
                <a:spcPct val="0"/>
              </a:spcBef>
            </a:pPr>
            <a:r>
              <a:rPr lang="ja-JP" altLang="en-US" dirty="0" smtClean="0"/>
              <a:t>　　 </a:t>
            </a:r>
            <a:r>
              <a:rPr lang="en-US" altLang="ja-JP" dirty="0" smtClean="0"/>
              <a:t>(2) </a:t>
            </a:r>
            <a:r>
              <a:rPr lang="ja-JP" altLang="en-US" dirty="0" smtClean="0"/>
              <a:t>クレジットカードを使用する方法等</a:t>
            </a:r>
            <a:endParaRPr lang="en-US" altLang="ja-JP" dirty="0" smtClean="0"/>
          </a:p>
          <a:p>
            <a:pPr eaLnBrk="1" hangingPunct="1">
              <a:spcBef>
                <a:spcPct val="0"/>
              </a:spcBef>
            </a:pPr>
            <a:r>
              <a:rPr lang="ja-JP" altLang="en-US" dirty="0" smtClean="0"/>
              <a:t>入会時に免許証のコピーやスキャナで読み取った画像を添付したり，利用料の支払いをクレジットにすることなどによって，さらに営業の規制が厳しくなりました。</a:t>
            </a:r>
            <a:endParaRPr lang="en-US" altLang="ja-JP" dirty="0" smtClean="0"/>
          </a:p>
          <a:p>
            <a:pPr eaLnBrk="1" hangingPunct="1">
              <a:spcBef>
                <a:spcPct val="0"/>
              </a:spcBef>
            </a:pPr>
            <a:endParaRPr lang="en-US" altLang="ja-JP" dirty="0" smtClean="0"/>
          </a:p>
          <a:p>
            <a:pPr eaLnBrk="1" hangingPunct="1">
              <a:spcBef>
                <a:spcPct val="0"/>
              </a:spcBef>
            </a:pPr>
            <a:r>
              <a:rPr lang="ja-JP" altLang="en-US" dirty="0" smtClean="0"/>
              <a:t>（平成</a:t>
            </a:r>
            <a:r>
              <a:rPr lang="en-US" altLang="ja-JP" dirty="0" smtClean="0"/>
              <a:t>20</a:t>
            </a:r>
            <a:r>
              <a:rPr lang="ja-JP" altLang="en-US" dirty="0" smtClean="0"/>
              <a:t>年</a:t>
            </a:r>
            <a:r>
              <a:rPr lang="en-US" altLang="ja-JP" dirty="0" smtClean="0"/>
              <a:t>12</a:t>
            </a:r>
            <a:r>
              <a:rPr lang="ja-JP" altLang="en-US" dirty="0" smtClean="0"/>
              <a:t>月に同法及び「施行規則」が改正施行され，一部遅れて平成</a:t>
            </a:r>
            <a:r>
              <a:rPr lang="en-US" altLang="ja-JP" dirty="0" smtClean="0"/>
              <a:t>21</a:t>
            </a:r>
            <a:r>
              <a:rPr lang="ja-JP" altLang="en-US" dirty="0" smtClean="0"/>
              <a:t>年</a:t>
            </a:r>
            <a:r>
              <a:rPr lang="en-US" altLang="ja-JP" dirty="0" smtClean="0"/>
              <a:t>2</a:t>
            </a:r>
            <a:r>
              <a:rPr lang="ja-JP" altLang="en-US" dirty="0" smtClean="0"/>
              <a:t>月から施行された）</a:t>
            </a:r>
          </a:p>
          <a:p>
            <a:pPr eaLnBrk="1" hangingPunct="1"/>
            <a:endParaRPr lang="ja-JP" altLang="en-US" dirty="0"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C2A8F6-5505-43CD-86A9-6B2B931486AF}" type="slidenum">
              <a:rPr lang="ja-JP" altLang="en-US" smtClean="0">
                <a:solidFill>
                  <a:prstClr val="black"/>
                </a:solidFill>
              </a:rPr>
              <a:pPr/>
              <a:t>6</a:t>
            </a:fld>
            <a:endParaRPr lang="ja-JP" altLang="en-US"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出会い系サイトを利用して犯罪被害に遭った児童は，年齢確認など規制の強化などの法律の厳格化により減少傾向にあります。</a:t>
            </a:r>
            <a:endParaRPr kumimoji="1" lang="en-US" altLang="ja-JP" dirty="0" smtClean="0"/>
          </a:p>
          <a:p>
            <a:r>
              <a:rPr kumimoji="1" lang="ja-JP" altLang="en-US" dirty="0" smtClean="0"/>
              <a:t>　一方，規制強化によって，交流サイト（コミュニティサイト）など，非出会い系サイトを通した犯罪被害は増加する傾向にあります。</a:t>
            </a:r>
            <a:endParaRPr kumimoji="1" lang="ja-JP" altLang="en-US" dirty="0"/>
          </a:p>
        </p:txBody>
      </p:sp>
      <p:sp>
        <p:nvSpPr>
          <p:cNvPr id="4" name="スライド番号プレースホルダ 3"/>
          <p:cNvSpPr>
            <a:spLocks noGrp="1"/>
          </p:cNvSpPr>
          <p:nvPr>
            <p:ph type="sldNum" sz="quarter" idx="10"/>
          </p:nvPr>
        </p:nvSpPr>
        <p:spPr/>
        <p:txBody>
          <a:bodyPr/>
          <a:lstStyle/>
          <a:p>
            <a:fld id="{8884316F-796D-4E0E-BF3B-C493B031FF44}"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出会い系サイトを利用して被害に遭った児童の「出会い系サイトへのアクセス手段」のほとんどは，携帯電話</a:t>
            </a:r>
            <a:r>
              <a:rPr lang="ja-JP" altLang="en-US" dirty="0" smtClean="0"/>
              <a:t>です。</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EE39C2A-FC3C-4220-A0C9-58E6D7DC52F5}" type="slidenum">
              <a:rPr lang="ja-JP" altLang="en-US" smtClean="0">
                <a:solidFill>
                  <a:prstClr val="black"/>
                </a:solidFill>
              </a:rPr>
              <a:pPr>
                <a:defRPr/>
              </a:pPr>
              <a:t>8</a:t>
            </a:fld>
            <a:endParaRPr lang="ja-JP"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ところで，出会い系サイト規制法には次のような記述もあります。交際を求める書き込みをする場合に，実は性の対象としての記述がなくても“見返り” を前提に書き込むことも禁止されています。</a:t>
            </a:r>
            <a:endParaRPr lang="en-US" altLang="ja-JP" dirty="0"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328577-2EF6-4836-BE01-9733BF623CEC}" type="slidenum">
              <a:rPr lang="ja-JP" altLang="en-US" smtClean="0">
                <a:solidFill>
                  <a:prstClr val="black"/>
                </a:solidFill>
              </a:rPr>
              <a:pPr/>
              <a:t>9</a:t>
            </a:fld>
            <a:endParaRPr lang="ja-JP" alt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7E34612A-EC64-480D-8C56-08BE72A6865B}" type="datetimeFigureOut">
              <a:rPr kumimoji="1" lang="ja-JP" altLang="en-US" smtClean="0"/>
              <a:pPr/>
              <a:t>2010/12/22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2285FE2-8C61-4813-8F64-B5A458C8D0D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592F004-9127-4970-930E-6DAF815487B5}" type="datetimeFigureOut">
              <a:rPr kumimoji="1" lang="ja-JP" altLang="en-US" smtClean="0"/>
              <a:pPr/>
              <a:t>2010/12/22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B4F11E9-287A-4129-A1AC-D04BABD1D5E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ja-JP">
              <a:solidFill>
                <a:srgbClr val="000000">
                  <a:tint val="75000"/>
                </a:srgb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ja-JP">
              <a:solidFill>
                <a:srgbClr val="000000">
                  <a:tint val="75000"/>
                </a:srgb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endParaRPr lang="ja-JP" altLang="ja-JP">
              <a:solidFill>
                <a:srgbClr val="000000">
                  <a:tint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2.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720" r:id="rId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716" r:id="rId1"/>
    <p:sldLayoutId id="2147483721" r:id="rId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69" r:id="rId1"/>
    <p:sldLayoutId id="2147483719" r:id="rId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fontAlgn="base">
              <a:spcBef>
                <a:spcPct val="0"/>
              </a:spcBef>
              <a:spcAft>
                <a:spcPct val="0"/>
              </a:spcAft>
              <a:defRPr/>
            </a:pPr>
            <a:endParaRPr lang="ja-JP" altLang="ja-JP">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08920"/>
            <a:ext cx="8229600" cy="1143000"/>
          </a:xfrm>
        </p:spPr>
        <p:txBody>
          <a:bodyPr/>
          <a:lstStyle/>
          <a:p>
            <a:r>
              <a:rPr kumimoji="1" lang="ja-JP" altLang="en-US" sz="5400" dirty="0" smtClean="0">
                <a:effectLst>
                  <a:outerShdw blurRad="38100" dist="38100" dir="2700000" algn="tl">
                    <a:srgbClr val="000000">
                      <a:alpha val="43137"/>
                    </a:srgbClr>
                  </a:outerShdw>
                </a:effectLst>
              </a:rPr>
              <a:t>ネット社会の事件と法</a:t>
            </a:r>
            <a:endParaRPr kumimoji="1" lang="ja-JP" altLang="en-US" sz="5400" dirty="0">
              <a:effectLst>
                <a:outerShdw blurRad="38100" dist="38100" dir="2700000" algn="tl">
                  <a:srgbClr val="000000">
                    <a:alpha val="43137"/>
                  </a:srgbClr>
                </a:outerShdw>
              </a:effectLst>
            </a:endParaRPr>
          </a:p>
        </p:txBody>
      </p:sp>
      <p:sp>
        <p:nvSpPr>
          <p:cNvPr id="23" name="円形吹き出し 22"/>
          <p:cNvSpPr/>
          <p:nvPr/>
        </p:nvSpPr>
        <p:spPr>
          <a:xfrm>
            <a:off x="7524328" y="6065912"/>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ja-JP" altLang="en-US" dirty="0" smtClean="0"/>
              <a:t>出会い系サイト規制法違反の検挙件数（誘引）</a:t>
            </a:r>
          </a:p>
        </p:txBody>
      </p:sp>
      <p:graphicFrame>
        <p:nvGraphicFramePr>
          <p:cNvPr id="5" name="グラフ 2"/>
          <p:cNvGraphicFramePr>
            <a:graphicFrameLocks/>
          </p:cNvGraphicFramePr>
          <p:nvPr/>
        </p:nvGraphicFramePr>
        <p:xfrm>
          <a:off x="606425" y="1397000"/>
          <a:ext cx="7931150" cy="4960938"/>
        </p:xfrm>
        <a:graphic>
          <a:graphicData uri="http://schemas.openxmlformats.org/drawingml/2006/chart">
            <c:chart xmlns:c="http://schemas.openxmlformats.org/drawingml/2006/chart" xmlns:r="http://schemas.openxmlformats.org/officeDocument/2006/relationships" r:id="rId3"/>
          </a:graphicData>
        </a:graphic>
      </p:graphicFrame>
      <p:sp>
        <p:nvSpPr>
          <p:cNvPr id="12292" name="テキスト ボックス 3"/>
          <p:cNvSpPr txBox="1">
            <a:spLocks noChangeArrowheads="1"/>
          </p:cNvSpPr>
          <p:nvPr/>
        </p:nvSpPr>
        <p:spPr bwMode="auto">
          <a:xfrm>
            <a:off x="217488" y="6488113"/>
            <a:ext cx="8821646"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21</a:t>
            </a:r>
            <a:r>
              <a:rPr lang="ja-JP" altLang="en-US" dirty="0" smtClean="0">
                <a:solidFill>
                  <a:srgbClr val="000000"/>
                </a:solidFill>
                <a:latin typeface="Arial" charset="0"/>
              </a:rPr>
              <a:t>年中</a:t>
            </a:r>
            <a:r>
              <a:rPr lang="ja-JP" altLang="en-US" dirty="0">
                <a:solidFill>
                  <a:srgbClr val="000000"/>
                </a:solidFill>
                <a:latin typeface="Arial" charset="0"/>
              </a:rPr>
              <a:t>のいわゆる出会い系サイトに関係した事件の検挙状況について」警察庁より</a:t>
            </a:r>
          </a:p>
        </p:txBody>
      </p:sp>
      <p:grpSp>
        <p:nvGrpSpPr>
          <p:cNvPr id="6" name="グループ化 5"/>
          <p:cNvGrpSpPr/>
          <p:nvPr/>
        </p:nvGrpSpPr>
        <p:grpSpPr>
          <a:xfrm>
            <a:off x="8474904" y="836712"/>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5" name="円形吹き出し 14"/>
          <p:cNvSpPr/>
          <p:nvPr/>
        </p:nvSpPr>
        <p:spPr>
          <a:xfrm>
            <a:off x="7596336" y="5661248"/>
            <a:ext cx="1043608" cy="792088"/>
          </a:xfrm>
          <a:prstGeom prst="wedgeEllipseCallout">
            <a:avLst>
              <a:gd name="adj1" fmla="val 85376"/>
              <a:gd name="adj2" fmla="val 54745"/>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12" dur="2000"/>
                                        <p:tgtEl>
                                          <p:spTgt spid="5">
                                            <p:graphicEl>
                                              <a:chart seriesIdx="0" categoryIdx="-4" bldStep="series"/>
                                            </p:graphic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2000"/>
                            </p:stCondLst>
                            <p:childTnLst>
                              <p:par>
                                <p:cTn id="16" presetID="22" presetClass="entr" presetSubtype="8" fill="hold" grpId="0" nodeType="afterEffect">
                                  <p:stCondLst>
                                    <p:cond delay="500"/>
                                  </p:stCondLst>
                                  <p:childTnLst>
                                    <p:set>
                                      <p:cBhvr>
                                        <p:cTn id="17"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8" dur="2000"/>
                                        <p:tgtEl>
                                          <p:spTgt spid="5">
                                            <p:graphicEl>
                                              <a:chart seriesIdx="1" categoryIdx="-4" bldStep="series"/>
                                            </p:graphicEl>
                                          </p:spTgt>
                                        </p:tgtEl>
                                      </p:cBhvr>
                                    </p:animEffect>
                                  </p:childTnLst>
                                </p:cTn>
                              </p:par>
                            </p:childTnLst>
                          </p:cTn>
                        </p:par>
                        <p:par>
                          <p:cTn id="19" fill="hold">
                            <p:stCondLst>
                              <p:cond delay="4500"/>
                            </p:stCondLst>
                            <p:childTnLst>
                              <p:par>
                                <p:cTn id="20" presetID="18" presetClass="entr" presetSubtype="12" fill="hold" grpId="0" nodeType="afterEffect">
                                  <p:stCondLst>
                                    <p:cond delay="1500"/>
                                  </p:stCondLst>
                                  <p:childTnLst>
                                    <p:set>
                                      <p:cBhvr>
                                        <p:cTn id="21" dur="1" fill="hold">
                                          <p:stCondLst>
                                            <p:cond delay="0"/>
                                          </p:stCondLst>
                                        </p:cTn>
                                        <p:tgtEl>
                                          <p:spTgt spid="15"/>
                                        </p:tgtEl>
                                        <p:attrNameLst>
                                          <p:attrName>style.visibility</p:attrName>
                                        </p:attrNameLst>
                                      </p:cBhvr>
                                      <p:to>
                                        <p:strVal val="visible"/>
                                      </p:to>
                                    </p:set>
                                    <p:animEffect transition="in" filter="strips(downLef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animBg="0"/>
        </p:bldSub>
      </p:bldGraphic>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ja-JP" altLang="en-US" sz="3600" dirty="0" smtClean="0">
                <a:solidFill>
                  <a:srgbClr val="0000FF"/>
                </a:solidFill>
                <a:latin typeface="Arial" charset="0"/>
              </a:rPr>
              <a:t>青少年ネット規制法</a:t>
            </a:r>
            <a:r>
              <a:rPr lang="en-US" altLang="ja-JP" sz="3600" dirty="0" smtClean="0">
                <a:solidFill>
                  <a:srgbClr val="0000FF"/>
                </a:solidFill>
                <a:latin typeface="Arial" charset="0"/>
              </a:rPr>
              <a:t/>
            </a:r>
            <a:br>
              <a:rPr lang="en-US" altLang="ja-JP" sz="3600" dirty="0" smtClean="0">
                <a:solidFill>
                  <a:srgbClr val="0000FF"/>
                </a:solidFill>
                <a:latin typeface="Arial" charset="0"/>
              </a:rPr>
            </a:br>
            <a:r>
              <a:rPr lang="ja-JP" altLang="en-US" sz="2400" dirty="0" smtClean="0">
                <a:latin typeface="Arial" charset="0"/>
              </a:rPr>
              <a:t>「</a:t>
            </a:r>
            <a:r>
              <a:rPr lang="ja-JP" altLang="en-US" sz="2400" dirty="0" smtClean="0"/>
              <a:t>青少年が安全に安心してインターネットを利用できる環境の</a:t>
            </a:r>
            <a:r>
              <a:rPr lang="en-US" altLang="ja-JP" sz="2400" dirty="0" smtClean="0"/>
              <a:t/>
            </a:r>
            <a:br>
              <a:rPr lang="en-US" altLang="ja-JP" sz="2400" dirty="0" smtClean="0"/>
            </a:br>
            <a:r>
              <a:rPr lang="ja-JP" altLang="en-US" sz="2400" dirty="0" smtClean="0"/>
              <a:t>整備等に関する法律」（青少年インターネット環境整備法）</a:t>
            </a:r>
            <a:endParaRPr lang="ja-JP" altLang="en-US" sz="3600" dirty="0" smtClean="0"/>
          </a:p>
        </p:txBody>
      </p:sp>
      <p:sp>
        <p:nvSpPr>
          <p:cNvPr id="13315" name="正方形/長方形 2"/>
          <p:cNvSpPr>
            <a:spLocks noChangeArrowheads="1"/>
          </p:cNvSpPr>
          <p:nvPr/>
        </p:nvSpPr>
        <p:spPr bwMode="auto">
          <a:xfrm>
            <a:off x="0" y="1484784"/>
            <a:ext cx="9144000" cy="5262979"/>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400" dirty="0">
                <a:solidFill>
                  <a:srgbClr val="000000"/>
                </a:solidFill>
                <a:latin typeface="Arial" charset="0"/>
              </a:rPr>
              <a:t>（目的）</a:t>
            </a:r>
            <a:endParaRPr lang="en-US" altLang="ja-JP" sz="2400" dirty="0">
              <a:solidFill>
                <a:srgbClr val="000000"/>
              </a:solidFill>
              <a:latin typeface="Arial" charset="0"/>
            </a:endParaRPr>
          </a:p>
          <a:p>
            <a:pPr fontAlgn="base">
              <a:spcBef>
                <a:spcPct val="0"/>
              </a:spcBef>
              <a:spcAft>
                <a:spcPct val="0"/>
              </a:spcAft>
            </a:pPr>
            <a:endParaRPr lang="ja-JP" altLang="en-US" sz="2400" dirty="0">
              <a:solidFill>
                <a:srgbClr val="000000"/>
              </a:solidFill>
              <a:latin typeface="Arial" charset="0"/>
            </a:endParaRPr>
          </a:p>
          <a:p>
            <a:pPr marL="187325" fontAlgn="base">
              <a:lnSpc>
                <a:spcPct val="150000"/>
              </a:lnSpc>
              <a:spcBef>
                <a:spcPct val="0"/>
              </a:spcBef>
              <a:spcAft>
                <a:spcPct val="0"/>
              </a:spcAft>
            </a:pPr>
            <a:r>
              <a:rPr lang="ja-JP" altLang="en-US" sz="2400" dirty="0" smtClean="0">
                <a:solidFill>
                  <a:srgbClr val="000000"/>
                </a:solidFill>
                <a:latin typeface="Arial" charset="0"/>
              </a:rPr>
              <a:t>　第 </a:t>
            </a:r>
            <a:r>
              <a:rPr lang="ja-JP" altLang="en-US" sz="2400" dirty="0">
                <a:solidFill>
                  <a:srgbClr val="000000"/>
                </a:solidFill>
                <a:latin typeface="Arial" charset="0"/>
              </a:rPr>
              <a:t>一条　この法律</a:t>
            </a:r>
            <a:r>
              <a:rPr lang="ja-JP" altLang="en-US" sz="2400" dirty="0" smtClean="0">
                <a:solidFill>
                  <a:srgbClr val="000000"/>
                </a:solidFill>
                <a:latin typeface="Arial" charset="0"/>
              </a:rPr>
              <a:t>は，インターネット</a:t>
            </a:r>
            <a:r>
              <a:rPr lang="ja-JP" altLang="en-US" sz="2400" dirty="0">
                <a:solidFill>
                  <a:srgbClr val="000000"/>
                </a:solidFill>
                <a:latin typeface="Arial" charset="0"/>
              </a:rPr>
              <a:t>において青少年有害情報が多く流通している状況に</a:t>
            </a:r>
            <a:r>
              <a:rPr lang="ja-JP" altLang="en-US" sz="2400" dirty="0" smtClean="0">
                <a:solidFill>
                  <a:srgbClr val="000000"/>
                </a:solidFill>
                <a:latin typeface="Arial" charset="0"/>
              </a:rPr>
              <a:t>かんがみ，青少年</a:t>
            </a:r>
            <a:r>
              <a:rPr lang="ja-JP" altLang="en-US" sz="2400" dirty="0">
                <a:solidFill>
                  <a:srgbClr val="000000"/>
                </a:solidFill>
                <a:latin typeface="Arial" charset="0"/>
              </a:rPr>
              <a:t>のインターネットを適切に活用する能力の習得に必要な 措置を講ずるととも</a:t>
            </a:r>
            <a:r>
              <a:rPr lang="ja-JP" altLang="en-US" sz="2400" dirty="0" smtClean="0">
                <a:solidFill>
                  <a:srgbClr val="000000"/>
                </a:solidFill>
                <a:latin typeface="Arial" charset="0"/>
              </a:rPr>
              <a:t>に，青少年</a:t>
            </a:r>
            <a:r>
              <a:rPr lang="ja-JP" altLang="en-US" sz="2400" dirty="0">
                <a:solidFill>
                  <a:srgbClr val="000000"/>
                </a:solidFill>
                <a:latin typeface="Arial" charset="0"/>
              </a:rPr>
              <a:t>有害</a:t>
            </a:r>
            <a:r>
              <a:rPr lang="ja-JP" altLang="en-US" sz="2400" dirty="0" smtClean="0">
                <a:solidFill>
                  <a:srgbClr val="000000"/>
                </a:solidFill>
                <a:latin typeface="Arial" charset="0"/>
              </a:rPr>
              <a:t>情報フィルタリングソフトウェア</a:t>
            </a:r>
            <a:r>
              <a:rPr lang="ja-JP" altLang="en-US" sz="2400" dirty="0">
                <a:solidFill>
                  <a:srgbClr val="000000"/>
                </a:solidFill>
                <a:latin typeface="Arial" charset="0"/>
              </a:rPr>
              <a:t>の性能の向上及び利用の普及その他の青少年がインターネットを利用して青少年有害情報を 閲覧する機会をできるだけ少なくするための措置等を講ずることに</a:t>
            </a:r>
            <a:r>
              <a:rPr lang="ja-JP" altLang="en-US" sz="2400" dirty="0" smtClean="0">
                <a:solidFill>
                  <a:srgbClr val="000000"/>
                </a:solidFill>
                <a:latin typeface="Arial" charset="0"/>
              </a:rPr>
              <a:t>より，青少年が安全</a:t>
            </a:r>
            <a:r>
              <a:rPr lang="ja-JP" altLang="en-US" sz="2400" dirty="0">
                <a:solidFill>
                  <a:srgbClr val="000000"/>
                </a:solidFill>
                <a:latin typeface="Arial" charset="0"/>
              </a:rPr>
              <a:t>に安心してインターネット</a:t>
            </a:r>
            <a:r>
              <a:rPr lang="ja-JP" altLang="en-US" sz="2400" dirty="0" smtClean="0">
                <a:solidFill>
                  <a:srgbClr val="000000"/>
                </a:solidFill>
                <a:latin typeface="Arial" charset="0"/>
              </a:rPr>
              <a:t>を利用</a:t>
            </a:r>
            <a:r>
              <a:rPr lang="ja-JP" altLang="en-US" sz="2400" dirty="0">
                <a:solidFill>
                  <a:srgbClr val="000000"/>
                </a:solidFill>
                <a:latin typeface="Arial" charset="0"/>
              </a:rPr>
              <a:t>できるように</a:t>
            </a:r>
            <a:r>
              <a:rPr lang="ja-JP" altLang="en-US" sz="2400" dirty="0" smtClean="0">
                <a:solidFill>
                  <a:srgbClr val="000000"/>
                </a:solidFill>
                <a:latin typeface="Arial" charset="0"/>
              </a:rPr>
              <a:t>して，青少年</a:t>
            </a:r>
            <a:r>
              <a:rPr lang="ja-JP" altLang="en-US" sz="2400" dirty="0">
                <a:solidFill>
                  <a:srgbClr val="000000"/>
                </a:solidFill>
                <a:latin typeface="Arial" charset="0"/>
              </a:rPr>
              <a:t>の権利の擁護 に資することを目的とする。</a:t>
            </a:r>
          </a:p>
        </p:txBody>
      </p:sp>
      <p:sp>
        <p:nvSpPr>
          <p:cNvPr id="13316" name="正方形/長方形 3"/>
          <p:cNvSpPr>
            <a:spLocks noChangeArrowheads="1"/>
          </p:cNvSpPr>
          <p:nvPr/>
        </p:nvSpPr>
        <p:spPr bwMode="auto">
          <a:xfrm>
            <a:off x="6500813" y="1412776"/>
            <a:ext cx="2371725" cy="369888"/>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21</a:t>
            </a:r>
            <a:r>
              <a:rPr lang="ja-JP" altLang="en-US" dirty="0">
                <a:solidFill>
                  <a:srgbClr val="000000"/>
                </a:solidFill>
                <a:latin typeface="Arial" charset="0"/>
              </a:rPr>
              <a:t>年</a:t>
            </a:r>
            <a:r>
              <a:rPr lang="en-US" altLang="ja-JP" dirty="0">
                <a:solidFill>
                  <a:srgbClr val="000000"/>
                </a:solidFill>
                <a:latin typeface="Arial" charset="0"/>
              </a:rPr>
              <a:t>4</a:t>
            </a:r>
            <a:r>
              <a:rPr lang="ja-JP" altLang="en-US" dirty="0">
                <a:solidFill>
                  <a:srgbClr val="000000"/>
                </a:solidFill>
                <a:latin typeface="Arial" charset="0"/>
              </a:rPr>
              <a:t>月から施行</a:t>
            </a:r>
          </a:p>
        </p:txBody>
      </p:sp>
      <p:sp>
        <p:nvSpPr>
          <p:cNvPr id="14" name="円形吹き出し 13"/>
          <p:cNvSpPr/>
          <p:nvPr/>
        </p:nvSpPr>
        <p:spPr>
          <a:xfrm>
            <a:off x="7524328" y="6065912"/>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5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smtClean="0"/>
              <a:t>青少年有害情報</a:t>
            </a:r>
          </a:p>
        </p:txBody>
      </p:sp>
      <p:sp>
        <p:nvSpPr>
          <p:cNvPr id="15363" name="正方形/長方形 2"/>
          <p:cNvSpPr>
            <a:spLocks noChangeArrowheads="1"/>
          </p:cNvSpPr>
          <p:nvPr/>
        </p:nvSpPr>
        <p:spPr bwMode="auto">
          <a:xfrm>
            <a:off x="0" y="1468438"/>
            <a:ext cx="9143999" cy="3539430"/>
          </a:xfrm>
          <a:prstGeom prst="rect">
            <a:avLst/>
          </a:prstGeom>
          <a:noFill/>
          <a:ln w="9525">
            <a:noFill/>
            <a:miter lim="800000"/>
            <a:headEnd/>
            <a:tailEnd/>
          </a:ln>
        </p:spPr>
        <p:txBody>
          <a:bodyPr wrap="square">
            <a:spAutoFit/>
          </a:bodyPr>
          <a:lstStyle/>
          <a:p>
            <a:pPr marL="187325" fontAlgn="base">
              <a:spcBef>
                <a:spcPct val="0"/>
              </a:spcBef>
              <a:spcAft>
                <a:spcPct val="0"/>
              </a:spcAft>
            </a:pPr>
            <a:r>
              <a:rPr lang="ja-JP" altLang="en-US" sz="2400" dirty="0">
                <a:solidFill>
                  <a:srgbClr val="000000"/>
                </a:solidFill>
                <a:latin typeface="Arial" charset="0"/>
              </a:rPr>
              <a:t>　一　犯罪若しくは刑罰法令に触れる行為を直接的かつ明示的　</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に</a:t>
            </a:r>
            <a:r>
              <a:rPr lang="ja-JP" altLang="en-US" sz="2400" dirty="0" smtClean="0">
                <a:solidFill>
                  <a:srgbClr val="000000"/>
                </a:solidFill>
                <a:latin typeface="Arial" charset="0"/>
              </a:rPr>
              <a:t>請け負い，仲介し，若しく</a:t>
            </a:r>
            <a:r>
              <a:rPr lang="ja-JP" altLang="en-US" sz="2400" dirty="0">
                <a:solidFill>
                  <a:srgbClr val="000000"/>
                </a:solidFill>
                <a:latin typeface="Arial" charset="0"/>
              </a:rPr>
              <a:t>は誘引</a:t>
            </a:r>
            <a:r>
              <a:rPr lang="ja-JP" altLang="en-US" sz="2400" dirty="0" smtClean="0">
                <a:solidFill>
                  <a:srgbClr val="000000"/>
                </a:solidFill>
                <a:latin typeface="Arial" charset="0"/>
              </a:rPr>
              <a:t>し，又</a:t>
            </a:r>
            <a:r>
              <a:rPr lang="ja-JP" altLang="en-US" sz="2400" dirty="0">
                <a:solidFill>
                  <a:srgbClr val="000000"/>
                </a:solidFill>
                <a:latin typeface="Arial" charset="0"/>
              </a:rPr>
              <a:t>は自殺を直接的か</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つ明示的に誘引する情報</a:t>
            </a:r>
          </a:p>
          <a:p>
            <a:pPr marL="187325" fontAlgn="base">
              <a:spcBef>
                <a:spcPct val="0"/>
              </a:spcBef>
              <a:spcAft>
                <a:spcPct val="0"/>
              </a:spcAft>
            </a:pPr>
            <a:endParaRPr lang="ja-JP" altLang="en-US" sz="2400" dirty="0">
              <a:solidFill>
                <a:srgbClr val="000000"/>
              </a:solidFill>
              <a:latin typeface="Arial" charset="0"/>
            </a:endParaRPr>
          </a:p>
          <a:p>
            <a:pPr marL="187325" fontAlgn="base">
              <a:spcBef>
                <a:spcPct val="0"/>
              </a:spcBef>
              <a:spcAft>
                <a:spcPct val="0"/>
              </a:spcAft>
            </a:pPr>
            <a:r>
              <a:rPr lang="ja-JP" altLang="en-US" sz="2400" dirty="0">
                <a:solidFill>
                  <a:srgbClr val="000000"/>
                </a:solidFill>
                <a:latin typeface="Arial" charset="0"/>
              </a:rPr>
              <a:t>　二　人の性行為又は性器等のわいせつな描写その他の著しく</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性欲を興奮させ又は刺激する情報</a:t>
            </a:r>
          </a:p>
          <a:p>
            <a:pPr marL="187325" fontAlgn="base">
              <a:spcBef>
                <a:spcPct val="0"/>
              </a:spcBef>
              <a:spcAft>
                <a:spcPct val="0"/>
              </a:spcAft>
            </a:pPr>
            <a:endParaRPr lang="ja-JP" altLang="en-US" sz="2400" dirty="0">
              <a:solidFill>
                <a:srgbClr val="000000"/>
              </a:solidFill>
              <a:latin typeface="Arial" charset="0"/>
            </a:endParaRPr>
          </a:p>
          <a:p>
            <a:pPr marL="187325" fontAlgn="base">
              <a:spcBef>
                <a:spcPct val="0"/>
              </a:spcBef>
              <a:spcAft>
                <a:spcPct val="0"/>
              </a:spcAft>
            </a:pPr>
            <a:r>
              <a:rPr lang="ja-JP" altLang="en-US" sz="2400" dirty="0">
                <a:solidFill>
                  <a:srgbClr val="000000"/>
                </a:solidFill>
                <a:latin typeface="Arial" charset="0"/>
              </a:rPr>
              <a:t>　三　</a:t>
            </a:r>
            <a:r>
              <a:rPr lang="ja-JP" altLang="en-US" sz="2400" dirty="0" smtClean="0">
                <a:solidFill>
                  <a:srgbClr val="000000"/>
                </a:solidFill>
                <a:latin typeface="Arial" charset="0"/>
              </a:rPr>
              <a:t>殺人，処刑，虐待</a:t>
            </a:r>
            <a:r>
              <a:rPr lang="ja-JP" altLang="en-US" sz="2400" dirty="0">
                <a:solidFill>
                  <a:srgbClr val="000000"/>
                </a:solidFill>
                <a:latin typeface="Arial" charset="0"/>
              </a:rPr>
              <a:t>等の場面の陰惨な描写その他</a:t>
            </a:r>
            <a:r>
              <a:rPr lang="ja-JP" altLang="en-US" sz="2400" dirty="0" smtClean="0">
                <a:solidFill>
                  <a:srgbClr val="000000"/>
                </a:solidFill>
                <a:latin typeface="Arial" charset="0"/>
              </a:rPr>
              <a:t>の著しく</a:t>
            </a:r>
            <a:r>
              <a:rPr lang="en-US" altLang="ja-JP" sz="2400" dirty="0" smtClean="0">
                <a:solidFill>
                  <a:srgbClr val="000000"/>
                </a:solidFill>
                <a:latin typeface="Arial" charset="0"/>
              </a:rPr>
              <a:t/>
            </a:r>
            <a:br>
              <a:rPr lang="en-US" altLang="ja-JP" sz="2400" dirty="0" smtClean="0">
                <a:solidFill>
                  <a:srgbClr val="000000"/>
                </a:solidFill>
                <a:latin typeface="Arial" charset="0"/>
              </a:rPr>
            </a:br>
            <a:r>
              <a:rPr lang="ja-JP" altLang="en-US" sz="2400" dirty="0" smtClean="0">
                <a:solidFill>
                  <a:srgbClr val="000000"/>
                </a:solidFill>
                <a:latin typeface="Arial" charset="0"/>
              </a:rPr>
              <a:t>　　　残虐</a:t>
            </a:r>
            <a:r>
              <a:rPr lang="ja-JP" altLang="en-US" sz="2400" dirty="0">
                <a:solidFill>
                  <a:srgbClr val="000000"/>
                </a:solidFill>
                <a:latin typeface="Arial" charset="0"/>
              </a:rPr>
              <a:t>な内容の情報</a:t>
            </a:r>
          </a:p>
        </p:txBody>
      </p:sp>
      <p:sp>
        <p:nvSpPr>
          <p:cNvPr id="4" name="正方形/長方形 3"/>
          <p:cNvSpPr/>
          <p:nvPr/>
        </p:nvSpPr>
        <p:spPr>
          <a:xfrm>
            <a:off x="0" y="6488668"/>
            <a:ext cx="9144000" cy="369332"/>
          </a:xfrm>
          <a:prstGeom prst="rect">
            <a:avLst/>
          </a:prstGeom>
        </p:spPr>
        <p:txBody>
          <a:bodyPr wrap="square">
            <a:spAutoFit/>
          </a:bodyPr>
          <a:lstStyle/>
          <a:p>
            <a:pPr algn="r"/>
            <a:r>
              <a:rPr lang="ja-JP" altLang="en-US" dirty="0" smtClean="0"/>
              <a:t>「青少年が安全に安心してインターネットを利用できる環境の整備等に関する法律」より</a:t>
            </a:r>
            <a:endParaRPr lang="ja-JP" altLang="en-US" dirty="0"/>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4" name="円形吹き出し 13"/>
          <p:cNvSpPr/>
          <p:nvPr/>
        </p:nvSpPr>
        <p:spPr>
          <a:xfrm>
            <a:off x="7524328" y="5445224"/>
            <a:ext cx="1043608" cy="792088"/>
          </a:xfrm>
          <a:prstGeom prst="wedgeEllipseCallout">
            <a:avLst>
              <a:gd name="adj1" fmla="val 93527"/>
              <a:gd name="adj2" fmla="val 6816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ipe(left)">
                                      <p:cBhvr>
                                        <p:cTn id="12" dur="500"/>
                                        <p:tgtEl>
                                          <p:spTgt spid="15363">
                                            <p:txEl>
                                              <p:pRg st="0" end="0"/>
                                            </p:tx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nodeType="afterEffect">
                                  <p:stCondLst>
                                    <p:cond delay="1500"/>
                                  </p:stCondLst>
                                  <p:childTnLst>
                                    <p:set>
                                      <p:cBhvr>
                                        <p:cTn id="17" dur="1" fill="hold">
                                          <p:stCondLst>
                                            <p:cond delay="0"/>
                                          </p:stCondLst>
                                        </p:cTn>
                                        <p:tgtEl>
                                          <p:spTgt spid="15363">
                                            <p:txEl>
                                              <p:pRg st="2" end="2"/>
                                            </p:txEl>
                                          </p:spTgt>
                                        </p:tgtEl>
                                        <p:attrNameLst>
                                          <p:attrName>style.visibility</p:attrName>
                                        </p:attrNameLst>
                                      </p:cBhvr>
                                      <p:to>
                                        <p:strVal val="visible"/>
                                      </p:to>
                                    </p:set>
                                    <p:animEffect transition="in" filter="wipe(left)">
                                      <p:cBhvr>
                                        <p:cTn id="18" dur="500"/>
                                        <p:tgtEl>
                                          <p:spTgt spid="15363">
                                            <p:txEl>
                                              <p:pRg st="2" end="2"/>
                                            </p:txEl>
                                          </p:spTgt>
                                        </p:tgtEl>
                                      </p:cBhvr>
                                    </p:animEffect>
                                  </p:childTnLst>
                                </p:cTn>
                              </p:par>
                            </p:childTnLst>
                          </p:cTn>
                        </p:par>
                        <p:par>
                          <p:cTn id="19" fill="hold">
                            <p:stCondLst>
                              <p:cond delay="2500"/>
                            </p:stCondLst>
                            <p:childTnLst>
                              <p:par>
                                <p:cTn id="20" presetID="22" presetClass="entr" presetSubtype="8" fill="hold" nodeType="afterEffect">
                                  <p:stCondLst>
                                    <p:cond delay="150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wipe(left)">
                                      <p:cBhvr>
                                        <p:cTn id="22" dur="500"/>
                                        <p:tgtEl>
                                          <p:spTgt spid="15363">
                                            <p:txEl>
                                              <p:pRg st="4" end="4"/>
                                            </p:txEl>
                                          </p:spTgt>
                                        </p:tgtEl>
                                      </p:cBhvr>
                                    </p:animEffect>
                                  </p:childTnLst>
                                </p:cTn>
                              </p:par>
                            </p:childTnLst>
                          </p:cTn>
                        </p:par>
                        <p:par>
                          <p:cTn id="23" fill="hold">
                            <p:stCondLst>
                              <p:cond delay="4500"/>
                            </p:stCondLst>
                            <p:childTnLst>
                              <p:par>
                                <p:cTn id="24" presetID="18" presetClass="entr" presetSubtype="12" fill="hold" grpId="0" nodeType="afterEffect">
                                  <p:stCondLst>
                                    <p:cond delay="1200"/>
                                  </p:stCondLst>
                                  <p:childTnLst>
                                    <p:set>
                                      <p:cBhvr>
                                        <p:cTn id="25" dur="1" fill="hold">
                                          <p:stCondLst>
                                            <p:cond delay="0"/>
                                          </p:stCondLst>
                                        </p:cTn>
                                        <p:tgtEl>
                                          <p:spTgt spid="14"/>
                                        </p:tgtEl>
                                        <p:attrNameLst>
                                          <p:attrName>style.visibility</p:attrName>
                                        </p:attrNameLst>
                                      </p:cBhvr>
                                      <p:to>
                                        <p:strVal val="visible"/>
                                      </p:to>
                                    </p:set>
                                    <p:animEffect transition="in" filter="strips(down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正方形/長方形 2"/>
          <p:cNvSpPr>
            <a:spLocks noChangeArrowheads="1"/>
          </p:cNvSpPr>
          <p:nvPr/>
        </p:nvSpPr>
        <p:spPr bwMode="auto">
          <a:xfrm>
            <a:off x="0" y="259200"/>
            <a:ext cx="9144000" cy="6370975"/>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400" dirty="0">
                <a:solidFill>
                  <a:srgbClr val="000000"/>
                </a:solidFill>
                <a:latin typeface="Arial" charset="0"/>
              </a:rPr>
              <a:t>（保護者の責務）</a:t>
            </a:r>
            <a:endParaRPr lang="en-US" altLang="ja-JP" sz="2400" dirty="0">
              <a:solidFill>
                <a:srgbClr val="000000"/>
              </a:solidFill>
              <a:latin typeface="Arial" charset="0"/>
            </a:endParaRPr>
          </a:p>
          <a:p>
            <a:pPr fontAlgn="base">
              <a:spcBef>
                <a:spcPct val="0"/>
              </a:spcBef>
              <a:spcAft>
                <a:spcPct val="0"/>
              </a:spcAft>
            </a:pPr>
            <a:endParaRPr lang="ja-JP" altLang="en-US" sz="2400" dirty="0">
              <a:solidFill>
                <a:srgbClr val="000000"/>
              </a:solidFill>
              <a:latin typeface="Arial" charset="0"/>
            </a:endParaRPr>
          </a:p>
          <a:p>
            <a:pPr marL="187325" fontAlgn="base">
              <a:lnSpc>
                <a:spcPct val="150000"/>
              </a:lnSpc>
              <a:spcBef>
                <a:spcPct val="0"/>
              </a:spcBef>
              <a:spcAft>
                <a:spcPct val="0"/>
              </a:spcAft>
            </a:pPr>
            <a:r>
              <a:rPr lang="ja-JP" altLang="en-US" sz="2400" dirty="0">
                <a:solidFill>
                  <a:srgbClr val="000000"/>
                </a:solidFill>
                <a:latin typeface="Arial" charset="0"/>
              </a:rPr>
              <a:t>第六条 　保護者</a:t>
            </a:r>
            <a:r>
              <a:rPr lang="ja-JP" altLang="en-US" sz="2400" dirty="0" smtClean="0">
                <a:solidFill>
                  <a:srgbClr val="000000"/>
                </a:solidFill>
                <a:latin typeface="Arial" charset="0"/>
              </a:rPr>
              <a:t>は，インターネット</a:t>
            </a:r>
            <a:r>
              <a:rPr lang="ja-JP" altLang="en-US" sz="2400" dirty="0">
                <a:solidFill>
                  <a:srgbClr val="000000"/>
                </a:solidFill>
                <a:latin typeface="Arial" charset="0"/>
              </a:rPr>
              <a:t>において青少年有害情報が多く流通していることを認識</a:t>
            </a:r>
            <a:r>
              <a:rPr lang="ja-JP" altLang="en-US" sz="2400" dirty="0" smtClean="0">
                <a:solidFill>
                  <a:srgbClr val="000000"/>
                </a:solidFill>
                <a:latin typeface="Arial" charset="0"/>
              </a:rPr>
              <a:t>し，自ら</a:t>
            </a:r>
            <a:r>
              <a:rPr lang="ja-JP" altLang="en-US" sz="2400" dirty="0">
                <a:solidFill>
                  <a:srgbClr val="000000"/>
                </a:solidFill>
                <a:latin typeface="Arial" charset="0"/>
              </a:rPr>
              <a:t>の教育方針及び青少年の発達段階に</a:t>
            </a:r>
            <a:r>
              <a:rPr lang="ja-JP" altLang="en-US" sz="2400" dirty="0" smtClean="0">
                <a:solidFill>
                  <a:srgbClr val="000000"/>
                </a:solidFill>
                <a:latin typeface="Arial" charset="0"/>
              </a:rPr>
              <a:t>応じ，その</a:t>
            </a:r>
            <a:r>
              <a:rPr lang="ja-JP" altLang="en-US" sz="2400" dirty="0">
                <a:solidFill>
                  <a:srgbClr val="000000"/>
                </a:solidFill>
                <a:latin typeface="Arial" charset="0"/>
              </a:rPr>
              <a:t>保護する青少年に</a:t>
            </a:r>
            <a:r>
              <a:rPr lang="ja-JP" altLang="en-US" sz="2400" dirty="0" smtClean="0">
                <a:solidFill>
                  <a:srgbClr val="000000"/>
                </a:solidFill>
                <a:latin typeface="Arial" charset="0"/>
              </a:rPr>
              <a:t>ついて，インターネット</a:t>
            </a:r>
            <a:r>
              <a:rPr lang="ja-JP" altLang="en-US" sz="2400" dirty="0">
                <a:solidFill>
                  <a:srgbClr val="000000"/>
                </a:solidFill>
                <a:latin typeface="Arial" charset="0"/>
              </a:rPr>
              <a:t>の利用の状況を適切に把握するととも</a:t>
            </a:r>
            <a:r>
              <a:rPr lang="ja-JP" altLang="en-US" sz="2400" dirty="0" smtClean="0">
                <a:solidFill>
                  <a:srgbClr val="000000"/>
                </a:solidFill>
                <a:latin typeface="Arial" charset="0"/>
              </a:rPr>
              <a:t>に，青少年</a:t>
            </a:r>
            <a:r>
              <a:rPr lang="ja-JP" altLang="en-US" sz="2400" dirty="0">
                <a:solidFill>
                  <a:srgbClr val="000000"/>
                </a:solidFill>
                <a:latin typeface="Arial" charset="0"/>
              </a:rPr>
              <a:t>有害情報フィルタリングソフトウェアの利用その他の方法によりインターネットの利用を適切に管理</a:t>
            </a:r>
            <a:r>
              <a:rPr lang="ja-JP" altLang="en-US" sz="2400" dirty="0" smtClean="0">
                <a:solidFill>
                  <a:srgbClr val="000000"/>
                </a:solidFill>
                <a:latin typeface="Arial" charset="0"/>
              </a:rPr>
              <a:t>し，及び</a:t>
            </a:r>
            <a:r>
              <a:rPr lang="ja-JP" altLang="en-US" sz="2400" dirty="0">
                <a:solidFill>
                  <a:srgbClr val="000000"/>
                </a:solidFill>
                <a:latin typeface="Arial" charset="0"/>
              </a:rPr>
              <a:t>その青少年のインターネットを適切に活用する能力の習得の促進に努めるものとする。</a:t>
            </a:r>
          </a:p>
          <a:p>
            <a:pPr marL="187325" fontAlgn="base">
              <a:lnSpc>
                <a:spcPct val="150000"/>
              </a:lnSpc>
              <a:spcBef>
                <a:spcPct val="0"/>
              </a:spcBef>
              <a:spcAft>
                <a:spcPct val="0"/>
              </a:spcAft>
            </a:pPr>
            <a:r>
              <a:rPr lang="ja-JP" altLang="en-US" sz="2400" dirty="0">
                <a:solidFill>
                  <a:srgbClr val="000000"/>
                </a:solidFill>
                <a:latin typeface="Arial" charset="0"/>
              </a:rPr>
              <a:t>２ 　保護者</a:t>
            </a:r>
            <a:r>
              <a:rPr lang="ja-JP" altLang="en-US" sz="2400" dirty="0" smtClean="0">
                <a:solidFill>
                  <a:srgbClr val="000000"/>
                </a:solidFill>
                <a:latin typeface="Arial" charset="0"/>
              </a:rPr>
              <a:t>は，携帯</a:t>
            </a:r>
            <a:r>
              <a:rPr lang="ja-JP" altLang="en-US" sz="2400" dirty="0">
                <a:solidFill>
                  <a:srgbClr val="000000"/>
                </a:solidFill>
                <a:latin typeface="Arial" charset="0"/>
              </a:rPr>
              <a:t>電話端末及びＰＨＳ端末からのインターネットの利用が不適切に行われた場合に</a:t>
            </a:r>
            <a:r>
              <a:rPr lang="ja-JP" altLang="en-US" sz="2400" dirty="0" smtClean="0">
                <a:solidFill>
                  <a:srgbClr val="000000"/>
                </a:solidFill>
                <a:latin typeface="Arial" charset="0"/>
              </a:rPr>
              <a:t>は，青少年</a:t>
            </a:r>
            <a:r>
              <a:rPr lang="ja-JP" altLang="en-US" sz="2400" dirty="0">
                <a:solidFill>
                  <a:srgbClr val="000000"/>
                </a:solidFill>
                <a:latin typeface="Arial" charset="0"/>
              </a:rPr>
              <a:t>の</a:t>
            </a:r>
            <a:r>
              <a:rPr lang="ja-JP" altLang="en-US" sz="2400" dirty="0" smtClean="0">
                <a:solidFill>
                  <a:srgbClr val="000000"/>
                </a:solidFill>
                <a:latin typeface="Arial" charset="0"/>
              </a:rPr>
              <a:t>売春，犯罪</a:t>
            </a:r>
            <a:r>
              <a:rPr lang="ja-JP" altLang="en-US" sz="2400" dirty="0">
                <a:solidFill>
                  <a:srgbClr val="000000"/>
                </a:solidFill>
                <a:latin typeface="Arial" charset="0"/>
              </a:rPr>
              <a:t>の</a:t>
            </a:r>
            <a:r>
              <a:rPr lang="ja-JP" altLang="en-US" sz="2400" dirty="0" smtClean="0">
                <a:solidFill>
                  <a:srgbClr val="000000"/>
                </a:solidFill>
                <a:latin typeface="Arial" charset="0"/>
              </a:rPr>
              <a:t>被害，いじめ</a:t>
            </a:r>
            <a:r>
              <a:rPr lang="ja-JP" altLang="en-US" sz="2400" dirty="0">
                <a:solidFill>
                  <a:srgbClr val="000000"/>
                </a:solidFill>
                <a:latin typeface="Arial" charset="0"/>
              </a:rPr>
              <a:t>等様々な問題が生じることに特に留意するものとする。 </a:t>
            </a:r>
          </a:p>
        </p:txBody>
      </p:sp>
      <p:sp>
        <p:nvSpPr>
          <p:cNvPr id="3" name="正方形/長方形 2"/>
          <p:cNvSpPr/>
          <p:nvPr/>
        </p:nvSpPr>
        <p:spPr>
          <a:xfrm>
            <a:off x="6670246" y="6488668"/>
            <a:ext cx="2473754" cy="369332"/>
          </a:xfrm>
          <a:prstGeom prst="rect">
            <a:avLst/>
          </a:prstGeom>
        </p:spPr>
        <p:txBody>
          <a:bodyPr wrap="none">
            <a:spAutoFit/>
          </a:bodyPr>
          <a:lstStyle/>
          <a:p>
            <a:r>
              <a:rPr lang="ja-JP" altLang="en-US" dirty="0" smtClean="0"/>
              <a:t>青少年ネット規制法より</a:t>
            </a:r>
            <a:endParaRPr lang="ja-JP" altLang="en-US" dirty="0"/>
          </a:p>
        </p:txBody>
      </p:sp>
      <p:sp>
        <p:nvSpPr>
          <p:cNvPr id="13" name="円形吹き出し 12"/>
          <p:cNvSpPr/>
          <p:nvPr/>
        </p:nvSpPr>
        <p:spPr>
          <a:xfrm>
            <a:off x="7524328" y="5949280"/>
            <a:ext cx="1043608" cy="459432"/>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50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79512" y="4293096"/>
            <a:ext cx="8424936" cy="1285884"/>
          </a:xfrm>
          <a:prstGeom prst="roundRect">
            <a:avLst/>
          </a:prstGeom>
          <a:solidFill>
            <a:srgbClr val="FFFF9B"/>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8434" name="正方形/長方形 3"/>
          <p:cNvSpPr>
            <a:spLocks noChangeArrowheads="1"/>
          </p:cNvSpPr>
          <p:nvPr/>
        </p:nvSpPr>
        <p:spPr bwMode="auto">
          <a:xfrm>
            <a:off x="0" y="214290"/>
            <a:ext cx="9144000" cy="538609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400" dirty="0">
                <a:solidFill>
                  <a:srgbClr val="000000"/>
                </a:solidFill>
                <a:latin typeface="Arial" charset="0"/>
              </a:rPr>
              <a:t>（携帯電話インターネット接続役務提供事業者の青少年有害情報フィルタリングサービスの提供義務）</a:t>
            </a:r>
            <a:endParaRPr lang="en-US" altLang="ja-JP" sz="2400" dirty="0">
              <a:solidFill>
                <a:srgbClr val="000000"/>
              </a:solidFill>
              <a:latin typeface="Arial" charset="0"/>
            </a:endParaRPr>
          </a:p>
          <a:p>
            <a:pPr fontAlgn="base">
              <a:spcBef>
                <a:spcPct val="0"/>
              </a:spcBef>
              <a:spcAft>
                <a:spcPct val="0"/>
              </a:spcAft>
            </a:pPr>
            <a:endParaRPr lang="ja-JP" altLang="en-US" sz="2400" dirty="0">
              <a:solidFill>
                <a:srgbClr val="000000"/>
              </a:solidFill>
              <a:latin typeface="Arial" charset="0"/>
            </a:endParaRPr>
          </a:p>
          <a:p>
            <a:pPr marL="187325" fontAlgn="base">
              <a:lnSpc>
                <a:spcPct val="150000"/>
              </a:lnSpc>
              <a:spcBef>
                <a:spcPct val="0"/>
              </a:spcBef>
              <a:spcAft>
                <a:spcPct val="0"/>
              </a:spcAft>
            </a:pPr>
            <a:r>
              <a:rPr lang="ja-JP" altLang="en-US" sz="2400" dirty="0">
                <a:solidFill>
                  <a:srgbClr val="000000"/>
                </a:solidFill>
                <a:latin typeface="Arial" charset="0"/>
              </a:rPr>
              <a:t>第十七条 　携帯</a:t>
            </a:r>
            <a:r>
              <a:rPr lang="ja-JP" altLang="en-US" sz="2400" dirty="0" smtClean="0">
                <a:solidFill>
                  <a:srgbClr val="000000"/>
                </a:solidFill>
                <a:latin typeface="Arial" charset="0"/>
              </a:rPr>
              <a:t>電話インターネット接続役務提供事</a:t>
            </a:r>
            <a:r>
              <a:rPr lang="ja-JP" altLang="en-US" sz="2400" dirty="0">
                <a:solidFill>
                  <a:srgbClr val="000000"/>
                </a:solidFill>
                <a:latin typeface="Arial" charset="0"/>
              </a:rPr>
              <a:t>業者</a:t>
            </a:r>
            <a:r>
              <a:rPr lang="ja-JP" altLang="en-US" sz="2400" dirty="0" smtClean="0">
                <a:solidFill>
                  <a:srgbClr val="000000"/>
                </a:solidFill>
                <a:latin typeface="Arial" charset="0"/>
              </a:rPr>
              <a:t>は，携帯電話インターネット接続役務を提供する契約</a:t>
            </a:r>
            <a:r>
              <a:rPr lang="ja-JP" altLang="en-US" sz="2400" dirty="0">
                <a:solidFill>
                  <a:srgbClr val="000000"/>
                </a:solidFill>
                <a:latin typeface="Arial" charset="0"/>
              </a:rPr>
              <a:t>の相手方又は</a:t>
            </a:r>
            <a:r>
              <a:rPr lang="ja-JP" altLang="en-US" sz="2400" dirty="0" smtClean="0">
                <a:solidFill>
                  <a:srgbClr val="000000"/>
                </a:solidFill>
                <a:latin typeface="Arial" charset="0"/>
              </a:rPr>
              <a:t>携帯電話端末若しくはＰＨＳ端末の使用者</a:t>
            </a:r>
            <a:r>
              <a:rPr lang="ja-JP" altLang="en-US" sz="2400" dirty="0">
                <a:solidFill>
                  <a:srgbClr val="000000"/>
                </a:solidFill>
                <a:latin typeface="Arial" charset="0"/>
              </a:rPr>
              <a:t>が青少年である</a:t>
            </a:r>
            <a:r>
              <a:rPr lang="ja-JP" altLang="en-US" sz="2400" dirty="0" smtClean="0">
                <a:solidFill>
                  <a:srgbClr val="000000"/>
                </a:solidFill>
                <a:latin typeface="Arial" charset="0"/>
              </a:rPr>
              <a:t>場合には，青少年有害情報フィルタリングサービスの</a:t>
            </a:r>
            <a:r>
              <a:rPr lang="ja-JP" altLang="en-US" sz="2400" dirty="0">
                <a:solidFill>
                  <a:srgbClr val="000000"/>
                </a:solidFill>
                <a:latin typeface="Arial" charset="0"/>
              </a:rPr>
              <a:t>利用を条件と</a:t>
            </a:r>
            <a:r>
              <a:rPr lang="ja-JP" altLang="en-US" sz="2400" dirty="0" smtClean="0">
                <a:solidFill>
                  <a:srgbClr val="000000"/>
                </a:solidFill>
                <a:latin typeface="Arial" charset="0"/>
              </a:rPr>
              <a:t>して，携帯</a:t>
            </a:r>
            <a:r>
              <a:rPr lang="ja-JP" altLang="en-US" sz="2400" dirty="0">
                <a:solidFill>
                  <a:srgbClr val="000000"/>
                </a:solidFill>
                <a:latin typeface="Arial" charset="0"/>
              </a:rPr>
              <a:t>電話インターネット接続役務を提供しなければならない</a:t>
            </a:r>
            <a:r>
              <a:rPr lang="ja-JP" altLang="en-US" sz="2400" dirty="0" smtClean="0">
                <a:solidFill>
                  <a:srgbClr val="000000"/>
                </a:solidFill>
                <a:latin typeface="Arial" charset="0"/>
              </a:rPr>
              <a:t>。</a:t>
            </a:r>
            <a:endParaRPr lang="en-US" altLang="ja-JP" sz="2400" dirty="0" smtClean="0">
              <a:solidFill>
                <a:srgbClr val="000000"/>
              </a:solidFill>
              <a:latin typeface="Arial" charset="0"/>
            </a:endParaRPr>
          </a:p>
          <a:p>
            <a:pPr marL="187325" fontAlgn="base">
              <a:lnSpc>
                <a:spcPct val="150000"/>
              </a:lnSpc>
              <a:spcBef>
                <a:spcPts val="2400"/>
              </a:spcBef>
              <a:spcAft>
                <a:spcPct val="0"/>
              </a:spcAft>
            </a:pPr>
            <a:r>
              <a:rPr lang="ja-JP" altLang="en-US" sz="2400" dirty="0" smtClean="0">
                <a:solidFill>
                  <a:srgbClr val="000000"/>
                </a:solidFill>
                <a:latin typeface="Arial" charset="0"/>
              </a:rPr>
              <a:t>　ただし，その</a:t>
            </a:r>
            <a:r>
              <a:rPr lang="ja-JP" altLang="en-US" sz="2400" dirty="0">
                <a:solidFill>
                  <a:srgbClr val="000000"/>
                </a:solidFill>
                <a:latin typeface="Arial" charset="0"/>
              </a:rPr>
              <a:t>青少年の保護者</a:t>
            </a:r>
            <a:r>
              <a:rPr lang="ja-JP" altLang="en-US" sz="2400" dirty="0" smtClean="0">
                <a:solidFill>
                  <a:srgbClr val="000000"/>
                </a:solidFill>
                <a:latin typeface="Arial" charset="0"/>
              </a:rPr>
              <a:t>が，青少年</a:t>
            </a:r>
            <a:r>
              <a:rPr lang="ja-JP" altLang="en-US" sz="2400" dirty="0">
                <a:solidFill>
                  <a:srgbClr val="000000"/>
                </a:solidFill>
                <a:latin typeface="Arial" charset="0"/>
              </a:rPr>
              <a:t>有害情報フィルタリングサービスを利用しない旨の申出を</a:t>
            </a:r>
            <a:r>
              <a:rPr lang="ja-JP" altLang="en-US" sz="2400" dirty="0" smtClean="0">
                <a:solidFill>
                  <a:srgbClr val="000000"/>
                </a:solidFill>
                <a:latin typeface="Arial" charset="0"/>
              </a:rPr>
              <a:t>した　場合は，この</a:t>
            </a:r>
            <a:r>
              <a:rPr lang="ja-JP" altLang="en-US" sz="2400" dirty="0">
                <a:solidFill>
                  <a:srgbClr val="000000"/>
                </a:solidFill>
                <a:latin typeface="Arial" charset="0"/>
              </a:rPr>
              <a:t>限りでない</a:t>
            </a:r>
            <a:r>
              <a:rPr lang="ja-JP" altLang="en-US" sz="2400" dirty="0" smtClean="0">
                <a:solidFill>
                  <a:srgbClr val="000000"/>
                </a:solidFill>
                <a:latin typeface="Arial" charset="0"/>
              </a:rPr>
              <a:t>。</a:t>
            </a:r>
            <a:endParaRPr lang="ja-JP" altLang="en-US" sz="2400" dirty="0">
              <a:solidFill>
                <a:srgbClr val="000000"/>
              </a:solidFill>
              <a:latin typeface="Arial" charset="0"/>
            </a:endParaRPr>
          </a:p>
        </p:txBody>
      </p:sp>
      <p:sp>
        <p:nvSpPr>
          <p:cNvPr id="4" name="正方形/長方形 3"/>
          <p:cNvSpPr/>
          <p:nvPr/>
        </p:nvSpPr>
        <p:spPr>
          <a:xfrm>
            <a:off x="6670246" y="6488668"/>
            <a:ext cx="2473754" cy="369332"/>
          </a:xfrm>
          <a:prstGeom prst="rect">
            <a:avLst/>
          </a:prstGeom>
        </p:spPr>
        <p:txBody>
          <a:bodyPr wrap="none">
            <a:spAutoFit/>
          </a:bodyPr>
          <a:lstStyle/>
          <a:p>
            <a:r>
              <a:rPr lang="ja-JP" altLang="en-US" dirty="0" smtClean="0"/>
              <a:t>青少年ネット規制法より</a:t>
            </a:r>
            <a:endParaRPr lang="ja-JP" altLang="en-US" dirty="0"/>
          </a:p>
        </p:txBody>
      </p:sp>
      <p:grpSp>
        <p:nvGrpSpPr>
          <p:cNvPr id="5" name="グループ化 4"/>
          <p:cNvGrpSpPr/>
          <p:nvPr/>
        </p:nvGrpSpPr>
        <p:grpSpPr>
          <a:xfrm>
            <a:off x="8474904" y="0"/>
            <a:ext cx="669096" cy="1484785"/>
            <a:chOff x="3275856" y="-1"/>
            <a:chExt cx="2520280" cy="5592727"/>
          </a:xfrm>
        </p:grpSpPr>
        <p:grpSp>
          <p:nvGrpSpPr>
            <p:cNvPr id="6" name="グループ化 7"/>
            <p:cNvGrpSpPr/>
            <p:nvPr/>
          </p:nvGrpSpPr>
          <p:grpSpPr>
            <a:xfrm>
              <a:off x="3707904" y="-1"/>
              <a:ext cx="2088232" cy="3360287"/>
              <a:chOff x="3707904" y="0"/>
              <a:chExt cx="2736304" cy="2736304"/>
            </a:xfrm>
          </p:grpSpPr>
          <p:sp>
            <p:nvSpPr>
              <p:cNvPr id="1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パイ 1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パイ 1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 name="フリーフォーム 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 name="グループ化 11"/>
            <p:cNvGrpSpPr/>
            <p:nvPr/>
          </p:nvGrpSpPr>
          <p:grpSpPr>
            <a:xfrm flipH="1">
              <a:off x="3275856" y="0"/>
              <a:ext cx="1274440" cy="1058416"/>
              <a:chOff x="7812360" y="548680"/>
              <a:chExt cx="1274440" cy="1058416"/>
            </a:xfrm>
          </p:grpSpPr>
          <p:sp>
            <p:nvSpPr>
              <p:cNvPr id="9" name="円弧 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円弧 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4" name="円形吹き出し 13"/>
          <p:cNvSpPr/>
          <p:nvPr/>
        </p:nvSpPr>
        <p:spPr>
          <a:xfrm>
            <a:off x="7524328" y="5661248"/>
            <a:ext cx="1043608" cy="792088"/>
          </a:xfrm>
          <a:prstGeom prst="wedgeEllipseCallout">
            <a:avLst>
              <a:gd name="adj1" fmla="val 97602"/>
              <a:gd name="adj2" fmla="val 46691"/>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5" name="グループ化 7"/>
          <p:cNvGrpSpPr/>
          <p:nvPr/>
        </p:nvGrpSpPr>
        <p:grpSpPr>
          <a:xfrm>
            <a:off x="0" y="6254552"/>
            <a:ext cx="2931934" cy="603448"/>
            <a:chOff x="0" y="6254552"/>
            <a:chExt cx="2931934" cy="603448"/>
          </a:xfrm>
        </p:grpSpPr>
        <p:pic>
          <p:nvPicPr>
            <p:cNvPr id="16"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17" name="テキスト ボックス 16"/>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4">
                                            <p:txEl>
                                              <p:pRg st="3" end="3"/>
                                            </p:txEl>
                                          </p:spTgt>
                                        </p:tgtEl>
                                        <p:attrNameLst>
                                          <p:attrName>style.visibility</p:attrName>
                                        </p:attrNameLst>
                                      </p:cBhvr>
                                      <p:to>
                                        <p:strVal val="visible"/>
                                      </p:to>
                                    </p:set>
                                    <p:animEffect transition="in" filter="wipe(left)">
                                      <p:cBhvr>
                                        <p:cTn id="12" dur="500"/>
                                        <p:tgtEl>
                                          <p:spTgt spid="18434">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par>
                                <p:cTn id="16" presetID="1" presetClass="exit" presetSubtype="0" fill="hold" nodeType="withEffect">
                                  <p:stCondLst>
                                    <p:cond delay="0"/>
                                  </p:stCondLst>
                                  <p:childTnLst>
                                    <p:set>
                                      <p:cBhvr>
                                        <p:cTn id="17" dur="1" fill="hold">
                                          <p:stCondLst>
                                            <p:cond delay="0"/>
                                          </p:stCondLst>
                                        </p:cTn>
                                        <p:tgtEl>
                                          <p:spTgt spid="5"/>
                                        </p:tgtEl>
                                        <p:attrNameLst>
                                          <p:attrName>style.visibility</p:attrName>
                                        </p:attrNameLst>
                                      </p:cBhvr>
                                      <p:to>
                                        <p:strVal val="hidden"/>
                                      </p:to>
                                    </p:set>
                                  </p:childTnLst>
                                </p:cTn>
                              </p:par>
                            </p:childTnLst>
                          </p:cTn>
                        </p:par>
                        <p:par>
                          <p:cTn id="18" fill="hold">
                            <p:stCondLst>
                              <p:cond delay="500"/>
                            </p:stCondLst>
                            <p:childTnLst>
                              <p:par>
                                <p:cTn id="19" presetID="18" presetClass="entr" presetSubtype="12" fill="hold" grpId="0" nodeType="afterEffect">
                                  <p:stCondLst>
                                    <p:cond delay="140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2000" y="900000"/>
            <a:ext cx="8478472" cy="3046988"/>
          </a:xfrm>
          <a:prstGeom prst="rect">
            <a:avLst/>
          </a:prstGeom>
        </p:spPr>
        <p:txBody>
          <a:bodyPr wrap="square">
            <a:spAutoFit/>
          </a:bodyPr>
          <a:lstStyle/>
          <a:p>
            <a:r>
              <a:rPr lang="ja-JP" altLang="en-US" sz="2400" dirty="0" smtClean="0"/>
              <a:t>（インターネットの適切な利用に関する教育の推進等）</a:t>
            </a:r>
            <a:endParaRPr lang="en-US" altLang="ja-JP" sz="2400" dirty="0" smtClean="0"/>
          </a:p>
          <a:p>
            <a:endParaRPr lang="ja-JP" altLang="en-US" sz="2400" dirty="0" smtClean="0"/>
          </a:p>
          <a:p>
            <a:pPr>
              <a:lnSpc>
                <a:spcPct val="150000"/>
              </a:lnSpc>
            </a:pPr>
            <a:r>
              <a:rPr lang="ja-JP" altLang="en-US" sz="2400" dirty="0" smtClean="0"/>
              <a:t>第十三条 　国及び地方公共団体は，青少年がインターネットを適切に活用する能力を習得することができるよう，学校教育，　社会教育及び家庭教育におけるインターネットの適切な利用に関する教育の推進に必要な施策を講ずるものとする。 </a:t>
            </a:r>
            <a:endParaRPr lang="ja-JP" altLang="en-US" sz="2400" dirty="0"/>
          </a:p>
        </p:txBody>
      </p:sp>
      <p:pic>
        <p:nvPicPr>
          <p:cNvPr id="3" name="Picture 2" descr="\\172.16.1.150\jy232\koyamaドキュメント\My Pictures\Microsoft クリップ オーガナイザ\j0343299.wmf"/>
          <p:cNvPicPr>
            <a:picLocks noChangeAspect="1" noChangeArrowheads="1"/>
          </p:cNvPicPr>
          <p:nvPr/>
        </p:nvPicPr>
        <p:blipFill>
          <a:blip r:embed="rId3" cstate="print"/>
          <a:srcRect/>
          <a:stretch>
            <a:fillRect/>
          </a:stretch>
        </p:blipFill>
        <p:spPr bwMode="auto">
          <a:xfrm>
            <a:off x="1357290" y="4296816"/>
            <a:ext cx="1816100" cy="1825625"/>
          </a:xfrm>
          <a:prstGeom prst="rect">
            <a:avLst/>
          </a:prstGeom>
          <a:noFill/>
        </p:spPr>
      </p:pic>
      <p:pic>
        <p:nvPicPr>
          <p:cNvPr id="4" name="Picture 3" descr="\\172.16.1.150\jy232\koyamaドキュメント\My Pictures\Microsoft クリップ オーガナイザ\j0343347.wmf"/>
          <p:cNvPicPr>
            <a:picLocks noChangeAspect="1" noChangeArrowheads="1"/>
          </p:cNvPicPr>
          <p:nvPr/>
        </p:nvPicPr>
        <p:blipFill>
          <a:blip r:embed="rId4" cstate="print"/>
          <a:srcRect/>
          <a:stretch>
            <a:fillRect/>
          </a:stretch>
        </p:blipFill>
        <p:spPr bwMode="auto">
          <a:xfrm>
            <a:off x="5072066" y="4368254"/>
            <a:ext cx="1795463" cy="1797050"/>
          </a:xfrm>
          <a:prstGeom prst="rect">
            <a:avLst/>
          </a:prstGeom>
          <a:noFill/>
        </p:spPr>
      </p:pic>
      <p:sp>
        <p:nvSpPr>
          <p:cNvPr id="5" name="正方形/長方形 4"/>
          <p:cNvSpPr/>
          <p:nvPr/>
        </p:nvSpPr>
        <p:spPr>
          <a:xfrm>
            <a:off x="6670246" y="6488668"/>
            <a:ext cx="2473754" cy="369332"/>
          </a:xfrm>
          <a:prstGeom prst="rect">
            <a:avLst/>
          </a:prstGeom>
        </p:spPr>
        <p:txBody>
          <a:bodyPr wrap="none">
            <a:spAutoFit/>
          </a:bodyPr>
          <a:lstStyle/>
          <a:p>
            <a:r>
              <a:rPr lang="ja-JP" altLang="en-US" dirty="0" smtClean="0"/>
              <a:t>青少年ネット規制法より</a:t>
            </a:r>
            <a:endParaRPr lang="ja-JP" altLang="en-US" dirty="0"/>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5" name="円形吹き出し 14"/>
          <p:cNvSpPr/>
          <p:nvPr/>
        </p:nvSpPr>
        <p:spPr>
          <a:xfrm>
            <a:off x="7524328" y="5589240"/>
            <a:ext cx="1043608" cy="792088"/>
          </a:xfrm>
          <a:prstGeom prst="wedgeEllipseCallout">
            <a:avLst>
              <a:gd name="adj1" fmla="val 95564"/>
              <a:gd name="adj2" fmla="val 65484"/>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6" name="グループ化 7"/>
          <p:cNvGrpSpPr/>
          <p:nvPr/>
        </p:nvGrpSpPr>
        <p:grpSpPr>
          <a:xfrm>
            <a:off x="0" y="6254552"/>
            <a:ext cx="2931934" cy="603448"/>
            <a:chOff x="0" y="6254552"/>
            <a:chExt cx="2931934" cy="603448"/>
          </a:xfrm>
        </p:grpSpPr>
        <p:pic>
          <p:nvPicPr>
            <p:cNvPr id="17" name="Picture 3" descr="D:\koyamaマイドキュメント\My Pictures\あペッく青.png"/>
            <p:cNvPicPr>
              <a:picLocks noChangeAspect="1" noChangeArrowheads="1"/>
            </p:cNvPicPr>
            <p:nvPr/>
          </p:nvPicPr>
          <p:blipFill>
            <a:blip r:embed="rId5" cstate="print"/>
            <a:srcRect l="34613" t="20041" r="33551" b="45883"/>
            <a:stretch>
              <a:fillRect/>
            </a:stretch>
          </p:blipFill>
          <p:spPr bwMode="auto">
            <a:xfrm>
              <a:off x="0" y="6254552"/>
              <a:ext cx="395536" cy="603448"/>
            </a:xfrm>
            <a:prstGeom prst="rect">
              <a:avLst/>
            </a:prstGeom>
            <a:noFill/>
          </p:spPr>
        </p:pic>
        <p:sp>
          <p:nvSpPr>
            <p:cNvPr id="18" name="テキスト ボックス 17"/>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Left)">
                                      <p:cBhvr>
                                        <p:cTn id="12" dur="500"/>
                                        <p:tgtEl>
                                          <p:spTgt spid="3"/>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500"/>
                            </p:stCondLst>
                            <p:childTnLst>
                              <p:par>
                                <p:cTn id="16" presetID="12" presetClass="entr" presetSubtype="8" fill="hold" nodeType="afterEffect">
                                  <p:stCondLst>
                                    <p:cond delay="700"/>
                                  </p:stCondLst>
                                  <p:childTnLst>
                                    <p:set>
                                      <p:cBhvr>
                                        <p:cTn id="17" dur="1" fill="hold">
                                          <p:stCondLst>
                                            <p:cond delay="0"/>
                                          </p:stCondLst>
                                        </p:cTn>
                                        <p:tgtEl>
                                          <p:spTgt spid="4"/>
                                        </p:tgtEl>
                                        <p:attrNameLst>
                                          <p:attrName>style.visibility</p:attrName>
                                        </p:attrNameLst>
                                      </p:cBhvr>
                                      <p:to>
                                        <p:strVal val="visible"/>
                                      </p:to>
                                    </p:set>
                                    <p:animEffect transition="in" filter="slide(fromLeft)">
                                      <p:cBhvr>
                                        <p:cTn id="18" dur="500"/>
                                        <p:tgtEl>
                                          <p:spTgt spid="4"/>
                                        </p:tgtEl>
                                      </p:cBhvr>
                                    </p:animEffect>
                                  </p:childTnLst>
                                </p:cTn>
                              </p:par>
                            </p:childTnLst>
                          </p:cTn>
                        </p:par>
                        <p:par>
                          <p:cTn id="19" fill="hold">
                            <p:stCondLst>
                              <p:cond delay="1700"/>
                            </p:stCondLst>
                            <p:childTnLst>
                              <p:par>
                                <p:cTn id="20" presetID="18" presetClass="entr" presetSubtype="12" fill="hold" grpId="0" nodeType="afterEffect">
                                  <p:stCondLst>
                                    <p:cond delay="1800"/>
                                  </p:stCondLst>
                                  <p:childTnLst>
                                    <p:set>
                                      <p:cBhvr>
                                        <p:cTn id="21" dur="1" fill="hold">
                                          <p:stCondLst>
                                            <p:cond delay="0"/>
                                          </p:stCondLst>
                                        </p:cTn>
                                        <p:tgtEl>
                                          <p:spTgt spid="15"/>
                                        </p:tgtEl>
                                        <p:attrNameLst>
                                          <p:attrName>style.visibility</p:attrName>
                                        </p:attrNameLst>
                                      </p:cBhvr>
                                      <p:to>
                                        <p:strVal val="visible"/>
                                      </p:to>
                                    </p:set>
                                    <p:animEffect transition="in" filter="strips(downLef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85720" y="764704"/>
            <a:ext cx="2427268" cy="40011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r>
              <a:rPr lang="ja-JP" altLang="ja-JP" sz="2000" b="1" dirty="0">
                <a:solidFill>
                  <a:srgbClr val="000000"/>
                </a:solidFill>
                <a:latin typeface="Arial" charset="0"/>
              </a:rPr>
              <a:t>1</a:t>
            </a:r>
            <a:r>
              <a:rPr lang="ja-JP" altLang="ja-JP" sz="2000" b="1" dirty="0" smtClean="0">
                <a:solidFill>
                  <a:srgbClr val="000000"/>
                </a:solidFill>
                <a:latin typeface="Arial" charset="0"/>
              </a:rPr>
              <a:t>. </a:t>
            </a:r>
            <a:r>
              <a:rPr lang="ja-JP" altLang="en-US" sz="2000" dirty="0" smtClean="0">
                <a:solidFill>
                  <a:srgbClr val="000000"/>
                </a:solidFill>
                <a:latin typeface="Arial" charset="0"/>
              </a:rPr>
              <a:t>ホワイトリスト方式</a:t>
            </a:r>
            <a:endParaRPr lang="ja-JP" altLang="ja-JP" sz="2000" b="1" dirty="0">
              <a:solidFill>
                <a:srgbClr val="000000"/>
              </a:solidFill>
              <a:latin typeface="Arial" charset="0"/>
            </a:endParaRPr>
          </a:p>
        </p:txBody>
      </p:sp>
      <p:sp>
        <p:nvSpPr>
          <p:cNvPr id="23556" name="Rectangle 4"/>
          <p:cNvSpPr>
            <a:spLocks noChangeArrowheads="1"/>
          </p:cNvSpPr>
          <p:nvPr/>
        </p:nvSpPr>
        <p:spPr bwMode="auto">
          <a:xfrm>
            <a:off x="285720" y="3501008"/>
            <a:ext cx="2398413" cy="40011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r>
              <a:rPr lang="ja-JP" altLang="ja-JP" sz="2000" b="1" dirty="0">
                <a:solidFill>
                  <a:srgbClr val="000000"/>
                </a:solidFill>
                <a:latin typeface="Arial" charset="0"/>
              </a:rPr>
              <a:t>2</a:t>
            </a:r>
            <a:r>
              <a:rPr lang="ja-JP" altLang="ja-JP" sz="2000" b="1" dirty="0" smtClean="0">
                <a:solidFill>
                  <a:srgbClr val="000000"/>
                </a:solidFill>
                <a:latin typeface="Arial" charset="0"/>
              </a:rPr>
              <a:t>. </a:t>
            </a:r>
            <a:r>
              <a:rPr lang="ja-JP" altLang="en-US" sz="2000" dirty="0" smtClean="0">
                <a:solidFill>
                  <a:srgbClr val="000000"/>
                </a:solidFill>
                <a:latin typeface="Arial" charset="0"/>
              </a:rPr>
              <a:t>ブラックリスト方式</a:t>
            </a:r>
            <a:endParaRPr lang="ja-JP" altLang="ja-JP" sz="2000" b="1" dirty="0">
              <a:solidFill>
                <a:srgbClr val="000000"/>
              </a:solidFill>
              <a:latin typeface="Arial" charset="0"/>
            </a:endParaRPr>
          </a:p>
        </p:txBody>
      </p:sp>
      <p:grpSp>
        <p:nvGrpSpPr>
          <p:cNvPr id="2" name="グループ化 49"/>
          <p:cNvGrpSpPr/>
          <p:nvPr/>
        </p:nvGrpSpPr>
        <p:grpSpPr>
          <a:xfrm>
            <a:off x="285720" y="1880543"/>
            <a:ext cx="1785950" cy="1285884"/>
            <a:chOff x="285720" y="1862305"/>
            <a:chExt cx="1785950" cy="1285884"/>
          </a:xfrm>
        </p:grpSpPr>
        <p:sp>
          <p:nvSpPr>
            <p:cNvPr id="17" name="角丸四角形 16"/>
            <p:cNvSpPr/>
            <p:nvPr/>
          </p:nvSpPr>
          <p:spPr>
            <a:xfrm>
              <a:off x="285720" y="1862305"/>
              <a:ext cx="1785950" cy="12858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9" name="円/楕円 18"/>
            <p:cNvSpPr/>
            <p:nvPr/>
          </p:nvSpPr>
          <p:spPr>
            <a:xfrm>
              <a:off x="750067" y="2076619"/>
              <a:ext cx="857256" cy="857256"/>
            </a:xfrm>
            <a:prstGeom prst="ellipse">
              <a:avLst/>
            </a:prstGeom>
            <a:noFill/>
            <a:ln w="1016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grpSp>
      <p:sp>
        <p:nvSpPr>
          <p:cNvPr id="26" name="角丸四角形 25"/>
          <p:cNvSpPr/>
          <p:nvPr/>
        </p:nvSpPr>
        <p:spPr>
          <a:xfrm>
            <a:off x="2075090" y="1880543"/>
            <a:ext cx="5449238" cy="1285884"/>
          </a:xfrm>
          <a:prstGeom prst="roundRect">
            <a:avLst/>
          </a:prstGeom>
          <a:gradFill>
            <a:gsLst>
              <a:gs pos="32000">
                <a:schemeClr val="bg1"/>
              </a:gs>
              <a:gs pos="100000">
                <a:schemeClr val="tx1"/>
              </a:gs>
              <a:gs pos="100000">
                <a:schemeClr val="accent1">
                  <a:tint val="23500"/>
                  <a:satMod val="160000"/>
                </a:schemeClr>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6000" dirty="0" smtClean="0">
                <a:solidFill>
                  <a:srgbClr val="FF0000"/>
                </a:solidFill>
              </a:rPr>
              <a:t>閲覧不可</a:t>
            </a:r>
            <a:endParaRPr lang="ja-JP" altLang="en-US" sz="6000" dirty="0">
              <a:solidFill>
                <a:srgbClr val="FF0000"/>
              </a:solidFill>
            </a:endParaRPr>
          </a:p>
        </p:txBody>
      </p:sp>
      <p:sp>
        <p:nvSpPr>
          <p:cNvPr id="62" name="テキスト ボックス 61"/>
          <p:cNvSpPr txBox="1"/>
          <p:nvPr/>
        </p:nvSpPr>
        <p:spPr>
          <a:xfrm>
            <a:off x="500034" y="0"/>
            <a:ext cx="4685898" cy="707886"/>
          </a:xfrm>
          <a:prstGeom prst="rect">
            <a:avLst/>
          </a:prstGeom>
          <a:noFill/>
        </p:spPr>
        <p:txBody>
          <a:bodyPr wrap="none" rtlCol="0">
            <a:spAutoFit/>
          </a:bodyPr>
          <a:lstStyle/>
          <a:p>
            <a:r>
              <a:rPr lang="ja-JP" altLang="en-US" sz="4000" dirty="0" smtClean="0">
                <a:solidFill>
                  <a:srgbClr val="000000"/>
                </a:solidFill>
              </a:rPr>
              <a:t>フィルタリングの方式</a:t>
            </a:r>
            <a:endParaRPr lang="ja-JP" altLang="en-US" sz="4000" dirty="0">
              <a:solidFill>
                <a:srgbClr val="000000"/>
              </a:solidFill>
            </a:endParaRPr>
          </a:p>
        </p:txBody>
      </p:sp>
      <p:grpSp>
        <p:nvGrpSpPr>
          <p:cNvPr id="5" name="グループ化 53"/>
          <p:cNvGrpSpPr/>
          <p:nvPr/>
        </p:nvGrpSpPr>
        <p:grpSpPr>
          <a:xfrm>
            <a:off x="5220072" y="4293096"/>
            <a:ext cx="2352894" cy="1357322"/>
            <a:chOff x="5220072" y="4293096"/>
            <a:chExt cx="2352894" cy="1357322"/>
          </a:xfrm>
        </p:grpSpPr>
        <p:sp>
          <p:nvSpPr>
            <p:cNvPr id="44" name="角丸四角形 43"/>
            <p:cNvSpPr/>
            <p:nvPr/>
          </p:nvSpPr>
          <p:spPr>
            <a:xfrm flipH="1">
              <a:off x="5220072" y="4328815"/>
              <a:ext cx="2352894" cy="128588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grpSp>
          <p:nvGrpSpPr>
            <p:cNvPr id="6" name="グループ化 24"/>
            <p:cNvGrpSpPr/>
            <p:nvPr/>
          </p:nvGrpSpPr>
          <p:grpSpPr>
            <a:xfrm>
              <a:off x="6084168" y="4293096"/>
              <a:ext cx="1357322" cy="1357322"/>
              <a:chOff x="6648464" y="398441"/>
              <a:chExt cx="1357322" cy="1357322"/>
            </a:xfrm>
          </p:grpSpPr>
          <p:cxnSp>
            <p:nvCxnSpPr>
              <p:cNvPr id="21" name="直線コネクタ 20"/>
              <p:cNvCxnSpPr/>
              <p:nvPr/>
            </p:nvCxnSpPr>
            <p:spPr>
              <a:xfrm rot="2700000">
                <a:off x="6648464" y="1076308"/>
                <a:ext cx="1357322" cy="158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rot="18900000" flipH="1">
                <a:off x="6648464" y="1076308"/>
                <a:ext cx="1357322" cy="158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18" name="角丸四角形 17"/>
          <p:cNvSpPr/>
          <p:nvPr/>
        </p:nvSpPr>
        <p:spPr>
          <a:xfrm>
            <a:off x="5220072" y="4328815"/>
            <a:ext cx="792088" cy="1285884"/>
          </a:xfrm>
          <a:prstGeom prst="roundRect">
            <a:avLst>
              <a:gd name="adj" fmla="val 33057"/>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2400" dirty="0" smtClean="0">
                <a:solidFill>
                  <a:srgbClr val="0000FF"/>
                </a:solidFill>
              </a:rPr>
              <a:t>ＥＭＡ</a:t>
            </a:r>
            <a:endParaRPr lang="en-US" altLang="ja-JP" sz="2400" dirty="0" smtClean="0">
              <a:solidFill>
                <a:srgbClr val="0000FF"/>
              </a:solidFill>
            </a:endParaRPr>
          </a:p>
          <a:p>
            <a:pPr algn="ctr" fontAlgn="base">
              <a:spcBef>
                <a:spcPct val="0"/>
              </a:spcBef>
              <a:spcAft>
                <a:spcPct val="0"/>
              </a:spcAft>
            </a:pPr>
            <a:r>
              <a:rPr lang="ja-JP" altLang="en-US" sz="2400" dirty="0" smtClean="0">
                <a:solidFill>
                  <a:srgbClr val="0000FF"/>
                </a:solidFill>
              </a:rPr>
              <a:t>認定</a:t>
            </a:r>
            <a:endParaRPr lang="ja-JP" altLang="en-US" sz="2400" dirty="0">
              <a:solidFill>
                <a:srgbClr val="0000FF"/>
              </a:solidFill>
            </a:endParaRPr>
          </a:p>
        </p:txBody>
      </p:sp>
      <p:sp>
        <p:nvSpPr>
          <p:cNvPr id="57" name="円形吹き出し 56"/>
          <p:cNvSpPr/>
          <p:nvPr/>
        </p:nvSpPr>
        <p:spPr>
          <a:xfrm>
            <a:off x="5508104" y="5714992"/>
            <a:ext cx="2915816" cy="1143008"/>
          </a:xfrm>
          <a:prstGeom prst="wedgeEllipseCallout">
            <a:avLst>
              <a:gd name="adj1" fmla="val -43811"/>
              <a:gd name="adj2" fmla="val -7377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dirty="0" smtClean="0">
                <a:solidFill>
                  <a:sysClr val="windowText" lastClr="000000"/>
                </a:solidFill>
              </a:rPr>
              <a:t>一部の</a:t>
            </a:r>
            <a:endParaRPr lang="en-US" altLang="ja-JP" dirty="0" smtClean="0">
              <a:solidFill>
                <a:sysClr val="windowText" lastClr="000000"/>
              </a:solidFill>
            </a:endParaRPr>
          </a:p>
          <a:p>
            <a:pPr algn="ctr" fontAlgn="base">
              <a:spcBef>
                <a:spcPct val="0"/>
              </a:spcBef>
              <a:spcAft>
                <a:spcPct val="0"/>
              </a:spcAft>
            </a:pPr>
            <a:r>
              <a:rPr lang="ja-JP" altLang="en-US" dirty="0" smtClean="0">
                <a:solidFill>
                  <a:sysClr val="windowText" lastClr="000000"/>
                </a:solidFill>
              </a:rPr>
              <a:t>コミュニティーサイト</a:t>
            </a:r>
            <a:endParaRPr lang="ja-JP" altLang="en-US" dirty="0">
              <a:solidFill>
                <a:sysClr val="windowText" lastClr="000000"/>
              </a:solidFill>
            </a:endParaRPr>
          </a:p>
        </p:txBody>
      </p:sp>
      <p:grpSp>
        <p:nvGrpSpPr>
          <p:cNvPr id="23" name="グループ化 22"/>
          <p:cNvGrpSpPr/>
          <p:nvPr/>
        </p:nvGrpSpPr>
        <p:grpSpPr>
          <a:xfrm>
            <a:off x="8474904" y="0"/>
            <a:ext cx="669096" cy="1484785"/>
            <a:chOff x="3275856" y="-1"/>
            <a:chExt cx="2520280" cy="5592727"/>
          </a:xfrm>
        </p:grpSpPr>
        <p:grpSp>
          <p:nvGrpSpPr>
            <p:cNvPr id="25" name="グループ化 7"/>
            <p:cNvGrpSpPr/>
            <p:nvPr/>
          </p:nvGrpSpPr>
          <p:grpSpPr>
            <a:xfrm>
              <a:off x="3707904" y="-1"/>
              <a:ext cx="2088232" cy="3360287"/>
              <a:chOff x="3707904" y="0"/>
              <a:chExt cx="2736304" cy="2736304"/>
            </a:xfrm>
          </p:grpSpPr>
          <p:sp>
            <p:nvSpPr>
              <p:cNvPr id="3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パイ 31"/>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パイ 32"/>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7" name="フリーフォーム 2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8" name="グループ化 11"/>
            <p:cNvGrpSpPr/>
            <p:nvPr/>
          </p:nvGrpSpPr>
          <p:grpSpPr>
            <a:xfrm flipH="1">
              <a:off x="3275856" y="0"/>
              <a:ext cx="1274440" cy="1058416"/>
              <a:chOff x="7812360" y="548680"/>
              <a:chExt cx="1274440" cy="1058416"/>
            </a:xfrm>
          </p:grpSpPr>
          <p:sp>
            <p:nvSpPr>
              <p:cNvPr id="29" name="円弧 2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4" name="円形吹き出し 33"/>
          <p:cNvSpPr/>
          <p:nvPr/>
        </p:nvSpPr>
        <p:spPr>
          <a:xfrm>
            <a:off x="7812360" y="5085184"/>
            <a:ext cx="1043608" cy="792088"/>
          </a:xfrm>
          <a:prstGeom prst="wedgeEllipseCallout">
            <a:avLst>
              <a:gd name="adj1" fmla="val 65000"/>
              <a:gd name="adj2" fmla="val 111124"/>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35" name="グループ化 34"/>
          <p:cNvGrpSpPr/>
          <p:nvPr/>
        </p:nvGrpSpPr>
        <p:grpSpPr>
          <a:xfrm>
            <a:off x="8474904" y="0"/>
            <a:ext cx="669096" cy="1484785"/>
            <a:chOff x="3275856" y="-1"/>
            <a:chExt cx="2520280" cy="5592727"/>
          </a:xfrm>
        </p:grpSpPr>
        <p:grpSp>
          <p:nvGrpSpPr>
            <p:cNvPr id="36" name="グループ化 7"/>
            <p:cNvGrpSpPr/>
            <p:nvPr/>
          </p:nvGrpSpPr>
          <p:grpSpPr>
            <a:xfrm>
              <a:off x="3707904" y="-1"/>
              <a:ext cx="2088232" cy="3360287"/>
              <a:chOff x="3707904" y="0"/>
              <a:chExt cx="2736304" cy="2736304"/>
            </a:xfrm>
          </p:grpSpPr>
          <p:sp>
            <p:nvSpPr>
              <p:cNvPr id="41"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パイ 4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パイ 46"/>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7" name="フリーフォーム 36"/>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8" name="グループ化 11"/>
            <p:cNvGrpSpPr/>
            <p:nvPr/>
          </p:nvGrpSpPr>
          <p:grpSpPr>
            <a:xfrm flipH="1">
              <a:off x="3275856" y="0"/>
              <a:ext cx="1274440" cy="1058416"/>
              <a:chOff x="7812360" y="548680"/>
              <a:chExt cx="1274440" cy="1058416"/>
            </a:xfrm>
          </p:grpSpPr>
          <p:sp>
            <p:nvSpPr>
              <p:cNvPr id="39" name="円弧 38"/>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50" name="グループ化 49"/>
          <p:cNvGrpSpPr/>
          <p:nvPr/>
        </p:nvGrpSpPr>
        <p:grpSpPr>
          <a:xfrm>
            <a:off x="8474904" y="0"/>
            <a:ext cx="669096" cy="1484785"/>
            <a:chOff x="3275856" y="-1"/>
            <a:chExt cx="2520280" cy="5592727"/>
          </a:xfrm>
        </p:grpSpPr>
        <p:grpSp>
          <p:nvGrpSpPr>
            <p:cNvPr id="51" name="グループ化 7"/>
            <p:cNvGrpSpPr/>
            <p:nvPr/>
          </p:nvGrpSpPr>
          <p:grpSpPr>
            <a:xfrm>
              <a:off x="3707904" y="-1"/>
              <a:ext cx="2088232" cy="3360287"/>
              <a:chOff x="3707904" y="0"/>
              <a:chExt cx="2736304" cy="2736304"/>
            </a:xfrm>
          </p:grpSpPr>
          <p:sp>
            <p:nvSpPr>
              <p:cNvPr id="56"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パイ 5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パイ 5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2" name="フリーフォーム 5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3" name="グループ化 11"/>
            <p:cNvGrpSpPr/>
            <p:nvPr/>
          </p:nvGrpSpPr>
          <p:grpSpPr>
            <a:xfrm flipH="1">
              <a:off x="3275856" y="0"/>
              <a:ext cx="1274440" cy="1058416"/>
              <a:chOff x="7812360" y="548680"/>
              <a:chExt cx="1274440" cy="1058416"/>
            </a:xfrm>
          </p:grpSpPr>
          <p:sp>
            <p:nvSpPr>
              <p:cNvPr id="54" name="円弧 5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円弧 5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0" name="グループ化 59"/>
          <p:cNvGrpSpPr/>
          <p:nvPr/>
        </p:nvGrpSpPr>
        <p:grpSpPr>
          <a:xfrm>
            <a:off x="8474904" y="0"/>
            <a:ext cx="669096" cy="1484785"/>
            <a:chOff x="3275856" y="-1"/>
            <a:chExt cx="2520280" cy="5592727"/>
          </a:xfrm>
        </p:grpSpPr>
        <p:grpSp>
          <p:nvGrpSpPr>
            <p:cNvPr id="61" name="グループ化 7"/>
            <p:cNvGrpSpPr/>
            <p:nvPr/>
          </p:nvGrpSpPr>
          <p:grpSpPr>
            <a:xfrm>
              <a:off x="3707904" y="-1"/>
              <a:ext cx="2088232" cy="3360287"/>
              <a:chOff x="3707904" y="0"/>
              <a:chExt cx="2736304" cy="2736304"/>
            </a:xfrm>
          </p:grpSpPr>
          <p:sp>
            <p:nvSpPr>
              <p:cNvPr id="67"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パイ 6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9" name="パイ 6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3" name="フリーフォーム 6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4" name="グループ化 11"/>
            <p:cNvGrpSpPr/>
            <p:nvPr/>
          </p:nvGrpSpPr>
          <p:grpSpPr>
            <a:xfrm flipH="1">
              <a:off x="3275856" y="0"/>
              <a:ext cx="1274440" cy="1058416"/>
              <a:chOff x="7812360" y="548680"/>
              <a:chExt cx="1274440" cy="1058416"/>
            </a:xfrm>
          </p:grpSpPr>
          <p:sp>
            <p:nvSpPr>
              <p:cNvPr id="65" name="円弧 64"/>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円弧 65"/>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0" name="グループ化 69"/>
          <p:cNvGrpSpPr/>
          <p:nvPr/>
        </p:nvGrpSpPr>
        <p:grpSpPr>
          <a:xfrm>
            <a:off x="8474904" y="0"/>
            <a:ext cx="669096" cy="1484785"/>
            <a:chOff x="3275856" y="-1"/>
            <a:chExt cx="2520280" cy="5592727"/>
          </a:xfrm>
        </p:grpSpPr>
        <p:grpSp>
          <p:nvGrpSpPr>
            <p:cNvPr id="71" name="グループ化 7"/>
            <p:cNvGrpSpPr/>
            <p:nvPr/>
          </p:nvGrpSpPr>
          <p:grpSpPr>
            <a:xfrm>
              <a:off x="3707904" y="-1"/>
              <a:ext cx="2088232" cy="3360287"/>
              <a:chOff x="3707904" y="0"/>
              <a:chExt cx="2736304" cy="2736304"/>
            </a:xfrm>
          </p:grpSpPr>
          <p:sp>
            <p:nvSpPr>
              <p:cNvPr id="76"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パイ 7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パイ 77"/>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2" name="フリーフォーム 7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3" name="グループ化 11"/>
            <p:cNvGrpSpPr/>
            <p:nvPr/>
          </p:nvGrpSpPr>
          <p:grpSpPr>
            <a:xfrm flipH="1">
              <a:off x="3275856" y="0"/>
              <a:ext cx="1274440" cy="1058416"/>
              <a:chOff x="7812360" y="548680"/>
              <a:chExt cx="1274440" cy="1058416"/>
            </a:xfrm>
          </p:grpSpPr>
          <p:sp>
            <p:nvSpPr>
              <p:cNvPr id="74" name="円弧 73"/>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円弧 74"/>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79" name="角丸四角形 78"/>
          <p:cNvSpPr/>
          <p:nvPr/>
        </p:nvSpPr>
        <p:spPr>
          <a:xfrm>
            <a:off x="251520" y="4365104"/>
            <a:ext cx="4945182" cy="1285884"/>
          </a:xfrm>
          <a:prstGeom prst="roundRect">
            <a:avLst/>
          </a:prstGeom>
          <a:gradFill>
            <a:gsLst>
              <a:gs pos="32000">
                <a:schemeClr val="bg1"/>
              </a:gs>
              <a:gs pos="100000">
                <a:schemeClr val="tx1"/>
              </a:gs>
              <a:gs pos="100000">
                <a:schemeClr val="accent1">
                  <a:tint val="23500"/>
                  <a:satMod val="160000"/>
                </a:schemeClr>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6600" dirty="0" smtClean="0">
                <a:solidFill>
                  <a:schemeClr val="accent1"/>
                </a:solidFill>
              </a:rPr>
              <a:t>閲覧可能</a:t>
            </a:r>
            <a:endParaRPr lang="ja-JP" altLang="en-US" sz="6600" dirty="0">
              <a:solidFill>
                <a:schemeClr val="accent1"/>
              </a:solidFill>
            </a:endParaRPr>
          </a:p>
        </p:txBody>
      </p:sp>
      <p:grpSp>
        <p:nvGrpSpPr>
          <p:cNvPr id="80" name="グループ化 7"/>
          <p:cNvGrpSpPr/>
          <p:nvPr/>
        </p:nvGrpSpPr>
        <p:grpSpPr>
          <a:xfrm>
            <a:off x="0" y="6254552"/>
            <a:ext cx="2931934" cy="603448"/>
            <a:chOff x="0" y="6254552"/>
            <a:chExt cx="2931934" cy="603448"/>
          </a:xfrm>
        </p:grpSpPr>
        <p:pic>
          <p:nvPicPr>
            <p:cNvPr id="81"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82" name="テキスト ボックス 81"/>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strVal val="#ppt_w*2.5"/>
                                          </p:val>
                                        </p:tav>
                                        <p:tav tm="100000">
                                          <p:val>
                                            <p:strVal val="#ppt_w"/>
                                          </p:val>
                                        </p:tav>
                                      </p:tavLst>
                                    </p:anim>
                                    <p:anim calcmode="lin" valueType="num">
                                      <p:cBhvr>
                                        <p:cTn id="13" dur="500" fill="hold"/>
                                        <p:tgtEl>
                                          <p:spTgt spid="2"/>
                                        </p:tgtEl>
                                        <p:attrNameLst>
                                          <p:attrName>ppt_h</p:attrName>
                                        </p:attrNameLst>
                                      </p:cBhvr>
                                      <p:tavLst>
                                        <p:tav tm="0">
                                          <p:val>
                                            <p:strVal val="#ppt_h*0.01"/>
                                          </p:val>
                                        </p:tav>
                                        <p:tav tm="100000">
                                          <p:val>
                                            <p:strVal val="#ppt_h"/>
                                          </p:val>
                                        </p:tav>
                                      </p:tavLst>
                                    </p:anim>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h+1"/>
                                          </p:val>
                                        </p:tav>
                                        <p:tav tm="100000">
                                          <p:val>
                                            <p:strVal val="#ppt_y"/>
                                          </p:val>
                                        </p:tav>
                                      </p:tavLst>
                                    </p:anim>
                                    <p:animEffect transition="in" filter="fade">
                                      <p:cBhvr>
                                        <p:cTn id="16" dur="500"/>
                                        <p:tgtEl>
                                          <p:spTgt spid="2"/>
                                        </p:tgtEl>
                                      </p:cBhvr>
                                    </p:animEffect>
                                  </p:childTnLst>
                                </p:cTn>
                              </p:par>
                              <p:par>
                                <p:cTn id="17" presetID="1" presetClass="exit" presetSubtype="0" fill="hold" nodeType="withEffect">
                                  <p:stCondLst>
                                    <p:cond delay="0"/>
                                  </p:stCondLst>
                                  <p:childTnLst>
                                    <p:set>
                                      <p:cBhvr>
                                        <p:cTn id="18" dur="1" fill="hold">
                                          <p:stCondLst>
                                            <p:cond delay="0"/>
                                          </p:stCondLst>
                                        </p:cTn>
                                        <p:tgtEl>
                                          <p:spTgt spid="23"/>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90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par>
                                <p:cTn id="28" presetID="1" presetClass="exit" presetSubtype="0" fill="hold" nodeType="withEffect">
                                  <p:stCondLst>
                                    <p:cond delay="0"/>
                                  </p:stCondLst>
                                  <p:childTnLst>
                                    <p:set>
                                      <p:cBhvr>
                                        <p:cTn id="29" dur="1" fill="hold">
                                          <p:stCondLst>
                                            <p:cond delay="0"/>
                                          </p:stCondLst>
                                        </p:cTn>
                                        <p:tgtEl>
                                          <p:spTgt spid="35"/>
                                        </p:tgtEl>
                                        <p:attrNameLst>
                                          <p:attrName>style.visibility</p:attrName>
                                        </p:attrNameLst>
                                      </p:cBhvr>
                                      <p:to>
                                        <p:strVal val="hidden"/>
                                      </p:to>
                                    </p:set>
                                  </p:childTnLst>
                                </p:cTn>
                              </p:par>
                            </p:childTnLst>
                          </p:cTn>
                        </p:par>
                        <p:par>
                          <p:cTn id="30" fill="hold">
                            <p:stCondLst>
                              <p:cond delay="500"/>
                            </p:stCondLst>
                            <p:childTnLst>
                              <p:par>
                                <p:cTn id="31" presetID="10" presetClass="entr" presetSubtype="0" fill="hold" nodeType="afterEffect">
                                  <p:stCondLst>
                                    <p:cond delay="50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1000"/>
                                        <p:tgtEl>
                                          <p:spTgt spid="50"/>
                                        </p:tgtEl>
                                      </p:cBhvr>
                                    </p:animEffect>
                                  </p:childTnLst>
                                </p:cTn>
                              </p:par>
                            </p:childTnLst>
                          </p:cTn>
                        </p:par>
                      </p:childTnLst>
                    </p:cTn>
                  </p:par>
                  <p:par>
                    <p:cTn id="34" fill="hold">
                      <p:stCondLst>
                        <p:cond delay="indefinite"/>
                      </p:stCondLst>
                      <p:childTnLst>
                        <p:par>
                          <p:cTn id="35" fill="hold">
                            <p:stCondLst>
                              <p:cond delay="0"/>
                            </p:stCondLst>
                            <p:childTnLst>
                              <p:par>
                                <p:cTn id="36" presetID="58" presetClass="entr" presetSubtype="0" accel="10000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strVal val="#ppt_w*2.5"/>
                                          </p:val>
                                        </p:tav>
                                        <p:tav tm="100000">
                                          <p:val>
                                            <p:strVal val="#ppt_w"/>
                                          </p:val>
                                        </p:tav>
                                      </p:tavLst>
                                    </p:anim>
                                    <p:anim calcmode="lin" valueType="num">
                                      <p:cBhvr>
                                        <p:cTn id="39" dur="500" fill="hold"/>
                                        <p:tgtEl>
                                          <p:spTgt spid="5"/>
                                        </p:tgtEl>
                                        <p:attrNameLst>
                                          <p:attrName>ppt_h</p:attrName>
                                        </p:attrNameLst>
                                      </p:cBhvr>
                                      <p:tavLst>
                                        <p:tav tm="0">
                                          <p:val>
                                            <p:strVal val="#ppt_h*0.01"/>
                                          </p:val>
                                        </p:tav>
                                        <p:tav tm="100000">
                                          <p:val>
                                            <p:strVal val="#ppt_h"/>
                                          </p:val>
                                        </p:tav>
                                      </p:tavLst>
                                    </p:anim>
                                    <p:anim calcmode="lin" valueType="num">
                                      <p:cBhvr>
                                        <p:cTn id="40" dur="500" fill="hold"/>
                                        <p:tgtEl>
                                          <p:spTgt spid="5"/>
                                        </p:tgtEl>
                                        <p:attrNameLst>
                                          <p:attrName>ppt_x</p:attrName>
                                        </p:attrNameLst>
                                      </p:cBhvr>
                                      <p:tavLst>
                                        <p:tav tm="0">
                                          <p:val>
                                            <p:strVal val="#ppt_x"/>
                                          </p:val>
                                        </p:tav>
                                        <p:tav tm="100000">
                                          <p:val>
                                            <p:strVal val="#ppt_x"/>
                                          </p:val>
                                        </p:tav>
                                      </p:tavLst>
                                    </p:anim>
                                    <p:anim calcmode="lin" valueType="num">
                                      <p:cBhvr>
                                        <p:cTn id="41" dur="500" fill="hold"/>
                                        <p:tgtEl>
                                          <p:spTgt spid="5"/>
                                        </p:tgtEl>
                                        <p:attrNameLst>
                                          <p:attrName>ppt_y</p:attrName>
                                        </p:attrNameLst>
                                      </p:cBhvr>
                                      <p:tavLst>
                                        <p:tav tm="0">
                                          <p:val>
                                            <p:strVal val="#ppt_h+1"/>
                                          </p:val>
                                        </p:tav>
                                        <p:tav tm="100000">
                                          <p:val>
                                            <p:strVal val="#ppt_y"/>
                                          </p:val>
                                        </p:tav>
                                      </p:tavLst>
                                    </p:anim>
                                    <p:animEffect transition="in" filter="fade">
                                      <p:cBhvr>
                                        <p:cTn id="42" dur="500"/>
                                        <p:tgtEl>
                                          <p:spTgt spid="5"/>
                                        </p:tgtEl>
                                      </p:cBhvr>
                                    </p:animEffect>
                                  </p:childTnLst>
                                </p:cTn>
                              </p:par>
                              <p:par>
                                <p:cTn id="43" presetID="1" presetClass="exit" presetSubtype="0" fill="hold" nodeType="withEffect">
                                  <p:stCondLst>
                                    <p:cond delay="0"/>
                                  </p:stCondLst>
                                  <p:childTnLst>
                                    <p:set>
                                      <p:cBhvr>
                                        <p:cTn id="44" dur="1" fill="hold">
                                          <p:stCondLst>
                                            <p:cond delay="0"/>
                                          </p:stCondLst>
                                        </p:cTn>
                                        <p:tgtEl>
                                          <p:spTgt spid="50"/>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nodeType="afterEffect">
                                  <p:stCondLst>
                                    <p:cond delay="50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79"/>
                                        </p:tgtEl>
                                        <p:attrNameLst>
                                          <p:attrName>style.visibility</p:attrName>
                                        </p:attrNameLst>
                                      </p:cBhvr>
                                      <p:to>
                                        <p:strVal val="visible"/>
                                      </p:to>
                                    </p:set>
                                    <p:animEffect transition="in" filter="wipe(right)">
                                      <p:cBhvr>
                                        <p:cTn id="53" dur="500"/>
                                        <p:tgtEl>
                                          <p:spTgt spid="79"/>
                                        </p:tgtEl>
                                      </p:cBhvr>
                                    </p:animEffect>
                                  </p:childTnLst>
                                </p:cTn>
                              </p:par>
                              <p:par>
                                <p:cTn id="54" presetID="1" presetClass="exit" presetSubtype="0" fill="hold" nodeType="withEffect">
                                  <p:stCondLst>
                                    <p:cond delay="0"/>
                                  </p:stCondLst>
                                  <p:childTnLst>
                                    <p:set>
                                      <p:cBhvr>
                                        <p:cTn id="55" dur="1" fill="hold">
                                          <p:stCondLst>
                                            <p:cond delay="0"/>
                                          </p:stCondLst>
                                        </p:cTn>
                                        <p:tgtEl>
                                          <p:spTgt spid="60"/>
                                        </p:tgtEl>
                                        <p:attrNameLst>
                                          <p:attrName>style.visibility</p:attrName>
                                        </p:attrNameLst>
                                      </p:cBhvr>
                                      <p:to>
                                        <p:strVal val="hidden"/>
                                      </p:to>
                                    </p:set>
                                  </p:childTnLst>
                                </p:cTn>
                              </p:par>
                            </p:childTnLst>
                          </p:cTn>
                        </p:par>
                        <p:par>
                          <p:cTn id="56" fill="hold">
                            <p:stCondLst>
                              <p:cond delay="500"/>
                            </p:stCondLst>
                            <p:childTnLst>
                              <p:par>
                                <p:cTn id="57" presetID="10" presetClass="entr" presetSubtype="0" fill="hold" nodeType="afterEffect">
                                  <p:stCondLst>
                                    <p:cond delay="50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1000"/>
                                        <p:tgtEl>
                                          <p:spTgt spid="7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2000"/>
                                        <p:tgtEl>
                                          <p:spTgt spid="18"/>
                                        </p:tgtEl>
                                      </p:cBhvr>
                                    </p:animEffect>
                                  </p:childTnLst>
                                </p:cTn>
                              </p:par>
                              <p:par>
                                <p:cTn id="65" presetID="1" presetClass="exit" presetSubtype="0" fill="hold" nodeType="withEffect">
                                  <p:stCondLst>
                                    <p:cond delay="0"/>
                                  </p:stCondLst>
                                  <p:childTnLst>
                                    <p:set>
                                      <p:cBhvr>
                                        <p:cTn id="66" dur="1" fill="hold">
                                          <p:stCondLst>
                                            <p:cond delay="0"/>
                                          </p:stCondLst>
                                        </p:cTn>
                                        <p:tgtEl>
                                          <p:spTgt spid="70"/>
                                        </p:tgtEl>
                                        <p:attrNameLst>
                                          <p:attrName>style.visibility</p:attrName>
                                        </p:attrNameLst>
                                      </p:cBhvr>
                                      <p:to>
                                        <p:strVal val="hidden"/>
                                      </p:to>
                                    </p:set>
                                  </p:childTnLst>
                                </p:cTn>
                              </p:par>
                            </p:childTnLst>
                          </p:cTn>
                        </p:par>
                        <p:par>
                          <p:cTn id="67" fill="hold">
                            <p:stCondLst>
                              <p:cond delay="2000"/>
                            </p:stCondLst>
                            <p:childTnLst>
                              <p:par>
                                <p:cTn id="68" presetID="18" presetClass="entr" presetSubtype="6"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strips(downRight)">
                                      <p:cBhvr>
                                        <p:cTn id="70" dur="500"/>
                                        <p:tgtEl>
                                          <p:spTgt spid="57"/>
                                        </p:tgtEl>
                                      </p:cBhvr>
                                    </p:animEffect>
                                  </p:childTnLst>
                                </p:cTn>
                              </p:par>
                            </p:childTnLst>
                          </p:cTn>
                        </p:par>
                        <p:par>
                          <p:cTn id="71" fill="hold">
                            <p:stCondLst>
                              <p:cond delay="2500"/>
                            </p:stCondLst>
                            <p:childTnLst>
                              <p:par>
                                <p:cTn id="72" presetID="18" presetClass="entr" presetSubtype="12" fill="hold" grpId="0" nodeType="afterEffect">
                                  <p:stCondLst>
                                    <p:cond delay="1400"/>
                                  </p:stCondLst>
                                  <p:childTnLst>
                                    <p:set>
                                      <p:cBhvr>
                                        <p:cTn id="73" dur="1" fill="hold">
                                          <p:stCondLst>
                                            <p:cond delay="0"/>
                                          </p:stCondLst>
                                        </p:cTn>
                                        <p:tgtEl>
                                          <p:spTgt spid="34"/>
                                        </p:tgtEl>
                                        <p:attrNameLst>
                                          <p:attrName>style.visibility</p:attrName>
                                        </p:attrNameLst>
                                      </p:cBhvr>
                                      <p:to>
                                        <p:strVal val="visible"/>
                                      </p:to>
                                    </p:set>
                                    <p:animEffect transition="in" filter="strips(downLeft)">
                                      <p:cBhvr>
                                        <p:cTn id="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8" grpId="0" animBg="1"/>
      <p:bldP spid="57" grpId="0" animBg="1"/>
      <p:bldP spid="34" grpId="0" animBg="1"/>
      <p:bldP spid="7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dirty="0" smtClean="0"/>
              <a:t>サイト認定の第三者機関</a:t>
            </a:r>
          </a:p>
        </p:txBody>
      </p:sp>
      <p:pic>
        <p:nvPicPr>
          <p:cNvPr id="22531" name="Picture 2"/>
          <p:cNvPicPr>
            <a:picLocks noChangeAspect="1" noChangeArrowheads="1"/>
          </p:cNvPicPr>
          <p:nvPr/>
        </p:nvPicPr>
        <p:blipFill>
          <a:blip r:embed="rId3" cstate="print"/>
          <a:srcRect l="8643" t="19000" r="10127" b="45474"/>
          <a:stretch>
            <a:fillRect/>
          </a:stretch>
        </p:blipFill>
        <p:spPr bwMode="auto">
          <a:xfrm>
            <a:off x="1475656" y="4221088"/>
            <a:ext cx="6168355" cy="2119949"/>
          </a:xfrm>
          <a:prstGeom prst="rect">
            <a:avLst/>
          </a:prstGeom>
          <a:noFill/>
          <a:ln w="9525">
            <a:solidFill>
              <a:schemeClr val="accent1"/>
            </a:solidFill>
            <a:miter lim="800000"/>
            <a:headEnd/>
            <a:tailEnd/>
          </a:ln>
        </p:spPr>
      </p:pic>
      <p:sp>
        <p:nvSpPr>
          <p:cNvPr id="4" name="テキスト ボックス 3"/>
          <p:cNvSpPr txBox="1"/>
          <p:nvPr/>
        </p:nvSpPr>
        <p:spPr>
          <a:xfrm>
            <a:off x="243807" y="1916832"/>
            <a:ext cx="8900193" cy="461665"/>
          </a:xfrm>
          <a:prstGeom prst="rect">
            <a:avLst/>
          </a:prstGeom>
          <a:noFill/>
        </p:spPr>
        <p:txBody>
          <a:bodyPr wrap="none" rtlCol="0">
            <a:spAutoFit/>
          </a:bodyPr>
          <a:lstStyle/>
          <a:p>
            <a:r>
              <a:rPr lang="ja-JP" altLang="en-US" sz="2400" dirty="0" smtClean="0">
                <a:solidFill>
                  <a:srgbClr val="000000"/>
                </a:solidFill>
              </a:rPr>
              <a:t>子どもたちが利用したい，ケータイコミュニティサイトの健全性を審査</a:t>
            </a:r>
            <a:endParaRPr lang="ja-JP" altLang="en-US" sz="2400" dirty="0">
              <a:solidFill>
                <a:srgbClr val="000000"/>
              </a:solidFill>
            </a:endParaRPr>
          </a:p>
        </p:txBody>
      </p:sp>
      <p:sp>
        <p:nvSpPr>
          <p:cNvPr id="5" name="下矢印 4"/>
          <p:cNvSpPr/>
          <p:nvPr/>
        </p:nvSpPr>
        <p:spPr>
          <a:xfrm>
            <a:off x="4139952" y="2492896"/>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6" name="テキスト ボックス 5"/>
          <p:cNvSpPr txBox="1"/>
          <p:nvPr/>
        </p:nvSpPr>
        <p:spPr>
          <a:xfrm>
            <a:off x="4788024" y="2636912"/>
            <a:ext cx="2177199" cy="461665"/>
          </a:xfrm>
          <a:prstGeom prst="rect">
            <a:avLst/>
          </a:prstGeom>
          <a:noFill/>
        </p:spPr>
        <p:txBody>
          <a:bodyPr wrap="none" rtlCol="0">
            <a:spAutoFit/>
          </a:bodyPr>
          <a:lstStyle/>
          <a:p>
            <a:r>
              <a:rPr lang="ja-JP" altLang="en-US" sz="2400" dirty="0" smtClean="0">
                <a:solidFill>
                  <a:srgbClr val="000000"/>
                </a:solidFill>
              </a:rPr>
              <a:t>健全サイト認定</a:t>
            </a:r>
            <a:endParaRPr lang="ja-JP" altLang="en-US" sz="2400" dirty="0">
              <a:solidFill>
                <a:srgbClr val="000000"/>
              </a:solidFill>
            </a:endParaRPr>
          </a:p>
        </p:txBody>
      </p:sp>
      <p:sp>
        <p:nvSpPr>
          <p:cNvPr id="7" name="角丸四角形 6"/>
          <p:cNvSpPr/>
          <p:nvPr/>
        </p:nvSpPr>
        <p:spPr>
          <a:xfrm>
            <a:off x="2915816" y="3212976"/>
            <a:ext cx="3096344" cy="86409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フィルタリングから除外</a:t>
            </a:r>
            <a:endParaRPr lang="ja-JP" altLang="en-US" dirty="0">
              <a:solidFill>
                <a:srgbClr val="FF0000"/>
              </a:solidFill>
            </a:endParaRPr>
          </a:p>
        </p:txBody>
      </p:sp>
      <p:grpSp>
        <p:nvGrpSpPr>
          <p:cNvPr id="2" name="グループ化 7"/>
          <p:cNvGrpSpPr/>
          <p:nvPr/>
        </p:nvGrpSpPr>
        <p:grpSpPr>
          <a:xfrm>
            <a:off x="0" y="6254552"/>
            <a:ext cx="2931934" cy="603448"/>
            <a:chOff x="0" y="6254552"/>
            <a:chExt cx="2931934" cy="603448"/>
          </a:xfrm>
        </p:grpSpPr>
        <p:pic>
          <p:nvPicPr>
            <p:cNvPr id="9" name="Picture 3" descr="D:\koyamaマイドキュメント\My Pictures\あペッく青.png"/>
            <p:cNvPicPr>
              <a:picLocks noChangeAspect="1" noChangeArrowheads="1"/>
            </p:cNvPicPr>
            <p:nvPr/>
          </p:nvPicPr>
          <p:blipFill>
            <a:blip r:embed="rId4" cstate="print"/>
            <a:srcRect l="34613" t="20041" r="33551" b="45883"/>
            <a:stretch>
              <a:fillRect/>
            </a:stretch>
          </p:blipFill>
          <p:spPr bwMode="auto">
            <a:xfrm>
              <a:off x="0" y="6254552"/>
              <a:ext cx="395536" cy="603448"/>
            </a:xfrm>
            <a:prstGeom prst="rect">
              <a:avLst/>
            </a:prstGeom>
            <a:noFill/>
          </p:spPr>
        </p:pic>
        <p:sp>
          <p:nvSpPr>
            <p:cNvPr id="10" name="テキスト ボックス 9"/>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grpSp>
        <p:nvGrpSpPr>
          <p:cNvPr id="11" name="グループ化 10"/>
          <p:cNvGrpSpPr/>
          <p:nvPr/>
        </p:nvGrpSpPr>
        <p:grpSpPr>
          <a:xfrm>
            <a:off x="8474904" y="0"/>
            <a:ext cx="669096" cy="1484785"/>
            <a:chOff x="3275856" y="-1"/>
            <a:chExt cx="2520280" cy="5592727"/>
          </a:xfrm>
        </p:grpSpPr>
        <p:grpSp>
          <p:nvGrpSpPr>
            <p:cNvPr id="12" name="グループ化 7"/>
            <p:cNvGrpSpPr/>
            <p:nvPr/>
          </p:nvGrpSpPr>
          <p:grpSpPr>
            <a:xfrm>
              <a:off x="3707904" y="-1"/>
              <a:ext cx="2088232" cy="3360287"/>
              <a:chOff x="3707904" y="0"/>
              <a:chExt cx="2736304" cy="2736304"/>
            </a:xfrm>
          </p:grpSpPr>
          <p:sp>
            <p:nvSpPr>
              <p:cNvPr id="17"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パイ 1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パイ 1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フリーフォーム 1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4" name="グループ化 11"/>
            <p:cNvGrpSpPr/>
            <p:nvPr/>
          </p:nvGrpSpPr>
          <p:grpSpPr>
            <a:xfrm flipH="1">
              <a:off x="3275856" y="0"/>
              <a:ext cx="1274440" cy="1058416"/>
              <a:chOff x="7812360" y="548680"/>
              <a:chExt cx="1274440" cy="1058416"/>
            </a:xfrm>
          </p:grpSpPr>
          <p:sp>
            <p:nvSpPr>
              <p:cNvPr id="15" name="円弧 14"/>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0" name="円形吹き出し 19"/>
          <p:cNvSpPr/>
          <p:nvPr/>
        </p:nvSpPr>
        <p:spPr>
          <a:xfrm>
            <a:off x="7524328" y="6065912"/>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wipe(up)">
                                      <p:cBhvr>
                                        <p:cTn id="12" dur="500"/>
                                        <p:tgtEl>
                                          <p:spTgt spid="22531"/>
                                        </p:tgtEl>
                                      </p:cBhvr>
                                    </p:animEffect>
                                  </p:childTnLst>
                                </p:cTn>
                              </p:par>
                              <p:par>
                                <p:cTn id="13" presetID="1" presetClass="exit" presetSubtype="0" fill="hold"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par>
                          <p:cTn id="15" fill="hold">
                            <p:stCondLst>
                              <p:cond delay="500"/>
                            </p:stCondLst>
                            <p:childTnLst>
                              <p:par>
                                <p:cTn id="16" presetID="18" presetClass="entr" presetSubtype="12" fill="hold" grpId="0" nodeType="afterEffect">
                                  <p:stCondLst>
                                    <p:cond delay="150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認定サイト一覧（認定順）</a:t>
            </a:r>
            <a:r>
              <a:rPr lang="ja-JP" altLang="en-US" sz="2400" dirty="0" smtClean="0"/>
              <a:t>３７サイト</a:t>
            </a:r>
            <a:endParaRPr kumimoji="1" lang="ja-JP" altLang="en-US" dirty="0"/>
          </a:p>
        </p:txBody>
      </p:sp>
      <p:sp>
        <p:nvSpPr>
          <p:cNvPr id="5" name="正方形/長方形 4"/>
          <p:cNvSpPr/>
          <p:nvPr/>
        </p:nvSpPr>
        <p:spPr>
          <a:xfrm>
            <a:off x="6715130" y="6488668"/>
            <a:ext cx="2428870" cy="369332"/>
          </a:xfrm>
          <a:prstGeom prst="rect">
            <a:avLst/>
          </a:prstGeom>
        </p:spPr>
        <p:txBody>
          <a:bodyPr wrap="none">
            <a:spAutoFit/>
          </a:bodyPr>
          <a:lstStyle/>
          <a:p>
            <a:pPr algn="r" fontAlgn="base">
              <a:spcBef>
                <a:spcPct val="0"/>
              </a:spcBef>
              <a:spcAft>
                <a:spcPct val="0"/>
              </a:spcAft>
            </a:pPr>
            <a:r>
              <a:rPr lang="en-US" altLang="ja-JP" dirty="0" smtClean="0">
                <a:latin typeface="Arial" charset="0"/>
              </a:rPr>
              <a:t>2010</a:t>
            </a:r>
            <a:r>
              <a:rPr lang="ja-JP" altLang="en-US" dirty="0" smtClean="0">
                <a:latin typeface="Arial" charset="0"/>
              </a:rPr>
              <a:t>年</a:t>
            </a:r>
            <a:r>
              <a:rPr lang="en-US" altLang="ja-JP" dirty="0" smtClean="0">
                <a:latin typeface="Arial" charset="0"/>
              </a:rPr>
              <a:t>10</a:t>
            </a:r>
            <a:r>
              <a:rPr lang="ja-JP" altLang="en-US" dirty="0" smtClean="0">
                <a:latin typeface="Arial" charset="0"/>
              </a:rPr>
              <a:t>月</a:t>
            </a:r>
            <a:r>
              <a:rPr lang="en-US" altLang="ja-JP" dirty="0" smtClean="0">
                <a:latin typeface="Arial" charset="0"/>
              </a:rPr>
              <a:t>29</a:t>
            </a:r>
            <a:r>
              <a:rPr lang="ja-JP" altLang="en-US" dirty="0" smtClean="0">
                <a:latin typeface="Arial" charset="0"/>
              </a:rPr>
              <a:t>日現在 </a:t>
            </a:r>
            <a:endParaRPr lang="ja-JP" altLang="en-US" dirty="0">
              <a:latin typeface="Arial" charset="0"/>
            </a:endParaRPr>
          </a:p>
        </p:txBody>
      </p:sp>
      <p:sp>
        <p:nvSpPr>
          <p:cNvPr id="6" name="正方形/長方形 5"/>
          <p:cNvSpPr/>
          <p:nvPr/>
        </p:nvSpPr>
        <p:spPr>
          <a:xfrm>
            <a:off x="0" y="1652022"/>
            <a:ext cx="4572000" cy="4493538"/>
          </a:xfrm>
          <a:prstGeom prst="rect">
            <a:avLst/>
          </a:prstGeom>
        </p:spPr>
        <p:txBody>
          <a:bodyPr>
            <a:spAutoFit/>
          </a:bodyPr>
          <a:lstStyle/>
          <a:p>
            <a:r>
              <a:rPr lang="en-US" altLang="ja-JP" sz="2800" b="1" dirty="0" smtClean="0"/>
              <a:t>GREE </a:t>
            </a:r>
          </a:p>
          <a:p>
            <a:r>
              <a:rPr lang="en-US" altLang="ja-JP" dirty="0" smtClean="0"/>
              <a:t> </a:t>
            </a:r>
            <a:r>
              <a:rPr lang="ja-JP" altLang="en-US" dirty="0" smtClean="0"/>
              <a:t>魔法の</a:t>
            </a:r>
            <a:r>
              <a:rPr lang="en-US" altLang="ja-JP" dirty="0" err="1" smtClean="0"/>
              <a:t>i</a:t>
            </a:r>
            <a:r>
              <a:rPr lang="ja-JP" altLang="en-US" dirty="0" err="1" smtClean="0"/>
              <a:t>らんど</a:t>
            </a:r>
            <a:r>
              <a:rPr lang="ja-JP" altLang="en-US" dirty="0" smtClean="0"/>
              <a:t> </a:t>
            </a:r>
          </a:p>
          <a:p>
            <a:r>
              <a:rPr lang="ja-JP" altLang="en-US" dirty="0" smtClean="0"/>
              <a:t> 大集合</a:t>
            </a:r>
            <a:r>
              <a:rPr lang="en-US" altLang="ja-JP" dirty="0" smtClean="0"/>
              <a:t>NEO </a:t>
            </a:r>
          </a:p>
          <a:p>
            <a:r>
              <a:rPr lang="en-US" altLang="ja-JP" sz="2400" b="1" dirty="0" smtClean="0"/>
              <a:t> </a:t>
            </a:r>
            <a:r>
              <a:rPr lang="ja-JP" altLang="en-US" sz="2400" b="1" dirty="0" smtClean="0"/>
              <a:t>モバゲータウン </a:t>
            </a:r>
          </a:p>
          <a:p>
            <a:r>
              <a:rPr lang="ja-JP" altLang="en-US" dirty="0" smtClean="0"/>
              <a:t> アルスタ </a:t>
            </a:r>
          </a:p>
          <a:p>
            <a:r>
              <a:rPr lang="ja-JP" altLang="en-US" dirty="0" smtClean="0"/>
              <a:t> モバレボ </a:t>
            </a:r>
          </a:p>
          <a:p>
            <a:r>
              <a:rPr lang="ja-JP" altLang="en-US" dirty="0" smtClean="0"/>
              <a:t> ハンゲ</a:t>
            </a:r>
            <a:r>
              <a:rPr lang="en-US" altLang="ja-JP" dirty="0" smtClean="0"/>
              <a:t>―</a:t>
            </a:r>
            <a:r>
              <a:rPr lang="ja-JP" altLang="en-US" dirty="0" smtClean="0"/>
              <a:t>ム </a:t>
            </a:r>
          </a:p>
          <a:p>
            <a:r>
              <a:rPr lang="ja-JP" altLang="en-US" dirty="0" smtClean="0"/>
              <a:t> </a:t>
            </a:r>
            <a:r>
              <a:rPr lang="ja-JP" altLang="en-US" dirty="0" err="1" smtClean="0"/>
              <a:t>ちぷや</a:t>
            </a:r>
            <a:r>
              <a:rPr lang="ja-JP" altLang="en-US" dirty="0" smtClean="0"/>
              <a:t>タウン </a:t>
            </a:r>
          </a:p>
          <a:p>
            <a:r>
              <a:rPr lang="ja-JP" altLang="en-US" dirty="0" smtClean="0"/>
              <a:t> 高校生のコミュニティ</a:t>
            </a:r>
            <a:r>
              <a:rPr lang="en-US" altLang="ja-JP" dirty="0" smtClean="0"/>
              <a:t>[</a:t>
            </a:r>
            <a:r>
              <a:rPr lang="ja-JP" altLang="en-US" dirty="0" smtClean="0"/>
              <a:t>クラスブック</a:t>
            </a:r>
            <a:r>
              <a:rPr lang="en-US" altLang="ja-JP" dirty="0" smtClean="0"/>
              <a:t>] </a:t>
            </a:r>
          </a:p>
          <a:p>
            <a:r>
              <a:rPr lang="en-US" altLang="ja-JP" dirty="0" smtClean="0"/>
              <a:t> </a:t>
            </a:r>
            <a:r>
              <a:rPr lang="en-US" altLang="ja-JP" dirty="0" err="1" smtClean="0"/>
              <a:t>ixen</a:t>
            </a:r>
            <a:r>
              <a:rPr lang="en-US" altLang="ja-JP" dirty="0" smtClean="0"/>
              <a:t> </a:t>
            </a:r>
          </a:p>
          <a:p>
            <a:r>
              <a:rPr lang="en-US" altLang="ja-JP" dirty="0" smtClean="0"/>
              <a:t> </a:t>
            </a:r>
            <a:r>
              <a:rPr lang="ja-JP" altLang="en-US" dirty="0" smtClean="0"/>
              <a:t>ソーシャル・ネットワーキング サービス</a:t>
            </a:r>
            <a:r>
              <a:rPr lang="en-US" altLang="ja-JP" dirty="0" smtClean="0"/>
              <a:t>『</a:t>
            </a:r>
            <a:r>
              <a:rPr lang="en-US" altLang="ja-JP" dirty="0" err="1" smtClean="0"/>
              <a:t>mixi</a:t>
            </a:r>
            <a:r>
              <a:rPr lang="en-US" altLang="ja-JP" dirty="0" smtClean="0"/>
              <a:t>』 </a:t>
            </a:r>
          </a:p>
          <a:p>
            <a:r>
              <a:rPr lang="en-US" altLang="ja-JP" dirty="0" smtClean="0"/>
              <a:t> </a:t>
            </a:r>
            <a:r>
              <a:rPr lang="ja-JP" altLang="en-US" dirty="0" smtClean="0"/>
              <a:t>ヤプログ！ </a:t>
            </a:r>
          </a:p>
          <a:p>
            <a:r>
              <a:rPr lang="ja-JP" altLang="en-US" dirty="0" smtClean="0"/>
              <a:t> みなくる </a:t>
            </a:r>
          </a:p>
          <a:p>
            <a:r>
              <a:rPr lang="ja-JP" altLang="en-US" dirty="0" smtClean="0"/>
              <a:t> ｺﾐｭﾀｳﾝ</a:t>
            </a:r>
            <a:r>
              <a:rPr lang="ja-JP" altLang="en-US" dirty="0" err="1" smtClean="0"/>
              <a:t>めるっぱ</a:t>
            </a:r>
            <a:r>
              <a:rPr lang="en-US" altLang="ja-JP" dirty="0" smtClean="0"/>
              <a:t>!</a:t>
            </a:r>
            <a:r>
              <a:rPr lang="ja-JP" altLang="en-US" dirty="0" smtClean="0"/>
              <a:t>（更新審査中） </a:t>
            </a:r>
          </a:p>
          <a:p>
            <a:r>
              <a:rPr lang="ja-JP" altLang="en-US" dirty="0" smtClean="0"/>
              <a:t> </a:t>
            </a:r>
            <a:r>
              <a:rPr lang="en-US" altLang="ja-JP" dirty="0" err="1" smtClean="0"/>
              <a:t>myMTV</a:t>
            </a:r>
            <a:r>
              <a:rPr lang="en-US" altLang="ja-JP" dirty="0" smtClean="0"/>
              <a:t> </a:t>
            </a:r>
          </a:p>
        </p:txBody>
      </p:sp>
      <p:sp>
        <p:nvSpPr>
          <p:cNvPr id="7" name="正方形/長方形 6"/>
          <p:cNvSpPr/>
          <p:nvPr/>
        </p:nvSpPr>
        <p:spPr>
          <a:xfrm>
            <a:off x="4572000" y="1652022"/>
            <a:ext cx="4572000" cy="4955203"/>
          </a:xfrm>
          <a:prstGeom prst="rect">
            <a:avLst/>
          </a:prstGeom>
        </p:spPr>
        <p:txBody>
          <a:bodyPr>
            <a:spAutoFit/>
          </a:bodyPr>
          <a:lstStyle/>
          <a:p>
            <a:r>
              <a:rPr lang="en-US" altLang="ja-JP" dirty="0" err="1" smtClean="0"/>
              <a:t>uchico</a:t>
            </a:r>
            <a:r>
              <a:rPr lang="en-US" altLang="ja-JP" dirty="0" smtClean="0"/>
              <a:t> </a:t>
            </a:r>
          </a:p>
          <a:p>
            <a:r>
              <a:rPr lang="en-US" altLang="ja-JP" dirty="0" smtClean="0"/>
              <a:t> </a:t>
            </a:r>
            <a:r>
              <a:rPr lang="ja-JP" altLang="en-US" dirty="0" smtClean="0"/>
              <a:t>ＳＰＯＲＡ </a:t>
            </a:r>
          </a:p>
          <a:p>
            <a:r>
              <a:rPr lang="ja-JP" altLang="en-US" dirty="0" smtClean="0"/>
              <a:t> ニコニコ動画モバイル </a:t>
            </a:r>
          </a:p>
          <a:p>
            <a:r>
              <a:rPr lang="ja-JP" altLang="en-US" dirty="0" smtClean="0"/>
              <a:t> バナフェス！</a:t>
            </a:r>
            <a:r>
              <a:rPr lang="en-US" altLang="ja-JP" dirty="0" err="1" smtClean="0"/>
              <a:t>offy</a:t>
            </a:r>
            <a:r>
              <a:rPr lang="en-US" altLang="ja-JP" dirty="0" smtClean="0"/>
              <a:t> </a:t>
            </a:r>
          </a:p>
          <a:p>
            <a:r>
              <a:rPr lang="en-US" altLang="ja-JP" dirty="0" smtClean="0"/>
              <a:t> </a:t>
            </a:r>
            <a:r>
              <a:rPr lang="en-US" altLang="ja-JP" dirty="0" err="1" smtClean="0"/>
              <a:t>mobion</a:t>
            </a:r>
            <a:r>
              <a:rPr lang="ja-JP" altLang="en-US" dirty="0" smtClean="0"/>
              <a:t>（更新審査中） </a:t>
            </a:r>
          </a:p>
          <a:p>
            <a:r>
              <a:rPr lang="ja-JP" altLang="en-US" dirty="0" smtClean="0"/>
              <a:t> きき放題！うた仲間♪ </a:t>
            </a:r>
          </a:p>
          <a:p>
            <a:r>
              <a:rPr lang="ja-JP" altLang="en-US" dirty="0" smtClean="0"/>
              <a:t> スローライフ  （旧名称：プチゲーフレンズ） </a:t>
            </a:r>
          </a:p>
          <a:p>
            <a:r>
              <a:rPr lang="ja-JP" altLang="en-US" dirty="0" smtClean="0"/>
              <a:t> </a:t>
            </a:r>
            <a:r>
              <a:rPr lang="en-US" altLang="ja-JP" dirty="0" smtClean="0"/>
              <a:t>Ameba</a:t>
            </a:r>
            <a:r>
              <a:rPr lang="ja-JP" altLang="en-US" dirty="0" smtClean="0"/>
              <a:t>モバイル（更新審査中） </a:t>
            </a:r>
          </a:p>
          <a:p>
            <a:r>
              <a:rPr lang="ja-JP" altLang="en-US" dirty="0" smtClean="0"/>
              <a:t> エレメンタルナイツオンライン </a:t>
            </a:r>
          </a:p>
          <a:p>
            <a:r>
              <a:rPr lang="ja-JP" altLang="en-US" dirty="0" smtClean="0"/>
              <a:t> 雀ナビ四人麻雀オンライン </a:t>
            </a:r>
          </a:p>
          <a:p>
            <a:r>
              <a:rPr lang="ja-JP" altLang="en-US" dirty="0" smtClean="0"/>
              <a:t> ケータイ☆スタイルワゴン </a:t>
            </a:r>
          </a:p>
          <a:p>
            <a:r>
              <a:rPr lang="ja-JP" altLang="en-US" dirty="0" smtClean="0"/>
              <a:t> </a:t>
            </a:r>
            <a:r>
              <a:rPr lang="en-US" altLang="ja-JP" dirty="0" smtClean="0"/>
              <a:t>SCHOOL OF LOCK</a:t>
            </a:r>
            <a:r>
              <a:rPr lang="ja-JP" altLang="en-US" dirty="0" smtClean="0"/>
              <a:t>！ </a:t>
            </a:r>
          </a:p>
          <a:p>
            <a:r>
              <a:rPr lang="ja-JP" altLang="en-US" dirty="0" smtClean="0"/>
              <a:t> ハピブロ </a:t>
            </a:r>
          </a:p>
          <a:p>
            <a:r>
              <a:rPr lang="ja-JP" altLang="en-US" dirty="0" smtClean="0"/>
              <a:t> マンガ★ゲット </a:t>
            </a:r>
          </a:p>
          <a:p>
            <a:r>
              <a:rPr lang="ja-JP" altLang="en-US" dirty="0" smtClean="0"/>
              <a:t> </a:t>
            </a:r>
            <a:r>
              <a:rPr lang="ja-JP" altLang="en-US" sz="2400" b="1" dirty="0" smtClean="0"/>
              <a:t>前略プロフィール</a:t>
            </a:r>
            <a:r>
              <a:rPr lang="ja-JP" altLang="en-US" dirty="0" smtClean="0"/>
              <a:t> </a:t>
            </a:r>
          </a:p>
          <a:p>
            <a:r>
              <a:rPr lang="ja-JP" altLang="en-US" dirty="0" smtClean="0"/>
              <a:t> フォレストブログ </a:t>
            </a:r>
          </a:p>
          <a:p>
            <a:r>
              <a:rPr lang="ja-JP" altLang="en-US" dirty="0" smtClean="0"/>
              <a:t> ドコモコミュニティ </a:t>
            </a:r>
            <a:endParaRPr lang="ja-JP" altLang="en-US" dirty="0"/>
          </a:p>
        </p:txBody>
      </p:sp>
      <p:sp>
        <p:nvSpPr>
          <p:cNvPr id="17" name="円形吹き出し 16"/>
          <p:cNvSpPr/>
          <p:nvPr/>
        </p:nvSpPr>
        <p:spPr>
          <a:xfrm>
            <a:off x="7596336" y="5589240"/>
            <a:ext cx="1043608" cy="792088"/>
          </a:xfrm>
          <a:prstGeom prst="wedgeEllipseCallout">
            <a:avLst>
              <a:gd name="adj1" fmla="val 103715"/>
              <a:gd name="adj2" fmla="val 6816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8" name="グループ化 7"/>
          <p:cNvGrpSpPr/>
          <p:nvPr/>
        </p:nvGrpSpPr>
        <p:grpSpPr>
          <a:xfrm>
            <a:off x="0" y="6254552"/>
            <a:ext cx="2931934" cy="603448"/>
            <a:chOff x="0" y="6254552"/>
            <a:chExt cx="2931934" cy="603448"/>
          </a:xfrm>
        </p:grpSpPr>
        <p:pic>
          <p:nvPicPr>
            <p:cNvPr id="9"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10" name="テキスト ボックス 9"/>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611560" y="908720"/>
          <a:ext cx="8208912"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txBox="1">
            <a:spLocks/>
          </p:cNvSpPr>
          <p:nvPr/>
        </p:nvSpPr>
        <p:spPr>
          <a:xfrm>
            <a:off x="0" y="0"/>
            <a:ext cx="9144000" cy="1143000"/>
          </a:xfrm>
          <a:prstGeom prst="rect">
            <a:avLst/>
          </a:prstGeom>
        </p:spPr>
        <p:txBody>
          <a:bodyPr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smtClean="0">
                <a:ln>
                  <a:noFill/>
                </a:ln>
                <a:solidFill>
                  <a:schemeClr val="tx1"/>
                </a:solidFill>
                <a:effectLst/>
                <a:uLnTx/>
                <a:uFillTx/>
                <a:latin typeface="+mj-lt"/>
                <a:ea typeface="+mj-ea"/>
                <a:cs typeface="+mj-cs"/>
              </a:rPr>
              <a:t>出会い系・非出会い系サイトに関連した</a:t>
            </a:r>
            <a:endParaRPr kumimoji="1" lang="en-US" altLang="ja-JP" sz="32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smtClean="0">
                <a:ln>
                  <a:noFill/>
                </a:ln>
                <a:solidFill>
                  <a:schemeClr val="tx1"/>
                </a:solidFill>
                <a:effectLst/>
                <a:uLnTx/>
                <a:uFillTx/>
                <a:latin typeface="+mj-lt"/>
                <a:ea typeface="+mj-ea"/>
                <a:cs typeface="+mj-cs"/>
              </a:rPr>
              <a:t>被害児童数の推移</a:t>
            </a:r>
          </a:p>
        </p:txBody>
      </p:sp>
      <p:sp>
        <p:nvSpPr>
          <p:cNvPr id="6" name="テキスト ボックス 3"/>
          <p:cNvSpPr txBox="1">
            <a:spLocks noChangeArrowheads="1"/>
          </p:cNvSpPr>
          <p:nvPr/>
        </p:nvSpPr>
        <p:spPr bwMode="auto">
          <a:xfrm>
            <a:off x="0" y="6488668"/>
            <a:ext cx="8821646"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a:t>
            </a:r>
            <a:r>
              <a:rPr lang="ja-JP" altLang="en-US" dirty="0" smtClean="0">
                <a:solidFill>
                  <a:srgbClr val="000000"/>
                </a:solidFill>
                <a:latin typeface="Arial" charset="0"/>
              </a:rPr>
              <a:t>１年中の</a:t>
            </a:r>
            <a:r>
              <a:rPr lang="ja-JP" altLang="en-US" dirty="0">
                <a:solidFill>
                  <a:srgbClr val="000000"/>
                </a:solidFill>
                <a:latin typeface="Arial" charset="0"/>
              </a:rPr>
              <a:t>いわゆる出会い系サイトに関係した事件の検挙状況について」警察庁より</a:t>
            </a:r>
          </a:p>
        </p:txBody>
      </p:sp>
      <p:sp>
        <p:nvSpPr>
          <p:cNvPr id="7" name="テキスト ボックス 6"/>
          <p:cNvSpPr txBox="1"/>
          <p:nvPr/>
        </p:nvSpPr>
        <p:spPr>
          <a:xfrm>
            <a:off x="899592" y="692696"/>
            <a:ext cx="646331" cy="369332"/>
          </a:xfrm>
          <a:prstGeom prst="rect">
            <a:avLst/>
          </a:prstGeom>
          <a:noFill/>
        </p:spPr>
        <p:txBody>
          <a:bodyPr wrap="none" rtlCol="0">
            <a:spAutoFit/>
          </a:bodyPr>
          <a:lstStyle/>
          <a:p>
            <a:r>
              <a:rPr kumimoji="1" lang="ja-JP" altLang="en-US" dirty="0" smtClean="0"/>
              <a:t>（人）</a:t>
            </a:r>
            <a:endParaRPr kumimoji="1" lang="ja-JP" altLang="en-US" dirty="0"/>
          </a:p>
        </p:txBody>
      </p:sp>
      <p:graphicFrame>
        <p:nvGraphicFramePr>
          <p:cNvPr id="8" name="グラフ 7"/>
          <p:cNvGraphicFramePr/>
          <p:nvPr/>
        </p:nvGraphicFramePr>
        <p:xfrm>
          <a:off x="1187624" y="404664"/>
          <a:ext cx="8208912" cy="5328592"/>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グループ化 8"/>
          <p:cNvGrpSpPr/>
          <p:nvPr/>
        </p:nvGrpSpPr>
        <p:grpSpPr>
          <a:xfrm>
            <a:off x="8474904" y="0"/>
            <a:ext cx="669096" cy="1484785"/>
            <a:chOff x="3275856" y="-1"/>
            <a:chExt cx="2520280" cy="5592727"/>
          </a:xfrm>
        </p:grpSpPr>
        <p:grpSp>
          <p:nvGrpSpPr>
            <p:cNvPr id="10" name="グループ化 7"/>
            <p:cNvGrpSpPr/>
            <p:nvPr/>
          </p:nvGrpSpPr>
          <p:grpSpPr>
            <a:xfrm>
              <a:off x="3707904" y="-1"/>
              <a:ext cx="2088232" cy="3360287"/>
              <a:chOff x="3707904" y="0"/>
              <a:chExt cx="2736304" cy="2736304"/>
            </a:xfrm>
          </p:grpSpPr>
          <p:sp>
            <p:nvSpPr>
              <p:cNvPr id="15"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パイ 1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パイ 16"/>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フリーフォーム 1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2" name="グループ化 11"/>
            <p:cNvGrpSpPr/>
            <p:nvPr/>
          </p:nvGrpSpPr>
          <p:grpSpPr>
            <a:xfrm flipH="1">
              <a:off x="3275856" y="0"/>
              <a:ext cx="1274440" cy="1058416"/>
              <a:chOff x="7812360" y="548680"/>
              <a:chExt cx="1274440" cy="1058416"/>
            </a:xfrm>
          </p:grpSpPr>
          <p:sp>
            <p:nvSpPr>
              <p:cNvPr id="13" name="円弧 12"/>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円弧 13"/>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8" name="円形吹き出し 17"/>
          <p:cNvSpPr/>
          <p:nvPr/>
        </p:nvSpPr>
        <p:spPr>
          <a:xfrm>
            <a:off x="7596336" y="5733256"/>
            <a:ext cx="1043608" cy="792088"/>
          </a:xfrm>
          <a:prstGeom prst="wedgeEllipseCallout">
            <a:avLst>
              <a:gd name="adj1" fmla="val 89451"/>
              <a:gd name="adj2" fmla="val 6279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19" name="グループ化 18"/>
          <p:cNvGrpSpPr/>
          <p:nvPr/>
        </p:nvGrpSpPr>
        <p:grpSpPr>
          <a:xfrm>
            <a:off x="8474904" y="0"/>
            <a:ext cx="669096" cy="1484785"/>
            <a:chOff x="3275856" y="-1"/>
            <a:chExt cx="2520280" cy="5592727"/>
          </a:xfrm>
        </p:grpSpPr>
        <p:grpSp>
          <p:nvGrpSpPr>
            <p:cNvPr id="20" name="グループ化 7"/>
            <p:cNvGrpSpPr/>
            <p:nvPr/>
          </p:nvGrpSpPr>
          <p:grpSpPr>
            <a:xfrm>
              <a:off x="3707904" y="-1"/>
              <a:ext cx="2088232" cy="3360287"/>
              <a:chOff x="3707904" y="0"/>
              <a:chExt cx="2736304" cy="2736304"/>
            </a:xfrm>
          </p:grpSpPr>
          <p:sp>
            <p:nvSpPr>
              <p:cNvPr id="25"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パイ 2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パイ 26"/>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1" name="フリーフォーム 2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2" name="グループ化 11"/>
            <p:cNvGrpSpPr/>
            <p:nvPr/>
          </p:nvGrpSpPr>
          <p:grpSpPr>
            <a:xfrm flipH="1">
              <a:off x="3275856" y="0"/>
              <a:ext cx="1274440" cy="1058416"/>
              <a:chOff x="7812360" y="548680"/>
              <a:chExt cx="1274440" cy="1058416"/>
            </a:xfrm>
          </p:grpSpPr>
          <p:sp>
            <p:nvSpPr>
              <p:cNvPr id="23" name="円弧 22"/>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8" name="テキスト ボックス 27"/>
          <p:cNvSpPr txBox="1"/>
          <p:nvPr/>
        </p:nvSpPr>
        <p:spPr>
          <a:xfrm>
            <a:off x="6300192" y="620688"/>
            <a:ext cx="2424062" cy="369332"/>
          </a:xfrm>
          <a:prstGeom prst="rect">
            <a:avLst/>
          </a:prstGeom>
          <a:noFill/>
        </p:spPr>
        <p:txBody>
          <a:bodyPr wrap="none" rtlCol="0">
            <a:spAutoFit/>
          </a:bodyPr>
          <a:lstStyle/>
          <a:p>
            <a:r>
              <a:rPr kumimoji="1" lang="en-US" altLang="ja-JP" dirty="0" smtClean="0"/>
              <a:t>※</a:t>
            </a:r>
            <a:r>
              <a:rPr kumimoji="1" lang="ja-JP" altLang="en-US" dirty="0" smtClean="0"/>
              <a:t>児童</a:t>
            </a:r>
            <a:r>
              <a:rPr kumimoji="1" lang="en-US" altLang="ja-JP" dirty="0" smtClean="0"/>
              <a:t>…18</a:t>
            </a:r>
            <a:r>
              <a:rPr kumimoji="1" lang="ja-JP" altLang="en-US" dirty="0" smtClean="0"/>
              <a:t>歳未満の者</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left)">
                                      <p:cBhvr>
                                        <p:cTn id="12" dur="2000"/>
                                        <p:tgtEl>
                                          <p:spTgt spid="2">
                                            <p:graphicEl>
                                              <a:chart seriesIdx="0" categoryIdx="-4" bldStep="series"/>
                                            </p:graphicEl>
                                          </p:spTgt>
                                        </p:tgtEl>
                                      </p:cBhvr>
                                    </p:animEffec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par>
                          <p:cTn id="15" fill="hold">
                            <p:stCondLst>
                              <p:cond delay="2000"/>
                            </p:stCondLst>
                            <p:childTnLst>
                              <p:par>
                                <p:cTn id="16" presetID="10" presetClass="entr" presetSubtype="0" fill="hold" nodeType="afterEffect">
                                  <p:stCondLst>
                                    <p:cond delay="50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23" dur="2000"/>
                                        <p:tgtEl>
                                          <p:spTgt spid="8">
                                            <p:graphicEl>
                                              <a:chart seriesIdx="0" categoryIdx="-4" bldStep="series"/>
                                            </p:graphicEl>
                                          </p:spTgt>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27" dur="2000"/>
                                        <p:tgtEl>
                                          <p:spTgt spid="8">
                                            <p:graphicEl>
                                              <a:chart seriesIdx="1" categoryIdx="-4" bldStep="series"/>
                                            </p:graphicEl>
                                          </p:spTgt>
                                        </p:tgtEl>
                                      </p:cBhvr>
                                    </p:animEffect>
                                  </p:childTnLst>
                                </p:cTn>
                              </p:par>
                              <p:par>
                                <p:cTn id="28" presetID="1" presetClass="exit" presetSubtype="0" fill="hold" nodeType="withEffect">
                                  <p:stCondLst>
                                    <p:cond delay="0"/>
                                  </p:stCondLst>
                                  <p:childTnLst>
                                    <p:set>
                                      <p:cBhvr>
                                        <p:cTn id="29" dur="1" fill="hold">
                                          <p:stCondLst>
                                            <p:cond delay="0"/>
                                          </p:stCondLst>
                                        </p:cTn>
                                        <p:tgtEl>
                                          <p:spTgt spid="19"/>
                                        </p:tgtEl>
                                        <p:attrNameLst>
                                          <p:attrName>style.visibility</p:attrName>
                                        </p:attrNameLst>
                                      </p:cBhvr>
                                      <p:to>
                                        <p:strVal val="hidden"/>
                                      </p:to>
                                    </p:set>
                                  </p:childTnLst>
                                </p:cTn>
                              </p:par>
                            </p:childTnLst>
                          </p:cTn>
                        </p:par>
                        <p:par>
                          <p:cTn id="30" fill="hold">
                            <p:stCondLst>
                              <p:cond delay="4000"/>
                            </p:stCondLst>
                            <p:childTnLst>
                              <p:par>
                                <p:cTn id="31" presetID="18" presetClass="entr" presetSubtype="12" fill="hold" grpId="0" nodeType="afterEffect">
                                  <p:stCondLst>
                                    <p:cond delay="1000"/>
                                  </p:stCondLst>
                                  <p:childTnLst>
                                    <p:set>
                                      <p:cBhvr>
                                        <p:cTn id="32" dur="1" fill="hold">
                                          <p:stCondLst>
                                            <p:cond delay="0"/>
                                          </p:stCondLst>
                                        </p:cTn>
                                        <p:tgtEl>
                                          <p:spTgt spid="18"/>
                                        </p:tgtEl>
                                        <p:attrNameLst>
                                          <p:attrName>style.visibility</p:attrName>
                                        </p:attrNameLst>
                                      </p:cBhvr>
                                      <p:to>
                                        <p:strVal val="visible"/>
                                      </p:to>
                                    </p:set>
                                    <p:animEffect transition="in" filter="strips(downLeft)">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 animBg="0"/>
        </p:bldSub>
      </p:bldGraphic>
      <p:bldGraphic spid="8" grpId="0">
        <p:bldSub>
          <a:bldChart bld="series" animBg="0"/>
        </p:bldSub>
      </p:bldGraphic>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528" y="620688"/>
            <a:ext cx="7920000" cy="830997"/>
          </a:xfrm>
          <a:prstGeom prst="rect">
            <a:avLst/>
          </a:prstGeom>
          <a:solidFill>
            <a:schemeClr val="bg1"/>
          </a:solidFill>
          <a:ln>
            <a:solidFill>
              <a:schemeClr val="tx1"/>
            </a:solidFill>
          </a:ln>
        </p:spPr>
        <p:txBody>
          <a:bodyPr wrap="square">
            <a:spAutoFit/>
          </a:bodyPr>
          <a:lstStyle/>
          <a:p>
            <a:r>
              <a:rPr lang="ja-JP" altLang="ja-JP" sz="2400" dirty="0" smtClean="0">
                <a:solidFill>
                  <a:sysClr val="windowText" lastClr="000000"/>
                </a:solidFill>
              </a:rPr>
              <a:t>大麻の種子</a:t>
            </a:r>
            <a:r>
              <a:rPr lang="ja-JP" altLang="en-US" sz="2400" dirty="0" smtClean="0">
                <a:solidFill>
                  <a:sysClr val="windowText" lastClr="000000"/>
                </a:solidFill>
              </a:rPr>
              <a:t>のネット販売者を</a:t>
            </a:r>
            <a:r>
              <a:rPr lang="ja-JP" altLang="ja-JP" sz="2400" dirty="0" smtClean="0">
                <a:solidFill>
                  <a:sysClr val="windowText" lastClr="000000"/>
                </a:solidFill>
              </a:rPr>
              <a:t>逮捕</a:t>
            </a:r>
            <a:r>
              <a:rPr lang="ja-JP" altLang="en-US" sz="2400" dirty="0" smtClean="0">
                <a:solidFill>
                  <a:sysClr val="windowText" lastClr="000000"/>
                </a:solidFill>
              </a:rPr>
              <a:t>した時に，高校生のネット購入が判明した事件</a:t>
            </a:r>
            <a:endParaRPr lang="ja-JP" altLang="ja-JP" sz="2400" dirty="0" smtClean="0">
              <a:solidFill>
                <a:sysClr val="windowText" lastClr="000000"/>
              </a:solidFill>
            </a:endParaRPr>
          </a:p>
        </p:txBody>
      </p:sp>
      <p:sp>
        <p:nvSpPr>
          <p:cNvPr id="10" name="正方形/長方形 9"/>
          <p:cNvSpPr>
            <a:spLocks noChangeArrowheads="1"/>
          </p:cNvSpPr>
          <p:nvPr/>
        </p:nvSpPr>
        <p:spPr bwMode="auto">
          <a:xfrm>
            <a:off x="323528" y="2060848"/>
            <a:ext cx="7920000" cy="830997"/>
          </a:xfrm>
          <a:prstGeom prst="rect">
            <a:avLst/>
          </a:prstGeom>
          <a:solidFill>
            <a:schemeClr val="bg1"/>
          </a:solidFill>
          <a:ln w="9525">
            <a:solidFill>
              <a:schemeClr val="tx1"/>
            </a:solidFill>
            <a:miter lim="800000"/>
            <a:headEnd/>
            <a:tailEnd/>
          </a:ln>
        </p:spPr>
        <p:txBody>
          <a:bodyPr wrap="square">
            <a:spAutoFit/>
          </a:bodyPr>
          <a:lstStyle/>
          <a:p>
            <a:r>
              <a:rPr lang="ja-JP" altLang="en-US" sz="2400" dirty="0" smtClean="0">
                <a:solidFill>
                  <a:sysClr val="windowText" lastClr="000000"/>
                </a:solidFill>
              </a:rPr>
              <a:t>プロフで知り合った女子中学生と男子高校生がトラブルとなり男子生徒が女子生徒の首を刺した事件</a:t>
            </a:r>
            <a:endParaRPr lang="ja-JP" altLang="en-US" sz="2400" dirty="0">
              <a:solidFill>
                <a:sysClr val="windowText" lastClr="000000"/>
              </a:solidFill>
            </a:endParaRPr>
          </a:p>
        </p:txBody>
      </p:sp>
      <p:sp>
        <p:nvSpPr>
          <p:cNvPr id="2" name="正方形/長方形 1"/>
          <p:cNvSpPr/>
          <p:nvPr/>
        </p:nvSpPr>
        <p:spPr>
          <a:xfrm>
            <a:off x="323528" y="3501008"/>
            <a:ext cx="7920000" cy="830997"/>
          </a:xfrm>
          <a:prstGeom prst="rect">
            <a:avLst/>
          </a:prstGeom>
          <a:solidFill>
            <a:schemeClr val="bg1"/>
          </a:solidFill>
          <a:ln>
            <a:solidFill>
              <a:schemeClr val="tx1"/>
            </a:solidFill>
          </a:ln>
        </p:spPr>
        <p:txBody>
          <a:bodyPr wrap="square">
            <a:spAutoFit/>
          </a:bodyPr>
          <a:lstStyle/>
          <a:p>
            <a:r>
              <a:rPr lang="ja-JP" altLang="en-US" sz="2400" dirty="0" smtClean="0">
                <a:solidFill>
                  <a:sysClr val="windowText" lastClr="000000"/>
                </a:solidFill>
              </a:rPr>
              <a:t>携帯電話から</a:t>
            </a:r>
            <a:r>
              <a:rPr lang="ja-JP" altLang="ja-JP" sz="2400" dirty="0" smtClean="0">
                <a:solidFill>
                  <a:sysClr val="windowText" lastClr="000000"/>
                </a:solidFill>
              </a:rPr>
              <a:t>ネット</a:t>
            </a:r>
            <a:r>
              <a:rPr lang="ja-JP" altLang="en-US" sz="2400" dirty="0" smtClean="0">
                <a:solidFill>
                  <a:sysClr val="windowText" lastClr="000000"/>
                </a:solidFill>
              </a:rPr>
              <a:t>の掲示板に</a:t>
            </a:r>
            <a:r>
              <a:rPr lang="ja-JP" altLang="ja-JP" sz="2400" dirty="0" smtClean="0">
                <a:solidFill>
                  <a:sysClr val="windowText" lastClr="000000"/>
                </a:solidFill>
              </a:rPr>
              <a:t>バスジャック</a:t>
            </a:r>
            <a:r>
              <a:rPr lang="ja-JP" altLang="en-US" sz="2400" dirty="0" smtClean="0">
                <a:solidFill>
                  <a:sysClr val="windowText" lastClr="000000"/>
                </a:solidFill>
              </a:rPr>
              <a:t>の</a:t>
            </a:r>
            <a:r>
              <a:rPr lang="ja-JP" altLang="ja-JP" sz="2400" dirty="0" smtClean="0">
                <a:solidFill>
                  <a:sysClr val="windowText" lastClr="000000"/>
                </a:solidFill>
              </a:rPr>
              <a:t>予告</a:t>
            </a:r>
            <a:r>
              <a:rPr lang="ja-JP" altLang="en-US" sz="2400" dirty="0" smtClean="0">
                <a:solidFill>
                  <a:sysClr val="windowText" lastClr="000000"/>
                </a:solidFill>
              </a:rPr>
              <a:t>を書き込み</a:t>
            </a:r>
            <a:r>
              <a:rPr lang="ja-JP" altLang="ja-JP" sz="2400" dirty="0" smtClean="0">
                <a:solidFill>
                  <a:sysClr val="windowText" lastClr="000000"/>
                </a:solidFill>
              </a:rPr>
              <a:t>業務妨害で</a:t>
            </a:r>
            <a:r>
              <a:rPr lang="ja-JP" altLang="en-US" sz="2400" dirty="0" smtClean="0">
                <a:solidFill>
                  <a:sysClr val="windowText" lastClr="000000"/>
                </a:solidFill>
              </a:rPr>
              <a:t>男子高校生が</a:t>
            </a:r>
            <a:r>
              <a:rPr lang="ja-JP" altLang="ja-JP" sz="2400" dirty="0" smtClean="0">
                <a:solidFill>
                  <a:sysClr val="windowText" lastClr="000000"/>
                </a:solidFill>
              </a:rPr>
              <a:t>逮捕</a:t>
            </a:r>
            <a:r>
              <a:rPr lang="ja-JP" altLang="en-US" sz="2400" dirty="0" smtClean="0">
                <a:solidFill>
                  <a:sysClr val="windowText" lastClr="000000"/>
                </a:solidFill>
              </a:rPr>
              <a:t>された事件</a:t>
            </a:r>
            <a:endParaRPr lang="ja-JP" altLang="en-US" sz="2400" dirty="0">
              <a:solidFill>
                <a:sysClr val="windowText" lastClr="000000"/>
              </a:solidFill>
            </a:endParaRPr>
          </a:p>
        </p:txBody>
      </p:sp>
      <p:sp>
        <p:nvSpPr>
          <p:cNvPr id="5" name="正方形/長方形 4"/>
          <p:cNvSpPr/>
          <p:nvPr/>
        </p:nvSpPr>
        <p:spPr>
          <a:xfrm>
            <a:off x="323528" y="4941168"/>
            <a:ext cx="7920000" cy="1200329"/>
          </a:xfrm>
          <a:prstGeom prst="rect">
            <a:avLst/>
          </a:prstGeom>
          <a:solidFill>
            <a:schemeClr val="bg1"/>
          </a:solidFill>
          <a:ln>
            <a:solidFill>
              <a:schemeClr val="tx1"/>
            </a:solidFill>
          </a:ln>
        </p:spPr>
        <p:txBody>
          <a:bodyPr wrap="square">
            <a:spAutoFit/>
          </a:bodyPr>
          <a:lstStyle/>
          <a:p>
            <a:r>
              <a:rPr lang="ja-JP" altLang="en-US" sz="2400" dirty="0" smtClean="0">
                <a:solidFill>
                  <a:sysClr val="windowText" lastClr="000000"/>
                </a:solidFill>
              </a:rPr>
              <a:t>女子中学生が悩みを相談しようと思って，ＳＮＳサイトで知り合った男に会い，</a:t>
            </a:r>
            <a:r>
              <a:rPr lang="ja-JP" altLang="ja-JP" sz="2400" dirty="0" smtClean="0">
                <a:solidFill>
                  <a:sysClr val="windowText" lastClr="000000"/>
                </a:solidFill>
              </a:rPr>
              <a:t>わいせつ</a:t>
            </a:r>
            <a:r>
              <a:rPr lang="ja-JP" altLang="en-US" sz="2400" dirty="0" smtClean="0">
                <a:solidFill>
                  <a:sysClr val="windowText" lastClr="000000"/>
                </a:solidFill>
              </a:rPr>
              <a:t>な行為をされたうえ，</a:t>
            </a:r>
            <a:r>
              <a:rPr lang="ja-JP" altLang="ja-JP" sz="2400" dirty="0" smtClean="0">
                <a:solidFill>
                  <a:sysClr val="windowText" lastClr="000000"/>
                </a:solidFill>
              </a:rPr>
              <a:t>裸</a:t>
            </a:r>
            <a:r>
              <a:rPr lang="ja-JP" altLang="en-US" sz="2400" dirty="0" smtClean="0">
                <a:solidFill>
                  <a:sysClr val="windowText" lastClr="000000"/>
                </a:solidFill>
              </a:rPr>
              <a:t>の写真を</a:t>
            </a:r>
            <a:r>
              <a:rPr lang="ja-JP" altLang="ja-JP" sz="2400" dirty="0" smtClean="0">
                <a:solidFill>
                  <a:sysClr val="windowText" lastClr="000000"/>
                </a:solidFill>
              </a:rPr>
              <a:t>撮影</a:t>
            </a:r>
            <a:r>
              <a:rPr lang="ja-JP" altLang="en-US" sz="2400" dirty="0" smtClean="0">
                <a:solidFill>
                  <a:sysClr val="windowText" lastClr="000000"/>
                </a:solidFill>
              </a:rPr>
              <a:t>された事件</a:t>
            </a:r>
            <a:endParaRPr lang="ja-JP" altLang="ja-JP" sz="2400" dirty="0" smtClean="0">
              <a:solidFill>
                <a:sysClr val="windowText" lastClr="000000"/>
              </a:solidFill>
            </a:endParaRPr>
          </a:p>
        </p:txBody>
      </p:sp>
      <p:sp>
        <p:nvSpPr>
          <p:cNvPr id="16" name="円形吹き出し 15"/>
          <p:cNvSpPr/>
          <p:nvPr/>
        </p:nvSpPr>
        <p:spPr>
          <a:xfrm>
            <a:off x="7524328" y="6065912"/>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6211669"/>
            <a:ext cx="9144000" cy="646331"/>
          </a:xfrm>
          <a:prstGeom prst="rect">
            <a:avLst/>
          </a:prstGeom>
        </p:spPr>
        <p:txBody>
          <a:bodyPr wrap="square">
            <a:spAutoFit/>
          </a:bodyPr>
          <a:lstStyle/>
          <a:p>
            <a:pPr algn="r"/>
            <a:r>
              <a:rPr lang="ja-JP" altLang="en-US" dirty="0" smtClean="0"/>
              <a:t>「非出会い系サイトに起因する児童被害の事犯に係る調査分析について」（警察庁）</a:t>
            </a:r>
            <a:endParaRPr lang="en-US" altLang="ja-JP" dirty="0" smtClean="0"/>
          </a:p>
          <a:p>
            <a:pPr algn="r"/>
            <a:r>
              <a:rPr lang="ja-JP" altLang="en-US" dirty="0" smtClean="0"/>
              <a:t>平成</a:t>
            </a:r>
            <a:r>
              <a:rPr lang="en-US" altLang="ja-JP" dirty="0" smtClean="0"/>
              <a:t>2 2 </a:t>
            </a:r>
            <a:r>
              <a:rPr lang="ja-JP" altLang="en-US" dirty="0" smtClean="0"/>
              <a:t>年</a:t>
            </a:r>
            <a:r>
              <a:rPr lang="en-US" altLang="ja-JP" dirty="0" smtClean="0"/>
              <a:t>1 0 </a:t>
            </a:r>
            <a:r>
              <a:rPr lang="ja-JP" altLang="en-US" dirty="0" smtClean="0"/>
              <a:t>月</a:t>
            </a:r>
            <a:r>
              <a:rPr lang="en-US" altLang="ja-JP" dirty="0" smtClean="0"/>
              <a:t>2 8 </a:t>
            </a:r>
            <a:r>
              <a:rPr lang="ja-JP" altLang="en-US" dirty="0" smtClean="0"/>
              <a:t>日</a:t>
            </a:r>
            <a:endParaRPr lang="ja-JP" altLang="en-US" dirty="0"/>
          </a:p>
        </p:txBody>
      </p:sp>
      <p:pic>
        <p:nvPicPr>
          <p:cNvPr id="1026" name="Picture 2"/>
          <p:cNvPicPr>
            <a:picLocks noChangeAspect="1" noChangeArrowheads="1"/>
          </p:cNvPicPr>
          <p:nvPr/>
        </p:nvPicPr>
        <p:blipFill>
          <a:blip r:embed="rId3" cstate="print"/>
          <a:srcRect/>
          <a:stretch>
            <a:fillRect/>
          </a:stretch>
        </p:blipFill>
        <p:spPr bwMode="auto">
          <a:xfrm>
            <a:off x="2195736" y="1208056"/>
            <a:ext cx="4896544" cy="4981948"/>
          </a:xfrm>
          <a:prstGeom prst="rect">
            <a:avLst/>
          </a:prstGeom>
          <a:noFill/>
          <a:ln w="9525">
            <a:noFill/>
            <a:miter lim="800000"/>
            <a:headEnd/>
            <a:tailEnd/>
          </a:ln>
        </p:spPr>
      </p:pic>
      <p:sp>
        <p:nvSpPr>
          <p:cNvPr id="4" name="正方形/長方形 3"/>
          <p:cNvSpPr/>
          <p:nvPr/>
        </p:nvSpPr>
        <p:spPr>
          <a:xfrm>
            <a:off x="0" y="0"/>
            <a:ext cx="9144000" cy="1200329"/>
          </a:xfrm>
          <a:prstGeom prst="rect">
            <a:avLst/>
          </a:prstGeom>
        </p:spPr>
        <p:txBody>
          <a:bodyPr wrap="square">
            <a:spAutoFit/>
          </a:bodyPr>
          <a:lstStyle/>
          <a:p>
            <a:r>
              <a:rPr lang="ja-JP" altLang="en-US" sz="3600" dirty="0" smtClean="0"/>
              <a:t>非出会い系サイトに起因する事犯の被疑者が当該サイトを選んだ理由</a:t>
            </a:r>
          </a:p>
        </p:txBody>
      </p:sp>
      <p:sp>
        <p:nvSpPr>
          <p:cNvPr id="5" name="正方形/長方形 4"/>
          <p:cNvSpPr/>
          <p:nvPr/>
        </p:nvSpPr>
        <p:spPr>
          <a:xfrm>
            <a:off x="5868144" y="5661248"/>
            <a:ext cx="1109599" cy="369332"/>
          </a:xfrm>
          <a:prstGeom prst="rect">
            <a:avLst/>
          </a:prstGeom>
        </p:spPr>
        <p:txBody>
          <a:bodyPr wrap="none">
            <a:spAutoFit/>
          </a:bodyPr>
          <a:lstStyle/>
          <a:p>
            <a:r>
              <a:rPr lang="ja-JP" altLang="en-US" dirty="0" smtClean="0"/>
              <a:t>（</a:t>
            </a:r>
            <a:r>
              <a:rPr lang="en-US" altLang="ja-JP" dirty="0" smtClean="0"/>
              <a:t>n = 518</a:t>
            </a:r>
            <a:r>
              <a:rPr lang="ja-JP" altLang="en-US" dirty="0" smtClean="0"/>
              <a:t>）</a:t>
            </a:r>
            <a:endParaRPr lang="ja-JP" altLang="en-US" dirty="0"/>
          </a:p>
        </p:txBody>
      </p:sp>
      <p:sp>
        <p:nvSpPr>
          <p:cNvPr id="6" name="左中かっこ 5"/>
          <p:cNvSpPr/>
          <p:nvPr/>
        </p:nvSpPr>
        <p:spPr>
          <a:xfrm>
            <a:off x="1475656" y="2276872"/>
            <a:ext cx="864096" cy="3744416"/>
          </a:xfrm>
          <a:prstGeom prst="leftBrace">
            <a:avLst>
              <a:gd name="adj1" fmla="val 39108"/>
              <a:gd name="adj2" fmla="val 50000"/>
            </a:avLst>
          </a:prstGeom>
          <a:noFill/>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683568" y="1628800"/>
            <a:ext cx="492443" cy="4324261"/>
          </a:xfrm>
          <a:prstGeom prst="rect">
            <a:avLst/>
          </a:prstGeom>
          <a:noFill/>
        </p:spPr>
        <p:txBody>
          <a:bodyPr vert="eaVert" wrap="none" rtlCol="0">
            <a:spAutoFit/>
          </a:bodyPr>
          <a:lstStyle/>
          <a:p>
            <a:r>
              <a:rPr kumimoji="1" lang="ja-JP" altLang="en-US" sz="2000" dirty="0" smtClean="0"/>
              <a:t>接触する「子どもを選べる」という現実</a:t>
            </a:r>
            <a:endParaRPr kumimoji="1" lang="ja-JP" altLang="en-US" sz="2000" dirty="0"/>
          </a:p>
        </p:txBody>
      </p:sp>
      <p:sp>
        <p:nvSpPr>
          <p:cNvPr id="17" name="円形吹き出し 16"/>
          <p:cNvSpPr/>
          <p:nvPr/>
        </p:nvSpPr>
        <p:spPr>
          <a:xfrm>
            <a:off x="7596336" y="5301208"/>
            <a:ext cx="1043608" cy="792088"/>
          </a:xfrm>
          <a:prstGeom prst="wedgeEllipseCallout">
            <a:avLst>
              <a:gd name="adj1" fmla="val 87414"/>
              <a:gd name="adj2" fmla="val 6279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892616" y="1059875"/>
            <a:ext cx="5586816" cy="5177437"/>
          </a:xfrm>
          <a:prstGeom prst="rect">
            <a:avLst/>
          </a:prstGeom>
          <a:noFill/>
          <a:ln w="9525">
            <a:noFill/>
            <a:miter lim="800000"/>
            <a:headEnd/>
            <a:tailEnd/>
          </a:ln>
        </p:spPr>
      </p:pic>
      <p:sp>
        <p:nvSpPr>
          <p:cNvPr id="3" name="正方形/長方形 2"/>
          <p:cNvSpPr/>
          <p:nvPr/>
        </p:nvSpPr>
        <p:spPr>
          <a:xfrm>
            <a:off x="0" y="6211669"/>
            <a:ext cx="9144000" cy="646331"/>
          </a:xfrm>
          <a:prstGeom prst="rect">
            <a:avLst/>
          </a:prstGeom>
        </p:spPr>
        <p:txBody>
          <a:bodyPr wrap="square">
            <a:spAutoFit/>
          </a:bodyPr>
          <a:lstStyle/>
          <a:p>
            <a:pPr algn="r"/>
            <a:r>
              <a:rPr lang="ja-JP" altLang="en-US" dirty="0" smtClean="0"/>
              <a:t>「非出会い系サイトに起因する児童被害の事犯に係る調査分析について」（警察庁）</a:t>
            </a:r>
            <a:endParaRPr lang="en-US" altLang="ja-JP" dirty="0" smtClean="0"/>
          </a:p>
          <a:p>
            <a:pPr algn="r"/>
            <a:r>
              <a:rPr lang="ja-JP" altLang="en-US" dirty="0" smtClean="0"/>
              <a:t>平成</a:t>
            </a:r>
            <a:r>
              <a:rPr lang="en-US" altLang="ja-JP" dirty="0" smtClean="0"/>
              <a:t>2 2 </a:t>
            </a:r>
            <a:r>
              <a:rPr lang="ja-JP" altLang="en-US" dirty="0" smtClean="0"/>
              <a:t>年</a:t>
            </a:r>
            <a:r>
              <a:rPr lang="en-US" altLang="ja-JP" dirty="0" smtClean="0"/>
              <a:t>1 0 </a:t>
            </a:r>
            <a:r>
              <a:rPr lang="ja-JP" altLang="en-US" dirty="0" smtClean="0"/>
              <a:t>月</a:t>
            </a:r>
            <a:r>
              <a:rPr lang="en-US" altLang="ja-JP" dirty="0" smtClean="0"/>
              <a:t>2 8 </a:t>
            </a:r>
            <a:r>
              <a:rPr lang="ja-JP" altLang="en-US" dirty="0" smtClean="0"/>
              <a:t>日</a:t>
            </a:r>
            <a:endParaRPr lang="ja-JP" altLang="en-US" dirty="0"/>
          </a:p>
        </p:txBody>
      </p:sp>
      <p:sp>
        <p:nvSpPr>
          <p:cNvPr id="4" name="正方形/長方形 3"/>
          <p:cNvSpPr/>
          <p:nvPr/>
        </p:nvSpPr>
        <p:spPr>
          <a:xfrm>
            <a:off x="0" y="0"/>
            <a:ext cx="9144000" cy="1200329"/>
          </a:xfrm>
          <a:prstGeom prst="rect">
            <a:avLst/>
          </a:prstGeom>
        </p:spPr>
        <p:txBody>
          <a:bodyPr wrap="square">
            <a:spAutoFit/>
          </a:bodyPr>
          <a:lstStyle/>
          <a:p>
            <a:r>
              <a:rPr lang="ja-JP" altLang="en-US" sz="3600" dirty="0" smtClean="0"/>
              <a:t>非出会い系サイトに起因する事犯の被疑者の</a:t>
            </a:r>
            <a:r>
              <a:rPr lang="zh-TW" altLang="en-US" sz="3600" dirty="0" smtClean="0">
                <a:latin typeface="ＭＳ Ｐゴシック" pitchFamily="50" charset="-128"/>
                <a:ea typeface="ＭＳ Ｐゴシック" pitchFamily="50" charset="-128"/>
              </a:rPr>
              <a:t>犯行動機</a:t>
            </a:r>
            <a:endParaRPr lang="ja-JP" altLang="en-US" sz="3600" dirty="0" smtClean="0"/>
          </a:p>
        </p:txBody>
      </p:sp>
      <p:sp>
        <p:nvSpPr>
          <p:cNvPr id="5" name="正方形/長方形 4"/>
          <p:cNvSpPr/>
          <p:nvPr/>
        </p:nvSpPr>
        <p:spPr>
          <a:xfrm>
            <a:off x="1907704" y="5589240"/>
            <a:ext cx="1109599" cy="369332"/>
          </a:xfrm>
          <a:prstGeom prst="rect">
            <a:avLst/>
          </a:prstGeom>
        </p:spPr>
        <p:txBody>
          <a:bodyPr wrap="none">
            <a:spAutoFit/>
          </a:bodyPr>
          <a:lstStyle/>
          <a:p>
            <a:r>
              <a:rPr lang="ja-JP" altLang="en-US" dirty="0" smtClean="0"/>
              <a:t>（</a:t>
            </a:r>
            <a:r>
              <a:rPr lang="en-US" altLang="ja-JP" dirty="0" smtClean="0"/>
              <a:t>n = 730</a:t>
            </a:r>
            <a:r>
              <a:rPr lang="ja-JP" altLang="en-US" dirty="0" smtClean="0"/>
              <a:t>）</a:t>
            </a:r>
            <a:endParaRPr lang="ja-JP" altLang="en-US" dirty="0"/>
          </a:p>
        </p:txBody>
      </p:sp>
      <p:sp>
        <p:nvSpPr>
          <p:cNvPr id="15" name="円形吹き出し 14"/>
          <p:cNvSpPr/>
          <p:nvPr/>
        </p:nvSpPr>
        <p:spPr>
          <a:xfrm>
            <a:off x="7668344" y="5373216"/>
            <a:ext cx="1043608" cy="792088"/>
          </a:xfrm>
          <a:prstGeom prst="wedgeEllipseCallout">
            <a:avLst>
              <a:gd name="adj1" fmla="val 87414"/>
              <a:gd name="adj2" fmla="val 49376"/>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475656" y="1124743"/>
            <a:ext cx="5904656" cy="5105855"/>
          </a:xfrm>
          <a:prstGeom prst="rect">
            <a:avLst/>
          </a:prstGeom>
          <a:noFill/>
          <a:ln w="9525">
            <a:noFill/>
            <a:miter lim="800000"/>
            <a:headEnd/>
            <a:tailEnd/>
          </a:ln>
        </p:spPr>
      </p:pic>
      <p:sp>
        <p:nvSpPr>
          <p:cNvPr id="3" name="正方形/長方形 2"/>
          <p:cNvSpPr/>
          <p:nvPr/>
        </p:nvSpPr>
        <p:spPr>
          <a:xfrm>
            <a:off x="0" y="6211669"/>
            <a:ext cx="9144000" cy="646331"/>
          </a:xfrm>
          <a:prstGeom prst="rect">
            <a:avLst/>
          </a:prstGeom>
        </p:spPr>
        <p:txBody>
          <a:bodyPr wrap="square">
            <a:spAutoFit/>
          </a:bodyPr>
          <a:lstStyle/>
          <a:p>
            <a:pPr algn="r"/>
            <a:r>
              <a:rPr lang="ja-JP" altLang="en-US" dirty="0" smtClean="0"/>
              <a:t>「非出会い系サイトに起因する児童被害の事犯に係る調査分析について」（警察庁）</a:t>
            </a:r>
            <a:endParaRPr lang="en-US" altLang="ja-JP" dirty="0" smtClean="0"/>
          </a:p>
          <a:p>
            <a:pPr algn="r"/>
            <a:r>
              <a:rPr lang="ja-JP" altLang="en-US" dirty="0" smtClean="0"/>
              <a:t>平成</a:t>
            </a:r>
            <a:r>
              <a:rPr lang="en-US" altLang="ja-JP" dirty="0" smtClean="0"/>
              <a:t>2 2 </a:t>
            </a:r>
            <a:r>
              <a:rPr lang="ja-JP" altLang="en-US" dirty="0" smtClean="0"/>
              <a:t>年</a:t>
            </a:r>
            <a:r>
              <a:rPr lang="en-US" altLang="ja-JP" dirty="0" smtClean="0"/>
              <a:t>1 0 </a:t>
            </a:r>
            <a:r>
              <a:rPr lang="ja-JP" altLang="en-US" dirty="0" smtClean="0"/>
              <a:t>月</a:t>
            </a:r>
            <a:r>
              <a:rPr lang="en-US" altLang="ja-JP" dirty="0" smtClean="0"/>
              <a:t>2 8 </a:t>
            </a:r>
            <a:r>
              <a:rPr lang="ja-JP" altLang="en-US" dirty="0" smtClean="0"/>
              <a:t>日</a:t>
            </a:r>
            <a:endParaRPr lang="ja-JP" altLang="en-US" dirty="0"/>
          </a:p>
        </p:txBody>
      </p:sp>
      <p:sp>
        <p:nvSpPr>
          <p:cNvPr id="4" name="正方形/長方形 3"/>
          <p:cNvSpPr/>
          <p:nvPr/>
        </p:nvSpPr>
        <p:spPr>
          <a:xfrm>
            <a:off x="0" y="0"/>
            <a:ext cx="9144000" cy="1200329"/>
          </a:xfrm>
          <a:prstGeom prst="rect">
            <a:avLst/>
          </a:prstGeom>
        </p:spPr>
        <p:txBody>
          <a:bodyPr wrap="square">
            <a:spAutoFit/>
          </a:bodyPr>
          <a:lstStyle/>
          <a:p>
            <a:r>
              <a:rPr lang="ja-JP" altLang="en-US" sz="3600" dirty="0" smtClean="0"/>
              <a:t>非出会い系サイトに起因して</a:t>
            </a:r>
            <a:endParaRPr lang="en-US" altLang="ja-JP" sz="3600" dirty="0" smtClean="0"/>
          </a:p>
          <a:p>
            <a:r>
              <a:rPr lang="ja-JP" altLang="en-US" sz="3600" dirty="0" smtClean="0"/>
              <a:t>被害に遭った児童の親による指導状況</a:t>
            </a:r>
          </a:p>
        </p:txBody>
      </p:sp>
      <p:sp>
        <p:nvSpPr>
          <p:cNvPr id="14" name="円形吹き出し 13"/>
          <p:cNvSpPr/>
          <p:nvPr/>
        </p:nvSpPr>
        <p:spPr>
          <a:xfrm>
            <a:off x="7524328" y="5373216"/>
            <a:ext cx="1043608" cy="792088"/>
          </a:xfrm>
          <a:prstGeom prst="wedgeEllipseCallout">
            <a:avLst>
              <a:gd name="adj1" fmla="val 97602"/>
              <a:gd name="adj2" fmla="val 49376"/>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7"/>
          <p:cNvSpPr>
            <a:spLocks noGrp="1"/>
          </p:cNvSpPr>
          <p:nvPr>
            <p:ph type="title"/>
          </p:nvPr>
        </p:nvSpPr>
        <p:spPr>
          <a:xfrm>
            <a:off x="428596" y="0"/>
            <a:ext cx="8229600" cy="1143000"/>
          </a:xfrm>
        </p:spPr>
        <p:txBody>
          <a:bodyPr>
            <a:normAutofit/>
          </a:bodyPr>
          <a:lstStyle/>
          <a:p>
            <a:r>
              <a:rPr kumimoji="1" lang="ja-JP" altLang="en-US" dirty="0" smtClean="0"/>
              <a:t>中学校新学習指導要領　総則</a:t>
            </a:r>
            <a:endParaRPr kumimoji="1" lang="ja-JP" altLang="en-US" dirty="0"/>
          </a:p>
        </p:txBody>
      </p:sp>
      <p:sp>
        <p:nvSpPr>
          <p:cNvPr id="11" name="正方形/長方形 10"/>
          <p:cNvSpPr/>
          <p:nvPr/>
        </p:nvSpPr>
        <p:spPr>
          <a:xfrm>
            <a:off x="0" y="2160000"/>
            <a:ext cx="9144000" cy="2862322"/>
          </a:xfrm>
          <a:prstGeom prst="rect">
            <a:avLst/>
          </a:prstGeom>
        </p:spPr>
        <p:txBody>
          <a:bodyPr wrap="square">
            <a:spAutoFit/>
          </a:bodyPr>
          <a:lstStyle/>
          <a:p>
            <a:pPr marL="187325">
              <a:lnSpc>
                <a:spcPct val="150000"/>
              </a:lnSpc>
            </a:pPr>
            <a:r>
              <a:rPr lang="ja-JP" altLang="en-US" sz="2400" dirty="0" smtClean="0">
                <a:latin typeface="+mn-ea"/>
              </a:rPr>
              <a:t>（</a:t>
            </a:r>
            <a:r>
              <a:rPr lang="en-US" altLang="ja-JP" sz="2400" dirty="0" smtClean="0">
                <a:latin typeface="+mn-ea"/>
              </a:rPr>
              <a:t>10</a:t>
            </a:r>
            <a:r>
              <a:rPr lang="ja-JP" altLang="en-US" sz="2400" dirty="0" smtClean="0">
                <a:latin typeface="+mn-ea"/>
              </a:rPr>
              <a:t>）各教科等の指導に当たっては，生徒が情報モラルを身に付け，コンピュータや情報通信ネットワークなどの情報手段を適切かつ主体的，積極的に活用できるようにするための学習活動を充実するとともに，これらの情報手段に加え視聴覚教材や教育機器などの教材・教具の適切な活用を図ること。</a:t>
            </a:r>
          </a:p>
        </p:txBody>
      </p:sp>
      <p:sp>
        <p:nvSpPr>
          <p:cNvPr id="12" name="正方形/長方形 11"/>
          <p:cNvSpPr/>
          <p:nvPr/>
        </p:nvSpPr>
        <p:spPr>
          <a:xfrm>
            <a:off x="395536" y="1224000"/>
            <a:ext cx="8424936" cy="523220"/>
          </a:xfrm>
          <a:prstGeom prst="rect">
            <a:avLst/>
          </a:prstGeom>
        </p:spPr>
        <p:txBody>
          <a:bodyPr wrap="square">
            <a:spAutoFit/>
          </a:bodyPr>
          <a:lstStyle/>
          <a:p>
            <a:r>
              <a:rPr lang="ja-JP" altLang="en-US" sz="2800" dirty="0" smtClean="0"/>
              <a:t>第</a:t>
            </a:r>
            <a:r>
              <a:rPr lang="en-US" altLang="ja-JP" sz="2800" dirty="0" smtClean="0"/>
              <a:t>4</a:t>
            </a:r>
            <a:r>
              <a:rPr lang="ja-JP" altLang="en-US" sz="2800" dirty="0" smtClean="0"/>
              <a:t>　指導計画の作成等に当たって配慮すべき事項</a:t>
            </a:r>
            <a:endParaRPr lang="ja-JP" altLang="en-US" sz="2800" dirty="0"/>
          </a:p>
        </p:txBody>
      </p:sp>
      <p:sp>
        <p:nvSpPr>
          <p:cNvPr id="18" name="円形吹き出し 17"/>
          <p:cNvSpPr/>
          <p:nvPr/>
        </p:nvSpPr>
        <p:spPr>
          <a:xfrm>
            <a:off x="7601326" y="5876106"/>
            <a:ext cx="1043608" cy="792088"/>
          </a:xfrm>
          <a:prstGeom prst="wedgeEllipseCallout">
            <a:avLst>
              <a:gd name="adj1" fmla="val 83338"/>
              <a:gd name="adj2" fmla="val 7085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7" name="グループ化 7"/>
          <p:cNvGrpSpPr/>
          <p:nvPr/>
        </p:nvGrpSpPr>
        <p:grpSpPr>
          <a:xfrm>
            <a:off x="0" y="6254552"/>
            <a:ext cx="2931934" cy="603448"/>
            <a:chOff x="0" y="6254552"/>
            <a:chExt cx="2931934" cy="603448"/>
          </a:xfrm>
        </p:grpSpPr>
        <p:pic>
          <p:nvPicPr>
            <p:cNvPr id="8"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9" name="テキスト ボックス 8"/>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160000"/>
            <a:ext cx="9144000" cy="2799100"/>
          </a:xfrm>
          <a:prstGeom prst="rect">
            <a:avLst/>
          </a:prstGeom>
          <a:noFill/>
          <a:ln>
            <a:noFill/>
          </a:ln>
        </p:spPr>
        <p:txBody>
          <a:bodyPr wrap="square">
            <a:spAutoFit/>
          </a:bodyPr>
          <a:lstStyle/>
          <a:p>
            <a:pPr marL="187325">
              <a:lnSpc>
                <a:spcPct val="150000"/>
              </a:lnSpc>
            </a:pPr>
            <a:r>
              <a:rPr lang="en-US" altLang="ja-JP" sz="2400" dirty="0" smtClean="0"/>
              <a:t>(10) </a:t>
            </a:r>
            <a:r>
              <a:rPr lang="ja-JP" altLang="en-US" sz="2400" dirty="0" smtClean="0">
                <a:latin typeface="ＭＳ ゴシック" pitchFamily="49" charset="-128"/>
                <a:ea typeface="ＭＳ ゴシック" pitchFamily="49" charset="-128"/>
              </a:rPr>
              <a:t>各教科・科目等の指導に当たって</a:t>
            </a:r>
            <a:r>
              <a:rPr lang="ja-JP" altLang="en-US" sz="2400" dirty="0" smtClean="0"/>
              <a:t>は，</a:t>
            </a:r>
            <a:r>
              <a:rPr lang="ja-JP" altLang="en-US" sz="2400" dirty="0" smtClean="0">
                <a:latin typeface="ＭＳ ゴシック" pitchFamily="49" charset="-128"/>
                <a:ea typeface="ＭＳ ゴシック" pitchFamily="49" charset="-128"/>
              </a:rPr>
              <a:t>生徒が情報モラルを身に付け</a:t>
            </a:r>
            <a:r>
              <a:rPr lang="ja-JP" altLang="en-US" sz="2400" dirty="0" smtClean="0"/>
              <a:t>，コンピュータや情報通信ネットワークなどの情報手段を適切かつ実践的，主体的に活用できるようにするための学習活動を充実するとともに，これらの情報手段に加え視聴覚教材や教育機器などの教材・教具の適切な活用を図ること。</a:t>
            </a:r>
            <a:endParaRPr lang="ja-JP" altLang="en-US" sz="2400" dirty="0"/>
          </a:p>
        </p:txBody>
      </p:sp>
      <p:sp>
        <p:nvSpPr>
          <p:cNvPr id="8" name="タイトル 7"/>
          <p:cNvSpPr>
            <a:spLocks noGrp="1"/>
          </p:cNvSpPr>
          <p:nvPr>
            <p:ph type="title"/>
          </p:nvPr>
        </p:nvSpPr>
        <p:spPr>
          <a:xfrm>
            <a:off x="428596" y="0"/>
            <a:ext cx="8229600" cy="1143000"/>
          </a:xfrm>
        </p:spPr>
        <p:txBody>
          <a:bodyPr>
            <a:normAutofit/>
          </a:bodyPr>
          <a:lstStyle/>
          <a:p>
            <a:r>
              <a:rPr kumimoji="1" lang="ja-JP" altLang="en-US" dirty="0" smtClean="0"/>
              <a:t>高等学校新学習指導要領　総則</a:t>
            </a:r>
            <a:endParaRPr kumimoji="1" lang="ja-JP" altLang="en-US" dirty="0"/>
          </a:p>
        </p:txBody>
      </p:sp>
      <p:sp>
        <p:nvSpPr>
          <p:cNvPr id="6" name="正方形/長方形 5"/>
          <p:cNvSpPr/>
          <p:nvPr/>
        </p:nvSpPr>
        <p:spPr>
          <a:xfrm>
            <a:off x="503548" y="1224000"/>
            <a:ext cx="8136904" cy="523220"/>
          </a:xfrm>
          <a:prstGeom prst="rect">
            <a:avLst/>
          </a:prstGeom>
        </p:spPr>
        <p:txBody>
          <a:bodyPr wrap="square">
            <a:spAutoFit/>
          </a:bodyPr>
          <a:lstStyle/>
          <a:p>
            <a:r>
              <a:rPr lang="en-US" altLang="ja-JP" sz="2800" dirty="0" smtClean="0"/>
              <a:t>5    </a:t>
            </a:r>
            <a:r>
              <a:rPr lang="ja-JP" altLang="en-US" sz="2800" dirty="0" smtClean="0"/>
              <a:t>教育課程の実施等に当たって配慮すべき事項 </a:t>
            </a:r>
            <a:endParaRPr lang="ja-JP" altLang="en-US" sz="2800" dirty="0"/>
          </a:p>
        </p:txBody>
      </p:sp>
      <p:sp>
        <p:nvSpPr>
          <p:cNvPr id="18" name="円形吹き出し 17"/>
          <p:cNvSpPr/>
          <p:nvPr/>
        </p:nvSpPr>
        <p:spPr>
          <a:xfrm>
            <a:off x="7601326" y="5876106"/>
            <a:ext cx="1043608" cy="792088"/>
          </a:xfrm>
          <a:prstGeom prst="wedgeEllipseCallout">
            <a:avLst>
              <a:gd name="adj1" fmla="val 83338"/>
              <a:gd name="adj2" fmla="val 7085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7" name="グループ化 7"/>
          <p:cNvGrpSpPr/>
          <p:nvPr/>
        </p:nvGrpSpPr>
        <p:grpSpPr>
          <a:xfrm>
            <a:off x="0" y="6254552"/>
            <a:ext cx="2931934" cy="603448"/>
            <a:chOff x="0" y="6254552"/>
            <a:chExt cx="2931934" cy="603448"/>
          </a:xfrm>
        </p:grpSpPr>
        <p:pic>
          <p:nvPicPr>
            <p:cNvPr id="9"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10" name="テキスト ボックス 9"/>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7200" dirty="0" smtClean="0"/>
              <a:t> 「情報モラル」</a:t>
            </a:r>
            <a:endParaRPr kumimoji="1" lang="ja-JP" altLang="en-US" sz="7200" dirty="0"/>
          </a:p>
        </p:txBody>
      </p:sp>
      <p:sp>
        <p:nvSpPr>
          <p:cNvPr id="3" name="正方形/長方形 2"/>
          <p:cNvSpPr/>
          <p:nvPr/>
        </p:nvSpPr>
        <p:spPr>
          <a:xfrm>
            <a:off x="0" y="1340768"/>
            <a:ext cx="8820472" cy="1446550"/>
          </a:xfrm>
          <a:prstGeom prst="rect">
            <a:avLst/>
          </a:prstGeom>
        </p:spPr>
        <p:txBody>
          <a:bodyPr wrap="square">
            <a:spAutoFit/>
          </a:bodyPr>
          <a:lstStyle/>
          <a:p>
            <a:r>
              <a:rPr lang="ja-JP" altLang="en-US" sz="4400" dirty="0" smtClean="0"/>
              <a:t>「情報社会で適正に活動するための</a:t>
            </a:r>
            <a:endParaRPr lang="en-US" altLang="ja-JP" sz="4400" dirty="0" smtClean="0"/>
          </a:p>
          <a:p>
            <a:r>
              <a:rPr lang="ja-JP" altLang="en-US" sz="4400" dirty="0" smtClean="0"/>
              <a:t>　　　　　　　　基となる考え方や態度」</a:t>
            </a:r>
            <a:endParaRPr lang="ja-JP" altLang="en-US" sz="4400" dirty="0"/>
          </a:p>
        </p:txBody>
      </p:sp>
      <p:sp>
        <p:nvSpPr>
          <p:cNvPr id="4" name="正方形/長方形 3"/>
          <p:cNvSpPr/>
          <p:nvPr/>
        </p:nvSpPr>
        <p:spPr>
          <a:xfrm>
            <a:off x="323528" y="6237312"/>
            <a:ext cx="8496944" cy="461665"/>
          </a:xfrm>
          <a:prstGeom prst="rect">
            <a:avLst/>
          </a:prstGeom>
        </p:spPr>
        <p:txBody>
          <a:bodyPr wrap="square">
            <a:spAutoFit/>
          </a:bodyPr>
          <a:lstStyle/>
          <a:p>
            <a:r>
              <a:rPr lang="ja-JP" altLang="en-US" sz="2400" dirty="0" smtClean="0"/>
              <a:t> （小学校及び中学校の新学習指導要領解説総則編及び道徳編）</a:t>
            </a:r>
            <a:endParaRPr lang="ja-JP" altLang="en-US" sz="2400" dirty="0"/>
          </a:p>
        </p:txBody>
      </p:sp>
      <p:sp>
        <p:nvSpPr>
          <p:cNvPr id="6" name="角丸四角形 5"/>
          <p:cNvSpPr/>
          <p:nvPr/>
        </p:nvSpPr>
        <p:spPr>
          <a:xfrm>
            <a:off x="2267744" y="4653136"/>
            <a:ext cx="468052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bg1"/>
                </a:solidFill>
              </a:rPr>
              <a:t>子どものインターネットの</a:t>
            </a:r>
            <a:endParaRPr kumimoji="1" lang="en-US" altLang="ja-JP" sz="3200" b="1" dirty="0" smtClean="0">
              <a:solidFill>
                <a:schemeClr val="bg1"/>
              </a:solidFill>
            </a:endParaRPr>
          </a:p>
          <a:p>
            <a:pPr algn="ctr"/>
            <a:r>
              <a:rPr lang="ja-JP" altLang="en-US" sz="3200" b="1" dirty="0" smtClean="0">
                <a:solidFill>
                  <a:schemeClr val="bg1"/>
                </a:solidFill>
              </a:rPr>
              <a:t>使い方の変化</a:t>
            </a:r>
            <a:endParaRPr kumimoji="1" lang="ja-JP" altLang="en-US" sz="3200" b="1" dirty="0">
              <a:solidFill>
                <a:schemeClr val="bg1"/>
              </a:solidFill>
            </a:endParaRPr>
          </a:p>
        </p:txBody>
      </p:sp>
      <p:sp>
        <p:nvSpPr>
          <p:cNvPr id="16" name="円形吹き出し 15"/>
          <p:cNvSpPr/>
          <p:nvPr/>
        </p:nvSpPr>
        <p:spPr>
          <a:xfrm>
            <a:off x="7596336" y="5301208"/>
            <a:ext cx="1043608" cy="792088"/>
          </a:xfrm>
          <a:prstGeom prst="wedgeEllipseCallout">
            <a:avLst>
              <a:gd name="adj1" fmla="val 85376"/>
              <a:gd name="adj2" fmla="val 70853"/>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grpSp>
        <p:nvGrpSpPr>
          <p:cNvPr id="9" name="グループ化 8"/>
          <p:cNvGrpSpPr/>
          <p:nvPr/>
        </p:nvGrpSpPr>
        <p:grpSpPr>
          <a:xfrm>
            <a:off x="3635896" y="2780928"/>
            <a:ext cx="4932026" cy="1872208"/>
            <a:chOff x="3635896" y="2780928"/>
            <a:chExt cx="4932026" cy="1872208"/>
          </a:xfrm>
        </p:grpSpPr>
        <p:sp>
          <p:nvSpPr>
            <p:cNvPr id="5" name="下矢印 4"/>
            <p:cNvSpPr/>
            <p:nvPr/>
          </p:nvSpPr>
          <p:spPr>
            <a:xfrm>
              <a:off x="3635896" y="2780928"/>
              <a:ext cx="2088232"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400" dirty="0">
                <a:solidFill>
                  <a:schemeClr val="bg1"/>
                </a:solidFill>
              </a:endParaRPr>
            </a:p>
          </p:txBody>
        </p:sp>
        <p:sp>
          <p:nvSpPr>
            <p:cNvPr id="8" name="テキスト ボックス 7"/>
            <p:cNvSpPr txBox="1"/>
            <p:nvPr/>
          </p:nvSpPr>
          <p:spPr>
            <a:xfrm>
              <a:off x="5868144" y="3356992"/>
              <a:ext cx="2699778" cy="707886"/>
            </a:xfrm>
            <a:prstGeom prst="rect">
              <a:avLst/>
            </a:prstGeom>
            <a:noFill/>
          </p:spPr>
          <p:txBody>
            <a:bodyPr wrap="none" rtlCol="0">
              <a:spAutoFit/>
            </a:bodyPr>
            <a:lstStyle/>
            <a:p>
              <a:r>
                <a:rPr kumimoji="1" lang="ja-JP" altLang="en-US" sz="4000" dirty="0" smtClean="0">
                  <a:solidFill>
                    <a:srgbClr val="FF0000"/>
                  </a:solidFill>
                </a:rPr>
                <a:t>適切な指導</a:t>
              </a:r>
              <a:endParaRPr kumimoji="1" lang="ja-JP" altLang="en-US" sz="400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2500"/>
                            </p:stCondLst>
                            <p:childTnLst>
                              <p:par>
                                <p:cTn id="9" presetID="18" presetClass="entr" presetSubtype="12" fill="hold" grpId="0" nodeType="afterEffect">
                                  <p:stCondLst>
                                    <p:cond delay="2000"/>
                                  </p:stCondLst>
                                  <p:childTnLst>
                                    <p:set>
                                      <p:cBhvr>
                                        <p:cTn id="10" dur="1" fill="hold">
                                          <p:stCondLst>
                                            <p:cond delay="0"/>
                                          </p:stCondLst>
                                        </p:cTn>
                                        <p:tgtEl>
                                          <p:spTgt spid="16"/>
                                        </p:tgtEl>
                                        <p:attrNameLst>
                                          <p:attrName>style.visibility</p:attrName>
                                        </p:attrNameLst>
                                      </p:cBhvr>
                                      <p:to>
                                        <p:strVal val="visible"/>
                                      </p:to>
                                    </p:set>
                                    <p:animEffect transition="in" filter="strips(downLeft)">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85720" y="500042"/>
            <a:ext cx="7920000" cy="830997"/>
          </a:xfrm>
          <a:prstGeom prst="rect">
            <a:avLst/>
          </a:prstGeom>
          <a:solidFill>
            <a:schemeClr val="bg1"/>
          </a:solidFill>
          <a:ln>
            <a:solidFill>
              <a:schemeClr val="tx1"/>
            </a:solidFill>
          </a:ln>
        </p:spPr>
        <p:txBody>
          <a:bodyPr wrap="square" rtlCol="0">
            <a:spAutoFit/>
          </a:bodyPr>
          <a:lstStyle/>
          <a:p>
            <a:r>
              <a:rPr lang="ja-JP" altLang="en-US" sz="2400" dirty="0" smtClean="0">
                <a:solidFill>
                  <a:sysClr val="windowText" lastClr="000000"/>
                </a:solidFill>
              </a:rPr>
              <a:t>女子高校生が，ネットに男性を誘う書き込みをし，つられた男性から現金を奪う“</a:t>
            </a:r>
            <a:r>
              <a:rPr lang="ja-JP" altLang="ja-JP" sz="2400" dirty="0" smtClean="0">
                <a:solidFill>
                  <a:sysClr val="windowText" lastClr="000000"/>
                </a:solidFill>
              </a:rPr>
              <a:t>援交狩り</a:t>
            </a:r>
            <a:r>
              <a:rPr lang="ja-JP" altLang="en-US" sz="2400" dirty="0" smtClean="0">
                <a:solidFill>
                  <a:sysClr val="windowText" lastClr="000000"/>
                </a:solidFill>
              </a:rPr>
              <a:t>”をして</a:t>
            </a:r>
            <a:r>
              <a:rPr lang="ja-JP" altLang="ja-JP" sz="2400" dirty="0" smtClean="0">
                <a:solidFill>
                  <a:sysClr val="windowText" lastClr="000000"/>
                </a:solidFill>
              </a:rPr>
              <a:t>逮捕</a:t>
            </a:r>
            <a:r>
              <a:rPr lang="ja-JP" altLang="en-US" sz="2400" dirty="0" smtClean="0">
                <a:solidFill>
                  <a:sysClr val="windowText" lastClr="000000"/>
                </a:solidFill>
              </a:rPr>
              <a:t>された事件</a:t>
            </a:r>
            <a:endParaRPr lang="ja-JP" altLang="en-US" sz="2400" dirty="0">
              <a:solidFill>
                <a:sysClr val="windowText" lastClr="000000"/>
              </a:solidFill>
            </a:endParaRPr>
          </a:p>
        </p:txBody>
      </p:sp>
      <p:sp>
        <p:nvSpPr>
          <p:cNvPr id="5" name="テキスト ボックス 4"/>
          <p:cNvSpPr txBox="1"/>
          <p:nvPr/>
        </p:nvSpPr>
        <p:spPr>
          <a:xfrm>
            <a:off x="285720" y="1568477"/>
            <a:ext cx="7920000" cy="830997"/>
          </a:xfrm>
          <a:prstGeom prst="rect">
            <a:avLst/>
          </a:prstGeom>
          <a:solidFill>
            <a:schemeClr val="bg1"/>
          </a:solidFill>
          <a:ln>
            <a:solidFill>
              <a:schemeClr val="tx1"/>
            </a:solidFill>
          </a:ln>
        </p:spPr>
        <p:txBody>
          <a:bodyPr wrap="square" rtlCol="0">
            <a:spAutoFit/>
          </a:bodyPr>
          <a:lstStyle/>
          <a:p>
            <a:r>
              <a:rPr lang="ja-JP" altLang="en-US" sz="2400" dirty="0" smtClean="0">
                <a:solidFill>
                  <a:sysClr val="windowText" lastClr="000000"/>
                </a:solidFill>
              </a:rPr>
              <a:t>男子中学生が“学校を爆破する”と予告のメールを市に送信し，小中学校を休校にした威力業務妨害で逮捕された事件</a:t>
            </a:r>
            <a:endParaRPr lang="ja-JP" altLang="en-US" sz="2400" dirty="0">
              <a:solidFill>
                <a:sysClr val="windowText" lastClr="000000"/>
              </a:solidFill>
            </a:endParaRPr>
          </a:p>
        </p:txBody>
      </p:sp>
      <p:sp>
        <p:nvSpPr>
          <p:cNvPr id="9" name="正方形/長方形 8"/>
          <p:cNvSpPr/>
          <p:nvPr/>
        </p:nvSpPr>
        <p:spPr>
          <a:xfrm>
            <a:off x="285720" y="2636912"/>
            <a:ext cx="7920000" cy="830997"/>
          </a:xfrm>
          <a:prstGeom prst="rect">
            <a:avLst/>
          </a:prstGeom>
          <a:solidFill>
            <a:schemeClr val="bg1"/>
          </a:solidFill>
          <a:ln>
            <a:solidFill>
              <a:schemeClr val="tx1"/>
            </a:solidFill>
          </a:ln>
        </p:spPr>
        <p:txBody>
          <a:bodyPr wrap="square">
            <a:spAutoFit/>
          </a:bodyPr>
          <a:lstStyle/>
          <a:p>
            <a:r>
              <a:rPr lang="ja-JP" altLang="en-US" sz="2400" dirty="0" smtClean="0">
                <a:solidFill>
                  <a:sysClr val="windowText" lastClr="000000"/>
                </a:solidFill>
              </a:rPr>
              <a:t>女子高校生が，自分の</a:t>
            </a:r>
            <a:r>
              <a:rPr lang="ja-JP" altLang="ja-JP" sz="2400" dirty="0" smtClean="0">
                <a:solidFill>
                  <a:sysClr val="windowText" lastClr="000000"/>
                </a:solidFill>
              </a:rPr>
              <a:t>下半身</a:t>
            </a:r>
            <a:r>
              <a:rPr lang="ja-JP" altLang="en-US" sz="2400" dirty="0" smtClean="0">
                <a:solidFill>
                  <a:sysClr val="windowText" lastClr="000000"/>
                </a:solidFill>
              </a:rPr>
              <a:t>の</a:t>
            </a:r>
            <a:r>
              <a:rPr lang="ja-JP" altLang="ja-JP" sz="2400" dirty="0" smtClean="0">
                <a:solidFill>
                  <a:sysClr val="windowText" lastClr="000000"/>
                </a:solidFill>
              </a:rPr>
              <a:t>画像</a:t>
            </a:r>
            <a:r>
              <a:rPr lang="ja-JP" altLang="en-US" sz="2400" dirty="0" smtClean="0">
                <a:solidFill>
                  <a:sysClr val="windowText" lastClr="000000"/>
                </a:solidFill>
              </a:rPr>
              <a:t>の販売をして，</a:t>
            </a:r>
            <a:r>
              <a:rPr lang="ja-JP" altLang="ja-JP" sz="2400" dirty="0" smtClean="0">
                <a:solidFill>
                  <a:sysClr val="windowText" lastClr="000000"/>
                </a:solidFill>
              </a:rPr>
              <a:t>児童ポルノ提供容疑で書類送検</a:t>
            </a:r>
            <a:r>
              <a:rPr lang="ja-JP" altLang="en-US" sz="2400" dirty="0" smtClean="0">
                <a:solidFill>
                  <a:sysClr val="windowText" lastClr="000000"/>
                </a:solidFill>
              </a:rPr>
              <a:t>された事件</a:t>
            </a:r>
            <a:endParaRPr lang="ja-JP" altLang="en-US" sz="2400" dirty="0">
              <a:solidFill>
                <a:sysClr val="windowText" lastClr="000000"/>
              </a:solidFill>
            </a:endParaRPr>
          </a:p>
        </p:txBody>
      </p:sp>
      <p:sp>
        <p:nvSpPr>
          <p:cNvPr id="10" name="正方形/長方形 9"/>
          <p:cNvSpPr/>
          <p:nvPr/>
        </p:nvSpPr>
        <p:spPr>
          <a:xfrm>
            <a:off x="233772" y="4869160"/>
            <a:ext cx="8676456" cy="1569660"/>
          </a:xfrm>
          <a:prstGeom prst="rect">
            <a:avLst/>
          </a:prstGeom>
          <a:ln w="38100">
            <a:solidFill>
              <a:srgbClr val="FF0000"/>
            </a:solidFill>
          </a:ln>
        </p:spPr>
        <p:txBody>
          <a:bodyPr wrap="square">
            <a:spAutoFit/>
          </a:bodyPr>
          <a:lstStyle/>
          <a:p>
            <a:r>
              <a:rPr lang="ja-JP" altLang="en-US" sz="2800" b="1" dirty="0" smtClean="0"/>
              <a:t>インターネットを利用した人権侵犯事件の増加</a:t>
            </a:r>
            <a:br>
              <a:rPr lang="ja-JP" altLang="en-US" sz="2800" b="1" dirty="0" smtClean="0"/>
            </a:br>
            <a:r>
              <a:rPr lang="ja-JP" altLang="en-US" sz="2800" b="1" dirty="0" smtClean="0"/>
              <a:t>　　　　　　　　　　　　　　７８６件（対前年比</a:t>
            </a:r>
            <a:r>
              <a:rPr lang="ja-JP" altLang="en-US" sz="2800" b="1" dirty="0" smtClean="0">
                <a:solidFill>
                  <a:srgbClr val="FF0000"/>
                </a:solidFill>
              </a:rPr>
              <a:t>５２．６％増加</a:t>
            </a:r>
            <a:r>
              <a:rPr lang="ja-JP" altLang="en-US" sz="2800" b="1" dirty="0" smtClean="0"/>
              <a:t>）</a:t>
            </a:r>
            <a:endParaRPr lang="en-US" altLang="ja-JP" sz="2800" b="1" dirty="0" smtClean="0"/>
          </a:p>
          <a:p>
            <a:endParaRPr lang="en-US" altLang="ja-JP" sz="2000" dirty="0" smtClean="0"/>
          </a:p>
          <a:p>
            <a:r>
              <a:rPr lang="ja-JP" altLang="en-US" sz="2000" dirty="0" smtClean="0"/>
              <a:t>　　　　　　　　　　「平成２１年における「人権侵犯事件」の状況について」（法務省）</a:t>
            </a:r>
            <a:endParaRPr lang="ja-JP" altLang="en-US" sz="2000" dirty="0"/>
          </a:p>
        </p:txBody>
      </p:sp>
      <p:sp>
        <p:nvSpPr>
          <p:cNvPr id="12" name="円形吹き出し 11"/>
          <p:cNvSpPr/>
          <p:nvPr/>
        </p:nvSpPr>
        <p:spPr>
          <a:xfrm>
            <a:off x="5508104" y="3212976"/>
            <a:ext cx="3635896" cy="1584176"/>
          </a:xfrm>
          <a:prstGeom prst="wedgeEllipseCallout">
            <a:avLst>
              <a:gd name="adj1" fmla="val -57391"/>
              <a:gd name="adj2" fmla="val 5264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名誉毀損やプライバシー侵害など嫌がらせの</a:t>
            </a:r>
            <a:endParaRPr kumimoji="1" lang="en-US" altLang="ja-JP" dirty="0" smtClean="0">
              <a:solidFill>
                <a:schemeClr val="tx1"/>
              </a:solidFill>
            </a:endParaRPr>
          </a:p>
          <a:p>
            <a:pPr algn="ctr"/>
            <a:r>
              <a:rPr kumimoji="1" lang="ja-JP" altLang="en-US" dirty="0" smtClean="0">
                <a:solidFill>
                  <a:schemeClr val="tx1"/>
                </a:solidFill>
              </a:rPr>
              <a:t>書き込み</a:t>
            </a:r>
            <a:endParaRPr kumimoji="1" lang="ja-JP" altLang="en-US" dirty="0">
              <a:solidFill>
                <a:schemeClr val="tx1"/>
              </a:solidFill>
            </a:endParaRPr>
          </a:p>
        </p:txBody>
      </p:sp>
      <p:grpSp>
        <p:nvGrpSpPr>
          <p:cNvPr id="7" name="グループ化 6"/>
          <p:cNvGrpSpPr/>
          <p:nvPr/>
        </p:nvGrpSpPr>
        <p:grpSpPr>
          <a:xfrm>
            <a:off x="8474904" y="0"/>
            <a:ext cx="669096" cy="1484785"/>
            <a:chOff x="3275856" y="-1"/>
            <a:chExt cx="2520280" cy="5592727"/>
          </a:xfrm>
        </p:grpSpPr>
        <p:grpSp>
          <p:nvGrpSpPr>
            <p:cNvPr id="11" name="グループ化 7"/>
            <p:cNvGrpSpPr/>
            <p:nvPr/>
          </p:nvGrpSpPr>
          <p:grpSpPr>
            <a:xfrm>
              <a:off x="3707904" y="-1"/>
              <a:ext cx="2088232" cy="3360287"/>
              <a:chOff x="3707904" y="0"/>
              <a:chExt cx="2736304" cy="2736304"/>
            </a:xfrm>
          </p:grpSpPr>
          <p:sp>
            <p:nvSpPr>
              <p:cNvPr id="17"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パイ 1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パイ 18"/>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フリーフォーム 1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4" name="グループ化 11"/>
            <p:cNvGrpSpPr/>
            <p:nvPr/>
          </p:nvGrpSpPr>
          <p:grpSpPr>
            <a:xfrm flipH="1">
              <a:off x="3275856" y="0"/>
              <a:ext cx="1274440" cy="1058416"/>
              <a:chOff x="7812360" y="548680"/>
              <a:chExt cx="1274440" cy="1058416"/>
            </a:xfrm>
          </p:grpSpPr>
          <p:sp>
            <p:nvSpPr>
              <p:cNvPr id="15" name="円弧 14"/>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29" name="円形吹き出し 28"/>
          <p:cNvSpPr/>
          <p:nvPr/>
        </p:nvSpPr>
        <p:spPr>
          <a:xfrm>
            <a:off x="7524328" y="6381328"/>
            <a:ext cx="1043608" cy="476672"/>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1" presetClass="exit" presetSubtype="0" fill="hold"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par>
                          <p:cTn id="15" fill="hold">
                            <p:stCondLst>
                              <p:cond delay="500"/>
                            </p:stCondLst>
                            <p:childTnLst>
                              <p:par>
                                <p:cTn id="16" presetID="18" presetClass="entr" presetSubtype="3"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upRight)">
                                      <p:cBhvr>
                                        <p:cTn id="18" dur="500"/>
                                        <p:tgtEl>
                                          <p:spTgt spid="12"/>
                                        </p:tgtEl>
                                      </p:cBhvr>
                                    </p:animEffect>
                                  </p:childTnLst>
                                </p:cTn>
                              </p:par>
                            </p:childTnLst>
                          </p:cTn>
                        </p:par>
                        <p:par>
                          <p:cTn id="19" fill="hold">
                            <p:stCondLst>
                              <p:cond delay="1000"/>
                            </p:stCondLst>
                            <p:childTnLst>
                              <p:par>
                                <p:cTn id="20" presetID="18" presetClass="entr" presetSubtype="12" fill="hold" grpId="0" nodeType="afterEffect">
                                  <p:stCondLst>
                                    <p:cond delay="1500"/>
                                  </p:stCondLst>
                                  <p:childTnLst>
                                    <p:set>
                                      <p:cBhvr>
                                        <p:cTn id="21" dur="1" fill="hold">
                                          <p:stCondLst>
                                            <p:cond delay="0"/>
                                          </p:stCondLst>
                                        </p:cTn>
                                        <p:tgtEl>
                                          <p:spTgt spid="29"/>
                                        </p:tgtEl>
                                        <p:attrNameLst>
                                          <p:attrName>style.visibility</p:attrName>
                                        </p:attrNameLst>
                                      </p:cBhvr>
                                      <p:to>
                                        <p:strVal val="visible"/>
                                      </p:to>
                                    </p:set>
                                    <p:animEffect transition="in" filter="strips(downLeft)">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mtClean="0"/>
              <a:t>サイバー犯罪検挙件数の推移</a:t>
            </a:r>
          </a:p>
        </p:txBody>
      </p:sp>
      <p:sp>
        <p:nvSpPr>
          <p:cNvPr id="6148" name="正方形/長方形 3"/>
          <p:cNvSpPr>
            <a:spLocks noChangeArrowheads="1"/>
          </p:cNvSpPr>
          <p:nvPr/>
        </p:nvSpPr>
        <p:spPr bwMode="auto">
          <a:xfrm>
            <a:off x="2643188" y="6488113"/>
            <a:ext cx="6500812" cy="369887"/>
          </a:xfrm>
          <a:prstGeom prst="rect">
            <a:avLst/>
          </a:prstGeom>
          <a:noFill/>
          <a:ln w="9525">
            <a:noFill/>
            <a:miter lim="800000"/>
            <a:headEnd/>
            <a:tailEnd/>
          </a:ln>
        </p:spPr>
        <p:txBody>
          <a:bodyPr>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a:t>
            </a:r>
            <a:r>
              <a:rPr lang="ja-JP" altLang="en-US" dirty="0" smtClean="0">
                <a:solidFill>
                  <a:srgbClr val="000000"/>
                </a:solidFill>
                <a:latin typeface="Arial" charset="0"/>
              </a:rPr>
              <a:t>１年中</a:t>
            </a:r>
            <a:r>
              <a:rPr lang="ja-JP" altLang="en-US" dirty="0">
                <a:solidFill>
                  <a:srgbClr val="000000"/>
                </a:solidFill>
                <a:latin typeface="Arial" charset="0"/>
              </a:rPr>
              <a:t>のサイバー犯罪の検挙状況等について」警察庁より</a:t>
            </a:r>
          </a:p>
        </p:txBody>
      </p:sp>
      <p:graphicFrame>
        <p:nvGraphicFramePr>
          <p:cNvPr id="7" name="グラフ 6"/>
          <p:cNvGraphicFramePr/>
          <p:nvPr/>
        </p:nvGraphicFramePr>
        <p:xfrm>
          <a:off x="0" y="1142984"/>
          <a:ext cx="9144000" cy="535785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直線矢印コネクタ 5"/>
          <p:cNvCxnSpPr/>
          <p:nvPr/>
        </p:nvCxnSpPr>
        <p:spPr>
          <a:xfrm flipV="1">
            <a:off x="1071538" y="1643050"/>
            <a:ext cx="6143668" cy="2500330"/>
          </a:xfrm>
          <a:prstGeom prst="straightConnector1">
            <a:avLst/>
          </a:prstGeom>
          <a:ln w="1270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8474904" y="0"/>
            <a:ext cx="669096" cy="1484785"/>
            <a:chOff x="3275856" y="-1"/>
            <a:chExt cx="2520280" cy="5592727"/>
          </a:xfrm>
        </p:grpSpPr>
        <p:grpSp>
          <p:nvGrpSpPr>
            <p:cNvPr id="9" name="グループ化 7"/>
            <p:cNvGrpSpPr/>
            <p:nvPr/>
          </p:nvGrpSpPr>
          <p:grpSpPr>
            <a:xfrm>
              <a:off x="3707904" y="-1"/>
              <a:ext cx="2088232" cy="3360287"/>
              <a:chOff x="3707904" y="0"/>
              <a:chExt cx="2736304" cy="2736304"/>
            </a:xfrm>
          </p:grpSpPr>
          <p:sp>
            <p:nvSpPr>
              <p:cNvPr id="14"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パイ 14"/>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パイ 15"/>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 name="フリーフォーム 9"/>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 name="グループ化 11"/>
            <p:cNvGrpSpPr/>
            <p:nvPr/>
          </p:nvGrpSpPr>
          <p:grpSpPr>
            <a:xfrm flipH="1">
              <a:off x="3275856" y="0"/>
              <a:ext cx="1274440" cy="1058416"/>
              <a:chOff x="7812360" y="548680"/>
              <a:chExt cx="1274440" cy="1058416"/>
            </a:xfrm>
          </p:grpSpPr>
          <p:sp>
            <p:nvSpPr>
              <p:cNvPr id="12" name="円弧 11"/>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円弧 12"/>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7" name="円形吹き出し 16"/>
          <p:cNvSpPr/>
          <p:nvPr/>
        </p:nvSpPr>
        <p:spPr>
          <a:xfrm>
            <a:off x="7668344" y="5661248"/>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graphicEl>
                                              <a:chart seriesIdx="0" categoryIdx="0" bldStep="ptInSeries"/>
                                            </p:graphicEl>
                                          </p:spTgt>
                                        </p:tgtEl>
                                        <p:attrNameLst>
                                          <p:attrName>style.visibility</p:attrName>
                                        </p:attrNameLst>
                                      </p:cBhvr>
                                      <p:to>
                                        <p:strVal val="visible"/>
                                      </p:to>
                                    </p:set>
                                    <p:animEffect transition="in" filter="wipe(down)">
                                      <p:cBhvr>
                                        <p:cTn id="7" dur="500"/>
                                        <p:tgtEl>
                                          <p:spTgt spid="7">
                                            <p:graphicEl>
                                              <a:chart seriesIdx="0" categoryIdx="0" bldStep="ptInSeries"/>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graphicEl>
                                              <a:chart seriesIdx="0" categoryIdx="1" bldStep="ptInSeries"/>
                                            </p:graphicEl>
                                          </p:spTgt>
                                        </p:tgtEl>
                                        <p:attrNameLst>
                                          <p:attrName>style.visibility</p:attrName>
                                        </p:attrNameLst>
                                      </p:cBhvr>
                                      <p:to>
                                        <p:strVal val="visible"/>
                                      </p:to>
                                    </p:set>
                                    <p:animEffect transition="in" filter="wipe(down)">
                                      <p:cBhvr>
                                        <p:cTn id="11" dur="500"/>
                                        <p:tgtEl>
                                          <p:spTgt spid="7">
                                            <p:graphicEl>
                                              <a:chart seriesIdx="0" categoryIdx="1" bldStep="ptIn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graphicEl>
                                              <a:chart seriesIdx="0" categoryIdx="2" bldStep="ptInSeries"/>
                                            </p:graphicEl>
                                          </p:spTgt>
                                        </p:tgtEl>
                                        <p:attrNameLst>
                                          <p:attrName>style.visibility</p:attrName>
                                        </p:attrNameLst>
                                      </p:cBhvr>
                                      <p:to>
                                        <p:strVal val="visible"/>
                                      </p:to>
                                    </p:set>
                                    <p:animEffect transition="in" filter="wipe(down)">
                                      <p:cBhvr>
                                        <p:cTn id="15" dur="500"/>
                                        <p:tgtEl>
                                          <p:spTgt spid="7">
                                            <p:graphicEl>
                                              <a:chart seriesIdx="0" categoryIdx="2" bldStep="ptInSeries"/>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graphicEl>
                                              <a:chart seriesIdx="0" categoryIdx="3" bldStep="ptInSeries"/>
                                            </p:graphicEl>
                                          </p:spTgt>
                                        </p:tgtEl>
                                        <p:attrNameLst>
                                          <p:attrName>style.visibility</p:attrName>
                                        </p:attrNameLst>
                                      </p:cBhvr>
                                      <p:to>
                                        <p:strVal val="visible"/>
                                      </p:to>
                                    </p:set>
                                    <p:animEffect transition="in" filter="wipe(down)">
                                      <p:cBhvr>
                                        <p:cTn id="19" dur="500"/>
                                        <p:tgtEl>
                                          <p:spTgt spid="7">
                                            <p:graphicEl>
                                              <a:chart seriesIdx="0" categoryIdx="3" bldStep="ptInSeries"/>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
                                            <p:graphicEl>
                                              <a:chart seriesIdx="0" categoryIdx="4" bldStep="ptInSeries"/>
                                            </p:graphicEl>
                                          </p:spTgt>
                                        </p:tgtEl>
                                        <p:attrNameLst>
                                          <p:attrName>style.visibility</p:attrName>
                                        </p:attrNameLst>
                                      </p:cBhvr>
                                      <p:to>
                                        <p:strVal val="visible"/>
                                      </p:to>
                                    </p:set>
                                    <p:animEffect transition="in" filter="wipe(down)">
                                      <p:cBhvr>
                                        <p:cTn id="23" dur="500"/>
                                        <p:tgtEl>
                                          <p:spTgt spid="7">
                                            <p:graphicEl>
                                              <a:chart seriesIdx="0" categoryIdx="4" bldStep="ptInSeries"/>
                                            </p:graphicEl>
                                          </p:spTgt>
                                        </p:tgtEl>
                                      </p:cBhvr>
                                    </p:animEffect>
                                  </p:childTnLst>
                                </p:cTn>
                              </p:par>
                            </p:childTnLst>
                          </p:cTn>
                        </p:par>
                        <p:par>
                          <p:cTn id="24" fill="hold">
                            <p:stCondLst>
                              <p:cond delay="2500"/>
                            </p:stCondLst>
                            <p:childTnLst>
                              <p:par>
                                <p:cTn id="25" presetID="22" presetClass="entr" presetSubtype="4" fill="hold" grpId="0" nodeType="afterEffect">
                                  <p:stCondLst>
                                    <p:cond delay="2000"/>
                                  </p:stCondLst>
                                  <p:childTnLst>
                                    <p:set>
                                      <p:cBhvr>
                                        <p:cTn id="26" dur="1" fill="hold">
                                          <p:stCondLst>
                                            <p:cond delay="0"/>
                                          </p:stCondLst>
                                        </p:cTn>
                                        <p:tgtEl>
                                          <p:spTgt spid="7">
                                            <p:graphicEl>
                                              <a:chart seriesIdx="1" categoryIdx="0" bldStep="ptInSeries"/>
                                            </p:graphicEl>
                                          </p:spTgt>
                                        </p:tgtEl>
                                        <p:attrNameLst>
                                          <p:attrName>style.visibility</p:attrName>
                                        </p:attrNameLst>
                                      </p:cBhvr>
                                      <p:to>
                                        <p:strVal val="visible"/>
                                      </p:to>
                                    </p:set>
                                    <p:animEffect transition="in" filter="wipe(down)">
                                      <p:cBhvr>
                                        <p:cTn id="27" dur="500"/>
                                        <p:tgtEl>
                                          <p:spTgt spid="7">
                                            <p:graphicEl>
                                              <a:chart seriesIdx="1" categoryIdx="0" bldStep="ptInSeries"/>
                                            </p:graphicEl>
                                          </p:spTgt>
                                        </p:tgtEl>
                                      </p:cBhvr>
                                    </p:animEffect>
                                  </p:childTnLst>
                                </p:cTn>
                              </p:par>
                              <p:par>
                                <p:cTn id="28" presetID="22" presetClass="entr" presetSubtype="4" fill="hold" grpId="0" nodeType="withEffect">
                                  <p:stCondLst>
                                    <p:cond delay="2000"/>
                                  </p:stCondLst>
                                  <p:childTnLst>
                                    <p:set>
                                      <p:cBhvr>
                                        <p:cTn id="29" dur="1" fill="hold">
                                          <p:stCondLst>
                                            <p:cond delay="0"/>
                                          </p:stCondLst>
                                        </p:cTn>
                                        <p:tgtEl>
                                          <p:spTgt spid="7">
                                            <p:graphicEl>
                                              <a:chart seriesIdx="1" categoryIdx="1" bldStep="ptInSeries"/>
                                            </p:graphicEl>
                                          </p:spTgt>
                                        </p:tgtEl>
                                        <p:attrNameLst>
                                          <p:attrName>style.visibility</p:attrName>
                                        </p:attrNameLst>
                                      </p:cBhvr>
                                      <p:to>
                                        <p:strVal val="visible"/>
                                      </p:to>
                                    </p:set>
                                    <p:animEffect transition="in" filter="wipe(down)">
                                      <p:cBhvr>
                                        <p:cTn id="30" dur="500"/>
                                        <p:tgtEl>
                                          <p:spTgt spid="7">
                                            <p:graphicEl>
                                              <a:chart seriesIdx="1" categoryIdx="1" bldStep="ptInSeries"/>
                                            </p:graphicEl>
                                          </p:spTgt>
                                        </p:tgtEl>
                                      </p:cBhvr>
                                    </p:animEffect>
                                  </p:childTnLst>
                                </p:cTn>
                              </p:par>
                              <p:par>
                                <p:cTn id="31" presetID="22" presetClass="entr" presetSubtype="4" fill="hold" grpId="0" nodeType="withEffect">
                                  <p:stCondLst>
                                    <p:cond delay="2000"/>
                                  </p:stCondLst>
                                  <p:childTnLst>
                                    <p:set>
                                      <p:cBhvr>
                                        <p:cTn id="32" dur="1" fill="hold">
                                          <p:stCondLst>
                                            <p:cond delay="0"/>
                                          </p:stCondLst>
                                        </p:cTn>
                                        <p:tgtEl>
                                          <p:spTgt spid="7">
                                            <p:graphicEl>
                                              <a:chart seriesIdx="1" categoryIdx="2" bldStep="ptInSeries"/>
                                            </p:graphicEl>
                                          </p:spTgt>
                                        </p:tgtEl>
                                        <p:attrNameLst>
                                          <p:attrName>style.visibility</p:attrName>
                                        </p:attrNameLst>
                                      </p:cBhvr>
                                      <p:to>
                                        <p:strVal val="visible"/>
                                      </p:to>
                                    </p:set>
                                    <p:animEffect transition="in" filter="wipe(down)">
                                      <p:cBhvr>
                                        <p:cTn id="33" dur="500"/>
                                        <p:tgtEl>
                                          <p:spTgt spid="7">
                                            <p:graphicEl>
                                              <a:chart seriesIdx="1" categoryIdx="2" bldStep="ptInSeries"/>
                                            </p:graphicEl>
                                          </p:spTgt>
                                        </p:tgtEl>
                                      </p:cBhvr>
                                    </p:animEffect>
                                  </p:childTnLst>
                                </p:cTn>
                              </p:par>
                              <p:par>
                                <p:cTn id="34" presetID="22" presetClass="entr" presetSubtype="4" fill="hold" grpId="0" nodeType="withEffect">
                                  <p:stCondLst>
                                    <p:cond delay="2000"/>
                                  </p:stCondLst>
                                  <p:childTnLst>
                                    <p:set>
                                      <p:cBhvr>
                                        <p:cTn id="35" dur="1" fill="hold">
                                          <p:stCondLst>
                                            <p:cond delay="0"/>
                                          </p:stCondLst>
                                        </p:cTn>
                                        <p:tgtEl>
                                          <p:spTgt spid="7">
                                            <p:graphicEl>
                                              <a:chart seriesIdx="1" categoryIdx="3" bldStep="ptInSeries"/>
                                            </p:graphicEl>
                                          </p:spTgt>
                                        </p:tgtEl>
                                        <p:attrNameLst>
                                          <p:attrName>style.visibility</p:attrName>
                                        </p:attrNameLst>
                                      </p:cBhvr>
                                      <p:to>
                                        <p:strVal val="visible"/>
                                      </p:to>
                                    </p:set>
                                    <p:animEffect transition="in" filter="wipe(down)">
                                      <p:cBhvr>
                                        <p:cTn id="36" dur="500"/>
                                        <p:tgtEl>
                                          <p:spTgt spid="7">
                                            <p:graphicEl>
                                              <a:chart seriesIdx="1" categoryIdx="3" bldStep="ptInSeries"/>
                                            </p:graphicEl>
                                          </p:spTgt>
                                        </p:tgtEl>
                                      </p:cBhvr>
                                    </p:animEffect>
                                  </p:childTnLst>
                                </p:cTn>
                              </p:par>
                              <p:par>
                                <p:cTn id="37" presetID="22" presetClass="entr" presetSubtype="4" fill="hold" grpId="0" nodeType="withEffect">
                                  <p:stCondLst>
                                    <p:cond delay="2000"/>
                                  </p:stCondLst>
                                  <p:childTnLst>
                                    <p:set>
                                      <p:cBhvr>
                                        <p:cTn id="38" dur="1" fill="hold">
                                          <p:stCondLst>
                                            <p:cond delay="0"/>
                                          </p:stCondLst>
                                        </p:cTn>
                                        <p:tgtEl>
                                          <p:spTgt spid="7">
                                            <p:graphicEl>
                                              <a:chart seriesIdx="1" categoryIdx="4" bldStep="ptInSeries"/>
                                            </p:graphicEl>
                                          </p:spTgt>
                                        </p:tgtEl>
                                        <p:attrNameLst>
                                          <p:attrName>style.visibility</p:attrName>
                                        </p:attrNameLst>
                                      </p:cBhvr>
                                      <p:to>
                                        <p:strVal val="visible"/>
                                      </p:to>
                                    </p:set>
                                    <p:animEffect transition="in" filter="wipe(down)">
                                      <p:cBhvr>
                                        <p:cTn id="39" dur="500"/>
                                        <p:tgtEl>
                                          <p:spTgt spid="7">
                                            <p:graphicEl>
                                              <a:chart seriesIdx="1" categoryIdx="4" bldStep="ptInSeries"/>
                                            </p:graphicEl>
                                          </p:spTgt>
                                        </p:tgtEl>
                                      </p:cBhvr>
                                    </p:animEffect>
                                  </p:childTnLst>
                                </p:cTn>
                              </p:par>
                            </p:childTnLst>
                          </p:cTn>
                        </p:par>
                        <p:par>
                          <p:cTn id="40" fill="hold">
                            <p:stCondLst>
                              <p:cond delay="5000"/>
                            </p:stCondLst>
                            <p:childTnLst>
                              <p:par>
                                <p:cTn id="41" presetID="22" presetClass="entr" presetSubtype="4" fill="hold" grpId="0" nodeType="afterEffect">
                                  <p:stCondLst>
                                    <p:cond delay="2000"/>
                                  </p:stCondLst>
                                  <p:childTnLst>
                                    <p:set>
                                      <p:cBhvr>
                                        <p:cTn id="42" dur="1" fill="hold">
                                          <p:stCondLst>
                                            <p:cond delay="0"/>
                                          </p:stCondLst>
                                        </p:cTn>
                                        <p:tgtEl>
                                          <p:spTgt spid="7">
                                            <p:graphicEl>
                                              <a:chart seriesIdx="2" categoryIdx="0" bldStep="ptInSeries"/>
                                            </p:graphicEl>
                                          </p:spTgt>
                                        </p:tgtEl>
                                        <p:attrNameLst>
                                          <p:attrName>style.visibility</p:attrName>
                                        </p:attrNameLst>
                                      </p:cBhvr>
                                      <p:to>
                                        <p:strVal val="visible"/>
                                      </p:to>
                                    </p:set>
                                    <p:animEffect transition="in" filter="wipe(down)">
                                      <p:cBhvr>
                                        <p:cTn id="43" dur="500"/>
                                        <p:tgtEl>
                                          <p:spTgt spid="7">
                                            <p:graphicEl>
                                              <a:chart seriesIdx="2" categoryIdx="0" bldStep="ptInSeries"/>
                                            </p:graphicEl>
                                          </p:spTgt>
                                        </p:tgtEl>
                                      </p:cBhvr>
                                    </p:animEffect>
                                  </p:childTnLst>
                                </p:cTn>
                              </p:par>
                              <p:par>
                                <p:cTn id="44" presetID="22" presetClass="entr" presetSubtype="4" fill="hold" grpId="0" nodeType="withEffect">
                                  <p:stCondLst>
                                    <p:cond delay="2000"/>
                                  </p:stCondLst>
                                  <p:childTnLst>
                                    <p:set>
                                      <p:cBhvr>
                                        <p:cTn id="45" dur="1" fill="hold">
                                          <p:stCondLst>
                                            <p:cond delay="0"/>
                                          </p:stCondLst>
                                        </p:cTn>
                                        <p:tgtEl>
                                          <p:spTgt spid="7">
                                            <p:graphicEl>
                                              <a:chart seriesIdx="2" categoryIdx="1" bldStep="ptInSeries"/>
                                            </p:graphicEl>
                                          </p:spTgt>
                                        </p:tgtEl>
                                        <p:attrNameLst>
                                          <p:attrName>style.visibility</p:attrName>
                                        </p:attrNameLst>
                                      </p:cBhvr>
                                      <p:to>
                                        <p:strVal val="visible"/>
                                      </p:to>
                                    </p:set>
                                    <p:animEffect transition="in" filter="wipe(down)">
                                      <p:cBhvr>
                                        <p:cTn id="46" dur="500"/>
                                        <p:tgtEl>
                                          <p:spTgt spid="7">
                                            <p:graphicEl>
                                              <a:chart seriesIdx="2" categoryIdx="1" bldStep="ptInSeries"/>
                                            </p:graphicEl>
                                          </p:spTgt>
                                        </p:tgtEl>
                                      </p:cBhvr>
                                    </p:animEffect>
                                  </p:childTnLst>
                                </p:cTn>
                              </p:par>
                              <p:par>
                                <p:cTn id="47" presetID="22" presetClass="entr" presetSubtype="4" fill="hold" grpId="0" nodeType="withEffect">
                                  <p:stCondLst>
                                    <p:cond delay="2000"/>
                                  </p:stCondLst>
                                  <p:childTnLst>
                                    <p:set>
                                      <p:cBhvr>
                                        <p:cTn id="48" dur="1" fill="hold">
                                          <p:stCondLst>
                                            <p:cond delay="0"/>
                                          </p:stCondLst>
                                        </p:cTn>
                                        <p:tgtEl>
                                          <p:spTgt spid="7">
                                            <p:graphicEl>
                                              <a:chart seriesIdx="2" categoryIdx="2" bldStep="ptInSeries"/>
                                            </p:graphicEl>
                                          </p:spTgt>
                                        </p:tgtEl>
                                        <p:attrNameLst>
                                          <p:attrName>style.visibility</p:attrName>
                                        </p:attrNameLst>
                                      </p:cBhvr>
                                      <p:to>
                                        <p:strVal val="visible"/>
                                      </p:to>
                                    </p:set>
                                    <p:animEffect transition="in" filter="wipe(down)">
                                      <p:cBhvr>
                                        <p:cTn id="49" dur="500"/>
                                        <p:tgtEl>
                                          <p:spTgt spid="7">
                                            <p:graphicEl>
                                              <a:chart seriesIdx="2" categoryIdx="2" bldStep="ptInSeries"/>
                                            </p:graphicEl>
                                          </p:spTgt>
                                        </p:tgtEl>
                                      </p:cBhvr>
                                    </p:animEffect>
                                  </p:childTnLst>
                                </p:cTn>
                              </p:par>
                              <p:par>
                                <p:cTn id="50" presetID="22" presetClass="entr" presetSubtype="4" fill="hold" grpId="0" nodeType="withEffect">
                                  <p:stCondLst>
                                    <p:cond delay="2000"/>
                                  </p:stCondLst>
                                  <p:childTnLst>
                                    <p:set>
                                      <p:cBhvr>
                                        <p:cTn id="51" dur="1" fill="hold">
                                          <p:stCondLst>
                                            <p:cond delay="0"/>
                                          </p:stCondLst>
                                        </p:cTn>
                                        <p:tgtEl>
                                          <p:spTgt spid="7">
                                            <p:graphicEl>
                                              <a:chart seriesIdx="2" categoryIdx="3" bldStep="ptInSeries"/>
                                            </p:graphicEl>
                                          </p:spTgt>
                                        </p:tgtEl>
                                        <p:attrNameLst>
                                          <p:attrName>style.visibility</p:attrName>
                                        </p:attrNameLst>
                                      </p:cBhvr>
                                      <p:to>
                                        <p:strVal val="visible"/>
                                      </p:to>
                                    </p:set>
                                    <p:animEffect transition="in" filter="wipe(down)">
                                      <p:cBhvr>
                                        <p:cTn id="52" dur="500"/>
                                        <p:tgtEl>
                                          <p:spTgt spid="7">
                                            <p:graphicEl>
                                              <a:chart seriesIdx="2" categoryIdx="3" bldStep="ptInSeries"/>
                                            </p:graphicEl>
                                          </p:spTgt>
                                        </p:tgtEl>
                                      </p:cBhvr>
                                    </p:animEffect>
                                  </p:childTnLst>
                                </p:cTn>
                              </p:par>
                              <p:par>
                                <p:cTn id="53" presetID="22" presetClass="entr" presetSubtype="4" fill="hold" grpId="0" nodeType="withEffect">
                                  <p:stCondLst>
                                    <p:cond delay="2000"/>
                                  </p:stCondLst>
                                  <p:childTnLst>
                                    <p:set>
                                      <p:cBhvr>
                                        <p:cTn id="54" dur="1" fill="hold">
                                          <p:stCondLst>
                                            <p:cond delay="0"/>
                                          </p:stCondLst>
                                        </p:cTn>
                                        <p:tgtEl>
                                          <p:spTgt spid="7">
                                            <p:graphicEl>
                                              <a:chart seriesIdx="2" categoryIdx="4" bldStep="ptInSeries"/>
                                            </p:graphicEl>
                                          </p:spTgt>
                                        </p:tgtEl>
                                        <p:attrNameLst>
                                          <p:attrName>style.visibility</p:attrName>
                                        </p:attrNameLst>
                                      </p:cBhvr>
                                      <p:to>
                                        <p:strVal val="visible"/>
                                      </p:to>
                                    </p:set>
                                    <p:animEffect transition="in" filter="wipe(down)">
                                      <p:cBhvr>
                                        <p:cTn id="55" dur="500"/>
                                        <p:tgtEl>
                                          <p:spTgt spid="7">
                                            <p:graphicEl>
                                              <a:chart seriesIdx="2" categoryIdx="4" bldStep="ptInSeries"/>
                                            </p:graphicEl>
                                          </p:spTgt>
                                        </p:tgtEl>
                                      </p:cBhvr>
                                    </p:animEffect>
                                  </p:childTnLst>
                                </p:cTn>
                              </p:par>
                            </p:childTnLst>
                          </p:cTn>
                        </p:par>
                        <p:par>
                          <p:cTn id="56" fill="hold">
                            <p:stCondLst>
                              <p:cond delay="7500"/>
                            </p:stCondLst>
                            <p:childTnLst>
                              <p:par>
                                <p:cTn id="57" presetID="10" presetClass="entr" presetSubtype="0"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10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wipe(left)">
                                      <p:cBhvr>
                                        <p:cTn id="64" dur="500"/>
                                        <p:tgtEl>
                                          <p:spTgt spid="6"/>
                                        </p:tgtEl>
                                      </p:cBhvr>
                                    </p:animEffect>
                                  </p:childTnLst>
                                </p:cTn>
                              </p:par>
                            </p:childTnLst>
                          </p:cTn>
                        </p:par>
                        <p:par>
                          <p:cTn id="65" fill="hold">
                            <p:stCondLst>
                              <p:cond delay="500"/>
                            </p:stCondLst>
                            <p:childTnLst>
                              <p:par>
                                <p:cTn id="66" presetID="18" presetClass="entr" presetSubtype="12" fill="hold" grpId="0" nodeType="afterEffect">
                                  <p:stCondLst>
                                    <p:cond delay="900"/>
                                  </p:stCondLst>
                                  <p:childTnLst>
                                    <p:set>
                                      <p:cBhvr>
                                        <p:cTn id="67" dur="1" fill="hold">
                                          <p:stCondLst>
                                            <p:cond delay="0"/>
                                          </p:stCondLst>
                                        </p:cTn>
                                        <p:tgtEl>
                                          <p:spTgt spid="17"/>
                                        </p:tgtEl>
                                        <p:attrNameLst>
                                          <p:attrName>style.visibility</p:attrName>
                                        </p:attrNameLst>
                                      </p:cBhvr>
                                      <p:to>
                                        <p:strVal val="visible"/>
                                      </p:to>
                                    </p:set>
                                    <p:animEffect transition="in" filter="strips(downLeft)">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El" animBg="0"/>
        </p:bldSub>
      </p:bldGraphic>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67544" y="332656"/>
            <a:ext cx="8229600" cy="1143000"/>
          </a:xfrm>
        </p:spPr>
        <p:txBody>
          <a:bodyPr/>
          <a:lstStyle/>
          <a:p>
            <a:pPr eaLnBrk="1" hangingPunct="1"/>
            <a:r>
              <a:rPr lang="ja-JP" altLang="en-US" sz="3600" dirty="0" smtClean="0">
                <a:solidFill>
                  <a:schemeClr val="accent1"/>
                </a:solidFill>
              </a:rPr>
              <a:t>出会い系サイト規制法</a:t>
            </a:r>
            <a:r>
              <a:rPr lang="en-US" altLang="ja-JP" sz="3600" dirty="0" smtClean="0">
                <a:solidFill>
                  <a:schemeClr val="accent1"/>
                </a:solidFill>
              </a:rPr>
              <a:t/>
            </a:r>
            <a:br>
              <a:rPr lang="en-US" altLang="ja-JP" sz="3600" dirty="0" smtClean="0">
                <a:solidFill>
                  <a:schemeClr val="accent1"/>
                </a:solidFill>
              </a:rPr>
            </a:br>
            <a:r>
              <a:rPr lang="ja-JP" altLang="en-US" sz="2400" dirty="0" smtClean="0">
                <a:solidFill>
                  <a:srgbClr val="000000"/>
                </a:solidFill>
              </a:rPr>
              <a:t>「インターネット異性紹介事業を利用して</a:t>
            </a:r>
            <a:r>
              <a:rPr lang="en-US" altLang="ja-JP" sz="2400" dirty="0" smtClean="0">
                <a:solidFill>
                  <a:srgbClr val="000000"/>
                </a:solidFill>
              </a:rPr>
              <a:t/>
            </a:r>
            <a:br>
              <a:rPr lang="en-US" altLang="ja-JP" sz="2400" dirty="0" smtClean="0">
                <a:solidFill>
                  <a:srgbClr val="000000"/>
                </a:solidFill>
              </a:rPr>
            </a:br>
            <a:r>
              <a:rPr lang="ja-JP" altLang="en-US" sz="2400" dirty="0" smtClean="0">
                <a:solidFill>
                  <a:srgbClr val="000000"/>
                </a:solidFill>
              </a:rPr>
              <a:t>児童を誘引する行為の規制等に関する法律</a:t>
            </a:r>
            <a:r>
              <a:rPr lang="ja-JP" altLang="en-US" sz="2400" dirty="0" smtClean="0"/>
              <a:t>」</a:t>
            </a:r>
            <a:endParaRPr lang="ja-JP" altLang="en-US" dirty="0" smtClean="0"/>
          </a:p>
        </p:txBody>
      </p:sp>
      <p:sp>
        <p:nvSpPr>
          <p:cNvPr id="8195" name="正方形/長方形 3"/>
          <p:cNvSpPr>
            <a:spLocks noChangeArrowheads="1"/>
          </p:cNvSpPr>
          <p:nvPr/>
        </p:nvSpPr>
        <p:spPr bwMode="auto">
          <a:xfrm>
            <a:off x="6660232" y="1484784"/>
            <a:ext cx="2214563" cy="369888"/>
          </a:xfrm>
          <a:prstGeom prst="rect">
            <a:avLst/>
          </a:prstGeom>
          <a:noFill/>
          <a:ln w="9525">
            <a:noFill/>
            <a:miter lim="800000"/>
            <a:headEnd/>
            <a:tailEnd/>
          </a:ln>
        </p:spPr>
        <p:txBody>
          <a:bodyPr>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15</a:t>
            </a:r>
            <a:r>
              <a:rPr lang="ja-JP" altLang="en-US" dirty="0">
                <a:solidFill>
                  <a:srgbClr val="000000"/>
                </a:solidFill>
                <a:latin typeface="Arial" charset="0"/>
              </a:rPr>
              <a:t>年順次施行</a:t>
            </a:r>
            <a:endParaRPr lang="en-US" altLang="ja-JP" dirty="0">
              <a:solidFill>
                <a:srgbClr val="000000"/>
              </a:solidFill>
              <a:latin typeface="Arial" charset="0"/>
            </a:endParaRPr>
          </a:p>
        </p:txBody>
      </p:sp>
      <p:sp>
        <p:nvSpPr>
          <p:cNvPr id="8196" name="正方形/長方形 6"/>
          <p:cNvSpPr>
            <a:spLocks noChangeArrowheads="1"/>
          </p:cNvSpPr>
          <p:nvPr/>
        </p:nvSpPr>
        <p:spPr bwMode="auto">
          <a:xfrm>
            <a:off x="142875" y="1699200"/>
            <a:ext cx="8858250" cy="2308324"/>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児童に係る誘引の禁止</a:t>
            </a:r>
          </a:p>
          <a:p>
            <a:pPr fontAlgn="base">
              <a:spcBef>
                <a:spcPct val="0"/>
              </a:spcBef>
              <a:spcAft>
                <a:spcPct val="0"/>
              </a:spcAft>
            </a:pPr>
            <a:r>
              <a:rPr lang="ja-JP" altLang="en-US" sz="2400" dirty="0" smtClean="0">
                <a:solidFill>
                  <a:srgbClr val="000000"/>
                </a:solidFill>
                <a:latin typeface="Arial" charset="0"/>
              </a:rPr>
              <a:t>第六条 </a:t>
            </a:r>
            <a:r>
              <a:rPr lang="ja-JP" altLang="en-US" sz="2400" dirty="0">
                <a:solidFill>
                  <a:srgbClr val="000000"/>
                </a:solidFill>
                <a:latin typeface="Arial" charset="0"/>
              </a:rPr>
              <a:t>　何人</a:t>
            </a:r>
            <a:r>
              <a:rPr lang="ja-JP" altLang="en-US" sz="2400" dirty="0" smtClean="0">
                <a:solidFill>
                  <a:srgbClr val="000000"/>
                </a:solidFill>
                <a:latin typeface="Arial" charset="0"/>
              </a:rPr>
              <a:t>も，インターネット</a:t>
            </a:r>
            <a:r>
              <a:rPr lang="ja-JP" altLang="en-US" sz="2400" dirty="0">
                <a:solidFill>
                  <a:srgbClr val="000000"/>
                </a:solidFill>
                <a:latin typeface="Arial" charset="0"/>
              </a:rPr>
              <a:t>異性紹介事業を利用</a:t>
            </a:r>
            <a:r>
              <a:rPr lang="ja-JP" altLang="en-US" sz="2400" dirty="0" smtClean="0">
                <a:solidFill>
                  <a:srgbClr val="000000"/>
                </a:solidFill>
                <a:latin typeface="Arial" charset="0"/>
              </a:rPr>
              <a:t>して，次</a:t>
            </a:r>
            <a:r>
              <a:rPr lang="ja-JP" altLang="en-US" sz="2400" dirty="0">
                <a:solidFill>
                  <a:srgbClr val="000000"/>
                </a:solidFill>
                <a:latin typeface="Arial" charset="0"/>
              </a:rPr>
              <a:t>に掲げ　</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る行為をしてはならない。</a:t>
            </a:r>
          </a:p>
          <a:p>
            <a:pPr fontAlgn="base">
              <a:lnSpc>
                <a:spcPct val="150000"/>
              </a:lnSpc>
              <a:spcBef>
                <a:spcPct val="0"/>
              </a:spcBef>
              <a:spcAft>
                <a:spcPct val="0"/>
              </a:spcAft>
            </a:pPr>
            <a:r>
              <a:rPr lang="ja-JP" altLang="en-US" sz="2400" dirty="0">
                <a:solidFill>
                  <a:srgbClr val="000000"/>
                </a:solidFill>
                <a:latin typeface="Arial" charset="0"/>
              </a:rPr>
              <a:t>一 　児童を性交等の相手方となるように誘引すること。</a:t>
            </a:r>
          </a:p>
          <a:p>
            <a:pPr fontAlgn="base">
              <a:lnSpc>
                <a:spcPct val="150000"/>
              </a:lnSpc>
              <a:spcBef>
                <a:spcPct val="0"/>
              </a:spcBef>
              <a:spcAft>
                <a:spcPct val="0"/>
              </a:spcAft>
            </a:pPr>
            <a:r>
              <a:rPr lang="ja-JP" altLang="en-US" sz="2400" dirty="0">
                <a:solidFill>
                  <a:srgbClr val="000000"/>
                </a:solidFill>
                <a:latin typeface="Arial" charset="0"/>
              </a:rPr>
              <a:t>二 　人を児童との性交等の相手方となるように誘引すること</a:t>
            </a:r>
            <a:r>
              <a:rPr lang="ja-JP" altLang="en-US" sz="2400" dirty="0" smtClean="0">
                <a:solidFill>
                  <a:srgbClr val="000000"/>
                </a:solidFill>
                <a:latin typeface="Arial" charset="0"/>
              </a:rPr>
              <a:t>。</a:t>
            </a:r>
            <a:endParaRPr lang="ja-JP" altLang="en-US" sz="2400" dirty="0">
              <a:solidFill>
                <a:srgbClr val="000000"/>
              </a:solidFill>
              <a:latin typeface="Arial" charset="0"/>
            </a:endParaRPr>
          </a:p>
        </p:txBody>
      </p:sp>
      <p:sp>
        <p:nvSpPr>
          <p:cNvPr id="14" name="円形吹き出し 13"/>
          <p:cNvSpPr/>
          <p:nvPr/>
        </p:nvSpPr>
        <p:spPr>
          <a:xfrm>
            <a:off x="7524328" y="6065912"/>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6" name="グループ化 7"/>
          <p:cNvGrpSpPr/>
          <p:nvPr/>
        </p:nvGrpSpPr>
        <p:grpSpPr>
          <a:xfrm>
            <a:off x="0" y="6254552"/>
            <a:ext cx="2931934" cy="603448"/>
            <a:chOff x="0" y="6254552"/>
            <a:chExt cx="2931934" cy="603448"/>
          </a:xfrm>
        </p:grpSpPr>
        <p:pic>
          <p:nvPicPr>
            <p:cNvPr id="7"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8" name="テキスト ボックス 7"/>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正方形/長方形 1"/>
          <p:cNvSpPr>
            <a:spLocks noChangeArrowheads="1"/>
          </p:cNvSpPr>
          <p:nvPr/>
        </p:nvSpPr>
        <p:spPr bwMode="auto">
          <a:xfrm>
            <a:off x="6545212" y="1268760"/>
            <a:ext cx="2598788"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20</a:t>
            </a:r>
            <a:r>
              <a:rPr lang="ja-JP" altLang="en-US" dirty="0">
                <a:solidFill>
                  <a:srgbClr val="000000"/>
                </a:solidFill>
                <a:latin typeface="Arial" charset="0"/>
              </a:rPr>
              <a:t>年</a:t>
            </a:r>
            <a:r>
              <a:rPr lang="en-US" altLang="ja-JP" dirty="0" smtClean="0">
                <a:solidFill>
                  <a:srgbClr val="000000"/>
                </a:solidFill>
                <a:latin typeface="Arial" charset="0"/>
              </a:rPr>
              <a:t>10</a:t>
            </a:r>
            <a:r>
              <a:rPr lang="ja-JP" altLang="en-US" dirty="0" smtClean="0">
                <a:solidFill>
                  <a:srgbClr val="000000"/>
                </a:solidFill>
                <a:latin typeface="Arial" charset="0"/>
              </a:rPr>
              <a:t>月１</a:t>
            </a:r>
            <a:r>
              <a:rPr lang="en-US" altLang="ja-JP" dirty="0" smtClean="0">
                <a:solidFill>
                  <a:srgbClr val="000000"/>
                </a:solidFill>
                <a:latin typeface="Arial" charset="0"/>
              </a:rPr>
              <a:t>0</a:t>
            </a:r>
            <a:r>
              <a:rPr lang="ja-JP" altLang="en-US" dirty="0" smtClean="0">
                <a:solidFill>
                  <a:srgbClr val="000000"/>
                </a:solidFill>
                <a:latin typeface="Arial" charset="0"/>
              </a:rPr>
              <a:t>日改正</a:t>
            </a:r>
            <a:endParaRPr lang="ja-JP" altLang="en-US" dirty="0">
              <a:solidFill>
                <a:srgbClr val="000000"/>
              </a:solidFill>
              <a:latin typeface="Arial" charset="0"/>
            </a:endParaRPr>
          </a:p>
        </p:txBody>
      </p:sp>
      <p:sp>
        <p:nvSpPr>
          <p:cNvPr id="9219" name="正方形/長方形 2"/>
          <p:cNvSpPr>
            <a:spLocks noChangeArrowheads="1"/>
          </p:cNvSpPr>
          <p:nvPr/>
        </p:nvSpPr>
        <p:spPr bwMode="auto">
          <a:xfrm>
            <a:off x="571500" y="3357562"/>
            <a:ext cx="8072438" cy="3046988"/>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　出会い系サイト事業の届出に関する手続</a:t>
            </a:r>
          </a:p>
          <a:p>
            <a:pPr fontAlgn="base">
              <a:spcBef>
                <a:spcPct val="0"/>
              </a:spcBef>
              <a:spcAft>
                <a:spcPct val="0"/>
              </a:spcAft>
            </a:pPr>
            <a:endParaRPr lang="ja-JP" altLang="en-US" sz="2400" dirty="0">
              <a:solidFill>
                <a:srgbClr val="000000"/>
              </a:solidFill>
              <a:latin typeface="Arial" charset="0"/>
            </a:endParaRPr>
          </a:p>
          <a:p>
            <a:pPr fontAlgn="base">
              <a:spcBef>
                <a:spcPct val="0"/>
              </a:spcBef>
              <a:spcAft>
                <a:spcPct val="0"/>
              </a:spcAft>
            </a:pPr>
            <a:r>
              <a:rPr lang="ja-JP" altLang="en-US" sz="2400" dirty="0">
                <a:solidFill>
                  <a:srgbClr val="000000"/>
                </a:solidFill>
                <a:latin typeface="Arial" charset="0"/>
              </a:rPr>
              <a:t>○　児童による利用の禁止の明示方法</a:t>
            </a:r>
          </a:p>
          <a:p>
            <a:pPr fontAlgn="base">
              <a:spcBef>
                <a:spcPct val="0"/>
              </a:spcBef>
              <a:spcAft>
                <a:spcPct val="0"/>
              </a:spcAft>
            </a:pPr>
            <a:endParaRPr lang="ja-JP" altLang="en-US" sz="2400" dirty="0">
              <a:solidFill>
                <a:srgbClr val="000000"/>
              </a:solidFill>
              <a:latin typeface="Arial" charset="0"/>
            </a:endParaRPr>
          </a:p>
          <a:p>
            <a:pPr fontAlgn="base">
              <a:spcBef>
                <a:spcPct val="0"/>
              </a:spcBef>
              <a:spcAft>
                <a:spcPct val="0"/>
              </a:spcAft>
            </a:pPr>
            <a:r>
              <a:rPr lang="ja-JP" altLang="en-US" sz="2400" dirty="0">
                <a:solidFill>
                  <a:srgbClr val="000000"/>
                </a:solidFill>
                <a:latin typeface="Arial" charset="0"/>
              </a:rPr>
              <a:t>○　児童でないことの確認の方法</a:t>
            </a:r>
          </a:p>
          <a:p>
            <a:pPr fontAlgn="base">
              <a:lnSpc>
                <a:spcPct val="150000"/>
              </a:lnSpc>
              <a:spcBef>
                <a:spcPct val="0"/>
              </a:spcBef>
              <a:spcAft>
                <a:spcPct val="0"/>
              </a:spcAft>
            </a:pPr>
            <a:r>
              <a:rPr lang="ja-JP" altLang="en-US" sz="2400" dirty="0">
                <a:solidFill>
                  <a:srgbClr val="000000"/>
                </a:solidFill>
                <a:latin typeface="Arial" charset="0"/>
              </a:rPr>
              <a:t>      </a:t>
            </a:r>
            <a:r>
              <a:rPr lang="en-US" altLang="ja-JP" sz="2400" dirty="0">
                <a:solidFill>
                  <a:srgbClr val="000000"/>
                </a:solidFill>
                <a:latin typeface="Arial" charset="0"/>
              </a:rPr>
              <a:t>(1) </a:t>
            </a:r>
            <a:r>
              <a:rPr lang="ja-JP" altLang="en-US" sz="2400" dirty="0">
                <a:solidFill>
                  <a:srgbClr val="000000"/>
                </a:solidFill>
                <a:latin typeface="Arial" charset="0"/>
              </a:rPr>
              <a:t>運転免許証等の提示</a:t>
            </a:r>
          </a:p>
          <a:p>
            <a:pPr fontAlgn="base">
              <a:lnSpc>
                <a:spcPct val="150000"/>
              </a:lnSpc>
              <a:spcBef>
                <a:spcPct val="0"/>
              </a:spcBef>
              <a:spcAft>
                <a:spcPct val="0"/>
              </a:spcAft>
            </a:pPr>
            <a:r>
              <a:rPr lang="ja-JP" altLang="en-US" sz="2400" dirty="0">
                <a:solidFill>
                  <a:srgbClr val="000000"/>
                </a:solidFill>
                <a:latin typeface="Arial" charset="0"/>
              </a:rPr>
              <a:t>      </a:t>
            </a:r>
            <a:r>
              <a:rPr lang="en-US" altLang="ja-JP" sz="2400" dirty="0">
                <a:solidFill>
                  <a:srgbClr val="000000"/>
                </a:solidFill>
                <a:latin typeface="Arial" charset="0"/>
              </a:rPr>
              <a:t>(2) </a:t>
            </a:r>
            <a:r>
              <a:rPr lang="ja-JP" altLang="en-US" sz="2400" dirty="0">
                <a:solidFill>
                  <a:srgbClr val="000000"/>
                </a:solidFill>
                <a:latin typeface="Arial" charset="0"/>
              </a:rPr>
              <a:t>クレジットカードを使用する方法等</a:t>
            </a:r>
          </a:p>
        </p:txBody>
      </p:sp>
      <p:sp>
        <p:nvSpPr>
          <p:cNvPr id="9220" name="正方形/長方形 3"/>
          <p:cNvSpPr>
            <a:spLocks noChangeArrowheads="1"/>
          </p:cNvSpPr>
          <p:nvPr/>
        </p:nvSpPr>
        <p:spPr bwMode="auto">
          <a:xfrm>
            <a:off x="214313" y="1643050"/>
            <a:ext cx="7500937" cy="1692275"/>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「施行規則」平成</a:t>
            </a:r>
            <a:r>
              <a:rPr lang="en-US" altLang="ja-JP" sz="2400" dirty="0">
                <a:solidFill>
                  <a:srgbClr val="000000"/>
                </a:solidFill>
                <a:latin typeface="Arial" charset="0"/>
              </a:rPr>
              <a:t>20</a:t>
            </a:r>
            <a:r>
              <a:rPr lang="ja-JP" altLang="en-US" sz="2400" dirty="0">
                <a:solidFill>
                  <a:srgbClr val="000000"/>
                </a:solidFill>
                <a:latin typeface="Arial" charset="0"/>
              </a:rPr>
              <a:t>年</a:t>
            </a:r>
            <a:r>
              <a:rPr lang="en-US" altLang="ja-JP" sz="2400" dirty="0">
                <a:solidFill>
                  <a:srgbClr val="000000"/>
                </a:solidFill>
                <a:latin typeface="Arial" charset="0"/>
              </a:rPr>
              <a:t>12</a:t>
            </a:r>
            <a:r>
              <a:rPr lang="ja-JP" altLang="en-US" sz="2400" dirty="0">
                <a:solidFill>
                  <a:srgbClr val="000000"/>
                </a:solidFill>
                <a:latin typeface="Arial" charset="0"/>
              </a:rPr>
              <a:t>月１日改正施行</a:t>
            </a:r>
            <a:endParaRPr lang="en-US" altLang="ja-JP" sz="2400" dirty="0">
              <a:solidFill>
                <a:srgbClr val="000000"/>
              </a:solidFill>
              <a:latin typeface="Arial" charset="0"/>
            </a:endParaRPr>
          </a:p>
          <a:p>
            <a:pPr fontAlgn="base">
              <a:spcBef>
                <a:spcPct val="0"/>
              </a:spcBef>
              <a:spcAft>
                <a:spcPct val="0"/>
              </a:spcAft>
            </a:pPr>
            <a:endParaRPr lang="en-US" altLang="ja-JP" sz="2400" dirty="0">
              <a:solidFill>
                <a:srgbClr val="000000"/>
              </a:solidFill>
              <a:latin typeface="Arial" charset="0"/>
            </a:endParaRPr>
          </a:p>
          <a:p>
            <a:pPr fontAlgn="base">
              <a:spcBef>
                <a:spcPct val="0"/>
              </a:spcBef>
              <a:spcAft>
                <a:spcPct val="0"/>
              </a:spcAft>
            </a:pPr>
            <a:r>
              <a:rPr lang="en-US" altLang="ja-JP" sz="2800" dirty="0">
                <a:solidFill>
                  <a:srgbClr val="000000"/>
                </a:solidFill>
                <a:latin typeface="Arial" charset="0"/>
              </a:rPr>
              <a:t>『</a:t>
            </a:r>
            <a:r>
              <a:rPr lang="ja-JP" altLang="en-US" sz="2800" dirty="0">
                <a:solidFill>
                  <a:srgbClr val="000000"/>
                </a:solidFill>
                <a:latin typeface="Arial" charset="0"/>
              </a:rPr>
              <a:t>児童でないことの確認方法を厳格化する部分</a:t>
            </a:r>
            <a:r>
              <a:rPr lang="en-US" altLang="ja-JP" sz="2800" dirty="0">
                <a:solidFill>
                  <a:srgbClr val="000000"/>
                </a:solidFill>
                <a:latin typeface="Arial" charset="0"/>
              </a:rPr>
              <a:t>』</a:t>
            </a:r>
          </a:p>
          <a:p>
            <a:pPr algn="r" fontAlgn="base">
              <a:spcBef>
                <a:spcPct val="0"/>
              </a:spcBef>
              <a:spcAft>
                <a:spcPct val="0"/>
              </a:spcAft>
            </a:pPr>
            <a:r>
              <a:rPr lang="ja-JP" altLang="en-US" sz="2400" dirty="0">
                <a:solidFill>
                  <a:srgbClr val="000000"/>
                </a:solidFill>
                <a:latin typeface="Arial" charset="0"/>
              </a:rPr>
              <a:t>平成</a:t>
            </a:r>
            <a:r>
              <a:rPr lang="en-US" altLang="ja-JP" sz="2400" dirty="0">
                <a:solidFill>
                  <a:srgbClr val="000000"/>
                </a:solidFill>
                <a:latin typeface="Arial" charset="0"/>
              </a:rPr>
              <a:t>21</a:t>
            </a:r>
            <a:r>
              <a:rPr lang="ja-JP" altLang="en-US" sz="2400" dirty="0">
                <a:solidFill>
                  <a:srgbClr val="000000"/>
                </a:solidFill>
                <a:latin typeface="Arial" charset="0"/>
              </a:rPr>
              <a:t>年２月１日施行</a:t>
            </a:r>
          </a:p>
        </p:txBody>
      </p:sp>
      <p:sp>
        <p:nvSpPr>
          <p:cNvPr id="9221" name="正方形/長方形 4"/>
          <p:cNvSpPr>
            <a:spLocks noChangeArrowheads="1"/>
          </p:cNvSpPr>
          <p:nvPr/>
        </p:nvSpPr>
        <p:spPr bwMode="auto">
          <a:xfrm>
            <a:off x="0" y="0"/>
            <a:ext cx="8788400" cy="1384995"/>
          </a:xfrm>
          <a:prstGeom prst="rect">
            <a:avLst/>
          </a:prstGeom>
          <a:noFill/>
          <a:ln w="9525">
            <a:noFill/>
            <a:miter lim="800000"/>
            <a:headEnd/>
            <a:tailEnd/>
          </a:ln>
        </p:spPr>
        <p:txBody>
          <a:bodyPr>
            <a:spAutoFit/>
          </a:bodyPr>
          <a:lstStyle/>
          <a:p>
            <a:pPr algn="ctr" fontAlgn="base">
              <a:spcBef>
                <a:spcPct val="0"/>
              </a:spcBef>
              <a:spcAft>
                <a:spcPct val="0"/>
              </a:spcAft>
            </a:pPr>
            <a:r>
              <a:rPr lang="ja-JP" altLang="en-US" sz="3600" dirty="0" smtClean="0">
                <a:solidFill>
                  <a:schemeClr val="accent1"/>
                </a:solidFill>
              </a:rPr>
              <a:t>出会い系サイト規制法</a:t>
            </a:r>
            <a:r>
              <a:rPr lang="en-US" altLang="ja-JP" sz="4000" dirty="0" smtClean="0">
                <a:solidFill>
                  <a:schemeClr val="accent1"/>
                </a:solidFill>
              </a:rPr>
              <a:t/>
            </a:r>
            <a:br>
              <a:rPr lang="en-US" altLang="ja-JP" sz="4000" dirty="0" smtClean="0">
                <a:solidFill>
                  <a:schemeClr val="accent1"/>
                </a:solidFill>
              </a:rPr>
            </a:br>
            <a:r>
              <a:rPr lang="ja-JP" altLang="en-US" sz="2400" dirty="0" smtClean="0">
                <a:solidFill>
                  <a:srgbClr val="000000"/>
                </a:solidFill>
              </a:rPr>
              <a:t>「インターネット異性紹介事業を利用して</a:t>
            </a:r>
            <a:r>
              <a:rPr lang="en-US" altLang="ja-JP" sz="2400" dirty="0" smtClean="0">
                <a:solidFill>
                  <a:srgbClr val="000000"/>
                </a:solidFill>
              </a:rPr>
              <a:t/>
            </a:r>
            <a:br>
              <a:rPr lang="en-US" altLang="ja-JP" sz="2400" dirty="0" smtClean="0">
                <a:solidFill>
                  <a:srgbClr val="000000"/>
                </a:solidFill>
              </a:rPr>
            </a:br>
            <a:r>
              <a:rPr lang="ja-JP" altLang="en-US" sz="2400" dirty="0" smtClean="0">
                <a:solidFill>
                  <a:srgbClr val="000000"/>
                </a:solidFill>
              </a:rPr>
              <a:t>児童を誘引する行為の規制等に関する法律</a:t>
            </a:r>
            <a:r>
              <a:rPr lang="ja-JP" altLang="en-US" sz="2400" dirty="0" smtClean="0"/>
              <a:t>」</a:t>
            </a:r>
            <a:endParaRPr lang="ja-JP" altLang="en-US" sz="2400" dirty="0">
              <a:solidFill>
                <a:srgbClr val="000000"/>
              </a:solidFill>
              <a:latin typeface="Arial" charset="0"/>
            </a:endParaRPr>
          </a:p>
        </p:txBody>
      </p:sp>
      <p:sp>
        <p:nvSpPr>
          <p:cNvPr id="15" name="円形吹き出し 14"/>
          <p:cNvSpPr/>
          <p:nvPr/>
        </p:nvSpPr>
        <p:spPr>
          <a:xfrm>
            <a:off x="7524328" y="6065912"/>
            <a:ext cx="1043608" cy="792088"/>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7" name="グループ化 7"/>
          <p:cNvGrpSpPr/>
          <p:nvPr/>
        </p:nvGrpSpPr>
        <p:grpSpPr>
          <a:xfrm>
            <a:off x="0" y="6254552"/>
            <a:ext cx="2931934" cy="603448"/>
            <a:chOff x="0" y="6254552"/>
            <a:chExt cx="2931934" cy="603448"/>
          </a:xfrm>
        </p:grpSpPr>
        <p:pic>
          <p:nvPicPr>
            <p:cNvPr id="8" name="Picture 3" descr="D:\koyamaマイドキュメント\My Pictures\あペッく青.png"/>
            <p:cNvPicPr>
              <a:picLocks noChangeAspect="1" noChangeArrowheads="1"/>
            </p:cNvPicPr>
            <p:nvPr/>
          </p:nvPicPr>
          <p:blipFill>
            <a:blip r:embed="rId3" cstate="print"/>
            <a:srcRect l="34613" t="20041" r="33551" b="45883"/>
            <a:stretch>
              <a:fillRect/>
            </a:stretch>
          </p:blipFill>
          <p:spPr bwMode="auto">
            <a:xfrm>
              <a:off x="0" y="6254552"/>
              <a:ext cx="395536" cy="603448"/>
            </a:xfrm>
            <a:prstGeom prst="rect">
              <a:avLst/>
            </a:prstGeom>
            <a:noFill/>
          </p:spPr>
        </p:pic>
        <p:sp>
          <p:nvSpPr>
            <p:cNvPr id="9" name="テキスト ボックス 8"/>
            <p:cNvSpPr txBox="1"/>
            <p:nvPr/>
          </p:nvSpPr>
          <p:spPr>
            <a:xfrm>
              <a:off x="323528" y="6444044"/>
              <a:ext cx="2608406" cy="369332"/>
            </a:xfrm>
            <a:prstGeom prst="rect">
              <a:avLst/>
            </a:prstGeom>
            <a:noFill/>
          </p:spPr>
          <p:txBody>
            <a:bodyPr wrap="none" rtlCol="0">
              <a:spAutoFit/>
            </a:bodyPr>
            <a:lstStyle/>
            <a:p>
              <a:r>
                <a:rPr kumimoji="1" lang="ja-JP" altLang="en-US" dirty="0" smtClean="0">
                  <a:solidFill>
                    <a:srgbClr val="0000FF"/>
                  </a:solidFill>
                  <a:effectLst>
                    <a:outerShdw blurRad="75057" dist="38100" dir="5400000" sy="-20000" rotWithShape="0">
                      <a:prstClr val="black">
                        <a:alpha val="25000"/>
                      </a:prstClr>
                    </a:outerShdw>
                  </a:effectLst>
                </a:rPr>
                <a:t>愛知県総合教育センター</a:t>
              </a:r>
              <a:endParaRPr kumimoji="1" lang="ja-JP" altLang="en-US" dirty="0">
                <a:solidFill>
                  <a:srgbClr val="0000FF"/>
                </a:solidFill>
                <a:effectLst>
                  <a:outerShdw blurRad="75057" dist="38100" dir="5400000" sy="-20000" rotWithShape="0">
                    <a:prstClr val="black">
                      <a:alpha val="25000"/>
                    </a:prstClr>
                  </a:outerShdw>
                </a:effectLs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611560" y="908720"/>
          <a:ext cx="8208912"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txBox="1">
            <a:spLocks/>
          </p:cNvSpPr>
          <p:nvPr/>
        </p:nvSpPr>
        <p:spPr>
          <a:xfrm>
            <a:off x="0" y="116632"/>
            <a:ext cx="9144000" cy="1143000"/>
          </a:xfrm>
          <a:prstGeom prst="rect">
            <a:avLst/>
          </a:prstGeom>
        </p:spPr>
        <p:txBody>
          <a:bodyPr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schemeClr val="tx1"/>
                </a:solidFill>
                <a:effectLst/>
                <a:uLnTx/>
                <a:uFillTx/>
                <a:latin typeface="+mj-lt"/>
                <a:ea typeface="+mj-ea"/>
                <a:cs typeface="+mj-cs"/>
              </a:rPr>
              <a:t>出会い系サイトを利用して犯罪被害に遭った児童数の推移</a:t>
            </a:r>
          </a:p>
        </p:txBody>
      </p:sp>
      <p:sp>
        <p:nvSpPr>
          <p:cNvPr id="6" name="テキスト ボックス 3"/>
          <p:cNvSpPr txBox="1">
            <a:spLocks noChangeArrowheads="1"/>
          </p:cNvSpPr>
          <p:nvPr/>
        </p:nvSpPr>
        <p:spPr bwMode="auto">
          <a:xfrm>
            <a:off x="0" y="6488668"/>
            <a:ext cx="9052478"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a:t>
            </a:r>
            <a:r>
              <a:rPr lang="ja-JP" altLang="en-US" dirty="0" smtClean="0">
                <a:solidFill>
                  <a:srgbClr val="000000"/>
                </a:solidFill>
                <a:latin typeface="Arial" charset="0"/>
              </a:rPr>
              <a:t>１年中の</a:t>
            </a:r>
            <a:r>
              <a:rPr lang="ja-JP" altLang="en-US" dirty="0">
                <a:solidFill>
                  <a:srgbClr val="000000"/>
                </a:solidFill>
                <a:latin typeface="Arial" charset="0"/>
              </a:rPr>
              <a:t>いわゆる出会い系サイトに関係した事件の検挙状況について」警察庁より</a:t>
            </a:r>
          </a:p>
        </p:txBody>
      </p:sp>
      <p:sp>
        <p:nvSpPr>
          <p:cNvPr id="7" name="テキスト ボックス 6"/>
          <p:cNvSpPr txBox="1"/>
          <p:nvPr/>
        </p:nvSpPr>
        <p:spPr>
          <a:xfrm>
            <a:off x="899592" y="692696"/>
            <a:ext cx="646331" cy="369332"/>
          </a:xfrm>
          <a:prstGeom prst="rect">
            <a:avLst/>
          </a:prstGeom>
          <a:noFill/>
        </p:spPr>
        <p:txBody>
          <a:bodyPr wrap="none" rtlCol="0">
            <a:spAutoFit/>
          </a:bodyPr>
          <a:lstStyle/>
          <a:p>
            <a:r>
              <a:rPr kumimoji="1" lang="ja-JP" altLang="en-US" dirty="0" smtClean="0"/>
              <a:t>（人）</a:t>
            </a:r>
            <a:endParaRPr kumimoji="1" lang="ja-JP" altLang="en-US" dirty="0"/>
          </a:p>
        </p:txBody>
      </p:sp>
      <p:sp>
        <p:nvSpPr>
          <p:cNvPr id="17" name="円形吹き出し 16"/>
          <p:cNvSpPr/>
          <p:nvPr/>
        </p:nvSpPr>
        <p:spPr>
          <a:xfrm>
            <a:off x="8100392" y="5013176"/>
            <a:ext cx="1043608" cy="792088"/>
          </a:xfrm>
          <a:prstGeom prst="wedgeEllipseCallout">
            <a:avLst>
              <a:gd name="adj1" fmla="val 44623"/>
              <a:gd name="adj2" fmla="val 143340"/>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left)">
                                      <p:cBhvr>
                                        <p:cTn id="7" dur="2000"/>
                                        <p:tgtEl>
                                          <p:spTgt spid="2">
                                            <p:graphicEl>
                                              <a:chart seriesIdx="0" categoryIdx="-4" bldStep="series"/>
                                            </p:graphicEl>
                                          </p:spTgt>
                                        </p:tgtEl>
                                      </p:cBhvr>
                                    </p:animEffect>
                                  </p:childTnLst>
                                </p:cTn>
                              </p:par>
                            </p:childTnLst>
                          </p:cTn>
                        </p:par>
                        <p:par>
                          <p:cTn id="8" fill="hold">
                            <p:stCondLst>
                              <p:cond delay="2000"/>
                            </p:stCondLst>
                            <p:childTnLst>
                              <p:par>
                                <p:cTn id="9" presetID="18" presetClass="entr" presetSubtype="12" fill="hold" grpId="0" nodeType="afterEffect">
                                  <p:stCondLst>
                                    <p:cond delay="1500"/>
                                  </p:stCondLst>
                                  <p:childTnLst>
                                    <p:set>
                                      <p:cBhvr>
                                        <p:cTn id="10" dur="1" fill="hold">
                                          <p:stCondLst>
                                            <p:cond delay="0"/>
                                          </p:stCondLst>
                                        </p:cTn>
                                        <p:tgtEl>
                                          <p:spTgt spid="17"/>
                                        </p:tgtEl>
                                        <p:attrNameLst>
                                          <p:attrName>style.visibility</p:attrName>
                                        </p:attrNameLst>
                                      </p:cBhvr>
                                      <p:to>
                                        <p:strVal val="visible"/>
                                      </p:to>
                                    </p:set>
                                    <p:animEffect transition="in" filter="strips(downLeft)">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 animBg="0"/>
        </p:bldSub>
      </p:bldGraphic>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ja-JP" altLang="en-US" sz="3200" dirty="0" smtClean="0"/>
              <a:t>被害児童の出会い系サイトへのアクセス手段</a:t>
            </a:r>
          </a:p>
        </p:txBody>
      </p:sp>
      <p:sp>
        <p:nvSpPr>
          <p:cNvPr id="11268" name="テキスト ボックス 3"/>
          <p:cNvSpPr txBox="1">
            <a:spLocks noChangeArrowheads="1"/>
          </p:cNvSpPr>
          <p:nvPr/>
        </p:nvSpPr>
        <p:spPr bwMode="auto">
          <a:xfrm>
            <a:off x="217488" y="6488113"/>
            <a:ext cx="8821646" cy="369332"/>
          </a:xfrm>
          <a:prstGeom prst="rect">
            <a:avLst/>
          </a:prstGeom>
          <a:noFill/>
          <a:ln w="9525">
            <a:noFill/>
            <a:miter lim="800000"/>
            <a:headEnd/>
            <a:tailEnd/>
          </a:ln>
        </p:spPr>
        <p:txBody>
          <a:bodyPr wrap="none">
            <a:spAutoFit/>
          </a:bodyPr>
          <a:lstStyle/>
          <a:p>
            <a:pPr fontAlgn="base">
              <a:spcBef>
                <a:spcPct val="0"/>
              </a:spcBef>
              <a:spcAft>
                <a:spcPct val="0"/>
              </a:spcAft>
            </a:pPr>
            <a:r>
              <a:rPr lang="ja-JP" altLang="en-US" dirty="0">
                <a:solidFill>
                  <a:srgbClr val="000000"/>
                </a:solidFill>
                <a:latin typeface="Arial" charset="0"/>
              </a:rPr>
              <a:t>「平成</a:t>
            </a:r>
            <a:r>
              <a:rPr lang="en-US" altLang="ja-JP" dirty="0" smtClean="0">
                <a:solidFill>
                  <a:srgbClr val="000000"/>
                </a:solidFill>
                <a:latin typeface="Arial" charset="0"/>
              </a:rPr>
              <a:t>21</a:t>
            </a:r>
            <a:r>
              <a:rPr lang="ja-JP" altLang="en-US" dirty="0" smtClean="0">
                <a:solidFill>
                  <a:srgbClr val="000000"/>
                </a:solidFill>
                <a:latin typeface="Arial" charset="0"/>
              </a:rPr>
              <a:t>年中</a:t>
            </a:r>
            <a:r>
              <a:rPr lang="ja-JP" altLang="en-US" dirty="0">
                <a:solidFill>
                  <a:srgbClr val="000000"/>
                </a:solidFill>
                <a:latin typeface="Arial" charset="0"/>
              </a:rPr>
              <a:t>のいわゆる出会い系サイトに関係した事件の検挙状況について」警察庁より</a:t>
            </a:r>
          </a:p>
        </p:txBody>
      </p:sp>
      <p:grpSp>
        <p:nvGrpSpPr>
          <p:cNvPr id="12" name="グループ化 11"/>
          <p:cNvGrpSpPr/>
          <p:nvPr/>
        </p:nvGrpSpPr>
        <p:grpSpPr>
          <a:xfrm>
            <a:off x="606425" y="1397000"/>
            <a:ext cx="7931150" cy="4960938"/>
            <a:chOff x="606425" y="1397000"/>
            <a:chExt cx="7931150" cy="4960938"/>
          </a:xfrm>
        </p:grpSpPr>
        <p:graphicFrame>
          <p:nvGraphicFramePr>
            <p:cNvPr id="3" name="グラフ 2"/>
            <p:cNvGraphicFramePr>
              <a:graphicFrameLocks/>
            </p:cNvGraphicFramePr>
            <p:nvPr/>
          </p:nvGraphicFramePr>
          <p:xfrm>
            <a:off x="606425" y="1397000"/>
            <a:ext cx="7931150" cy="4960938"/>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3563888" y="4149080"/>
              <a:ext cx="2031325" cy="646331"/>
            </a:xfrm>
            <a:prstGeom prst="rect">
              <a:avLst/>
            </a:prstGeom>
            <a:noFill/>
          </p:spPr>
          <p:txBody>
            <a:bodyPr wrap="none" rtlCol="0">
              <a:spAutoFit/>
            </a:bodyPr>
            <a:lstStyle/>
            <a:p>
              <a:r>
                <a:rPr kumimoji="1" lang="ja-JP" altLang="en-US" sz="3600" dirty="0" smtClean="0">
                  <a:solidFill>
                    <a:schemeClr val="bg1"/>
                  </a:solidFill>
                </a:rPr>
                <a:t>携帯電話</a:t>
              </a:r>
              <a:endParaRPr kumimoji="1" lang="ja-JP" altLang="en-US" sz="3600" dirty="0">
                <a:solidFill>
                  <a:schemeClr val="bg1"/>
                </a:solidFill>
              </a:endParaRPr>
            </a:p>
          </p:txBody>
        </p:sp>
        <p:sp>
          <p:nvSpPr>
            <p:cNvPr id="9" name="テキスト ボックス 8"/>
            <p:cNvSpPr txBox="1"/>
            <p:nvPr/>
          </p:nvSpPr>
          <p:spPr>
            <a:xfrm>
              <a:off x="827584" y="1628800"/>
              <a:ext cx="1606530" cy="584775"/>
            </a:xfrm>
            <a:prstGeom prst="rect">
              <a:avLst/>
            </a:prstGeom>
            <a:noFill/>
          </p:spPr>
          <p:txBody>
            <a:bodyPr wrap="none" rtlCol="0">
              <a:spAutoFit/>
            </a:bodyPr>
            <a:lstStyle/>
            <a:p>
              <a:r>
                <a:rPr kumimoji="1" lang="ja-JP" altLang="en-US" sz="3200" dirty="0" smtClean="0"/>
                <a:t>パソコン</a:t>
              </a:r>
              <a:endParaRPr kumimoji="1" lang="ja-JP" altLang="en-US" sz="3200" dirty="0"/>
            </a:p>
          </p:txBody>
        </p:sp>
        <p:sp>
          <p:nvSpPr>
            <p:cNvPr id="7" name="テキスト ボックス 6"/>
            <p:cNvSpPr txBox="1"/>
            <p:nvPr/>
          </p:nvSpPr>
          <p:spPr>
            <a:xfrm>
              <a:off x="3923928" y="5229200"/>
              <a:ext cx="2016224" cy="707886"/>
            </a:xfrm>
            <a:prstGeom prst="rect">
              <a:avLst/>
            </a:prstGeom>
            <a:noFill/>
          </p:spPr>
          <p:txBody>
            <a:bodyPr wrap="square" rtlCol="0">
              <a:spAutoFit/>
            </a:bodyPr>
            <a:lstStyle/>
            <a:p>
              <a:r>
                <a:rPr kumimoji="1" lang="ja-JP" altLang="en-US" sz="4000" dirty="0" smtClean="0">
                  <a:solidFill>
                    <a:schemeClr val="bg1"/>
                  </a:solidFill>
                </a:rPr>
                <a:t>４５０人</a:t>
              </a:r>
              <a:endParaRPr kumimoji="1" lang="ja-JP" altLang="en-US" sz="4000" dirty="0">
                <a:solidFill>
                  <a:schemeClr val="bg1"/>
                </a:solidFill>
              </a:endParaRPr>
            </a:p>
          </p:txBody>
        </p:sp>
        <p:sp>
          <p:nvSpPr>
            <p:cNvPr id="10" name="テキスト ボックス 9"/>
            <p:cNvSpPr txBox="1"/>
            <p:nvPr/>
          </p:nvSpPr>
          <p:spPr>
            <a:xfrm>
              <a:off x="2339752" y="1916832"/>
              <a:ext cx="1368152" cy="707886"/>
            </a:xfrm>
            <a:prstGeom prst="rect">
              <a:avLst/>
            </a:prstGeom>
            <a:noFill/>
          </p:spPr>
          <p:txBody>
            <a:bodyPr wrap="square" rtlCol="0">
              <a:spAutoFit/>
            </a:bodyPr>
            <a:lstStyle/>
            <a:p>
              <a:r>
                <a:rPr kumimoji="1" lang="ja-JP" altLang="en-US" sz="4000" dirty="0" smtClean="0"/>
                <a:t>３人</a:t>
              </a:r>
              <a:endParaRPr kumimoji="1" lang="ja-JP" altLang="en-US" sz="4000" dirty="0"/>
            </a:p>
          </p:txBody>
        </p:sp>
      </p:grpSp>
      <p:sp>
        <p:nvSpPr>
          <p:cNvPr id="11" name="円形吹き出し 10"/>
          <p:cNvSpPr/>
          <p:nvPr/>
        </p:nvSpPr>
        <p:spPr>
          <a:xfrm>
            <a:off x="7668344" y="5517232"/>
            <a:ext cx="1043608" cy="792088"/>
          </a:xfrm>
          <a:prstGeom prst="wedgeEllipseCallout">
            <a:avLst>
              <a:gd name="adj1" fmla="val 87414"/>
              <a:gd name="adj2" fmla="val 73538"/>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par>
                          <p:cTn id="8" fill="hold">
                            <p:stCondLst>
                              <p:cond delay="1000"/>
                            </p:stCondLst>
                            <p:childTnLst>
                              <p:par>
                                <p:cTn id="9" presetID="18" presetClass="entr" presetSubtype="12" fill="hold" grpId="0" nodeType="afterEffect">
                                  <p:stCondLst>
                                    <p:cond delay="1300"/>
                                  </p:stCondLst>
                                  <p:childTnLst>
                                    <p:set>
                                      <p:cBhvr>
                                        <p:cTn id="10" dur="1" fill="hold">
                                          <p:stCondLst>
                                            <p:cond delay="0"/>
                                          </p:stCondLst>
                                        </p:cTn>
                                        <p:tgtEl>
                                          <p:spTgt spid="11"/>
                                        </p:tgtEl>
                                        <p:attrNameLst>
                                          <p:attrName>style.visibility</p:attrName>
                                        </p:attrNameLst>
                                      </p:cBhvr>
                                      <p:to>
                                        <p:strVal val="visible"/>
                                      </p:to>
                                    </p:set>
                                    <p:animEffect transition="in" filter="strips(downLef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正方形/長方形 6"/>
          <p:cNvSpPr>
            <a:spLocks noChangeArrowheads="1"/>
          </p:cNvSpPr>
          <p:nvPr/>
        </p:nvSpPr>
        <p:spPr bwMode="auto">
          <a:xfrm>
            <a:off x="142875" y="1699200"/>
            <a:ext cx="8858250" cy="2308324"/>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a:solidFill>
                  <a:srgbClr val="000000"/>
                </a:solidFill>
                <a:latin typeface="Arial" charset="0"/>
              </a:rPr>
              <a:t>児童に係る誘引の禁止</a:t>
            </a:r>
          </a:p>
          <a:p>
            <a:pPr fontAlgn="base">
              <a:spcBef>
                <a:spcPct val="0"/>
              </a:spcBef>
              <a:spcAft>
                <a:spcPct val="0"/>
              </a:spcAft>
            </a:pPr>
            <a:r>
              <a:rPr lang="ja-JP" altLang="en-US" sz="2400" dirty="0" smtClean="0">
                <a:solidFill>
                  <a:srgbClr val="000000"/>
                </a:solidFill>
                <a:latin typeface="Arial" charset="0"/>
              </a:rPr>
              <a:t>第六条 </a:t>
            </a:r>
            <a:r>
              <a:rPr lang="ja-JP" altLang="en-US" sz="2400" dirty="0">
                <a:solidFill>
                  <a:srgbClr val="000000"/>
                </a:solidFill>
                <a:latin typeface="Arial" charset="0"/>
              </a:rPr>
              <a:t>　何人</a:t>
            </a:r>
            <a:r>
              <a:rPr lang="ja-JP" altLang="en-US" sz="2400" dirty="0" smtClean="0">
                <a:solidFill>
                  <a:srgbClr val="000000"/>
                </a:solidFill>
                <a:latin typeface="Arial" charset="0"/>
              </a:rPr>
              <a:t>も，インターネット</a:t>
            </a:r>
            <a:r>
              <a:rPr lang="ja-JP" altLang="en-US" sz="2400" dirty="0">
                <a:solidFill>
                  <a:srgbClr val="000000"/>
                </a:solidFill>
                <a:latin typeface="Arial" charset="0"/>
              </a:rPr>
              <a:t>異性紹介事業を利用</a:t>
            </a:r>
            <a:r>
              <a:rPr lang="ja-JP" altLang="en-US" sz="2400" dirty="0" smtClean="0">
                <a:solidFill>
                  <a:srgbClr val="000000"/>
                </a:solidFill>
                <a:latin typeface="Arial" charset="0"/>
              </a:rPr>
              <a:t>して，次</a:t>
            </a:r>
            <a:r>
              <a:rPr lang="ja-JP" altLang="en-US" sz="2400" dirty="0">
                <a:solidFill>
                  <a:srgbClr val="000000"/>
                </a:solidFill>
                <a:latin typeface="Arial" charset="0"/>
              </a:rPr>
              <a:t>に掲げ　</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る行為をしてはならない。</a:t>
            </a:r>
          </a:p>
          <a:p>
            <a:pPr fontAlgn="base">
              <a:lnSpc>
                <a:spcPct val="150000"/>
              </a:lnSpc>
              <a:spcBef>
                <a:spcPct val="0"/>
              </a:spcBef>
              <a:spcAft>
                <a:spcPct val="0"/>
              </a:spcAft>
            </a:pPr>
            <a:r>
              <a:rPr lang="ja-JP" altLang="en-US" sz="2400" dirty="0">
                <a:solidFill>
                  <a:srgbClr val="000000"/>
                </a:solidFill>
                <a:latin typeface="Arial" charset="0"/>
              </a:rPr>
              <a:t>一 　児童を性交等の相手方となるように誘引すること。</a:t>
            </a:r>
          </a:p>
          <a:p>
            <a:pPr fontAlgn="base">
              <a:lnSpc>
                <a:spcPct val="150000"/>
              </a:lnSpc>
              <a:spcBef>
                <a:spcPct val="0"/>
              </a:spcBef>
              <a:spcAft>
                <a:spcPct val="0"/>
              </a:spcAft>
            </a:pPr>
            <a:r>
              <a:rPr lang="ja-JP" altLang="en-US" sz="2400" dirty="0">
                <a:solidFill>
                  <a:srgbClr val="000000"/>
                </a:solidFill>
                <a:latin typeface="Arial" charset="0"/>
              </a:rPr>
              <a:t>二 　人を児童との性交等の相手方となるように誘引すること</a:t>
            </a:r>
            <a:r>
              <a:rPr lang="ja-JP" altLang="en-US" sz="2400" dirty="0" smtClean="0">
                <a:solidFill>
                  <a:srgbClr val="000000"/>
                </a:solidFill>
                <a:latin typeface="Arial" charset="0"/>
              </a:rPr>
              <a:t>。</a:t>
            </a:r>
            <a:endParaRPr lang="ja-JP" altLang="en-US" sz="2400" dirty="0">
              <a:solidFill>
                <a:srgbClr val="000000"/>
              </a:solidFill>
              <a:latin typeface="Arial" charset="0"/>
            </a:endParaRPr>
          </a:p>
        </p:txBody>
      </p:sp>
      <p:sp>
        <p:nvSpPr>
          <p:cNvPr id="5" name="正方形/長方形 6"/>
          <p:cNvSpPr>
            <a:spLocks noChangeArrowheads="1"/>
          </p:cNvSpPr>
          <p:nvPr/>
        </p:nvSpPr>
        <p:spPr bwMode="auto">
          <a:xfrm>
            <a:off x="142875" y="4078800"/>
            <a:ext cx="8858250" cy="1800493"/>
          </a:xfrm>
          <a:prstGeom prst="rect">
            <a:avLst/>
          </a:prstGeom>
          <a:noFill/>
          <a:ln w="9525">
            <a:noFill/>
            <a:miter lim="800000"/>
            <a:headEnd/>
            <a:tailEnd/>
          </a:ln>
        </p:spPr>
        <p:txBody>
          <a:bodyPr>
            <a:spAutoFit/>
          </a:bodyPr>
          <a:lstStyle/>
          <a:p>
            <a:pPr fontAlgn="base">
              <a:spcBef>
                <a:spcPct val="0"/>
              </a:spcBef>
              <a:spcAft>
                <a:spcPct val="0"/>
              </a:spcAft>
            </a:pPr>
            <a:r>
              <a:rPr lang="ja-JP" altLang="en-US" sz="2400" dirty="0" smtClean="0">
                <a:solidFill>
                  <a:srgbClr val="000000"/>
                </a:solidFill>
                <a:latin typeface="Arial" charset="0"/>
              </a:rPr>
              <a:t>三 </a:t>
            </a:r>
            <a:r>
              <a:rPr lang="ja-JP" altLang="en-US" sz="2400" dirty="0">
                <a:solidFill>
                  <a:srgbClr val="000000"/>
                </a:solidFill>
                <a:latin typeface="Arial" charset="0"/>
              </a:rPr>
              <a:t>　対償を供与することを</a:t>
            </a:r>
            <a:r>
              <a:rPr lang="ja-JP" altLang="en-US" sz="2400" dirty="0" smtClean="0">
                <a:solidFill>
                  <a:srgbClr val="000000"/>
                </a:solidFill>
                <a:latin typeface="Arial" charset="0"/>
              </a:rPr>
              <a:t>示して，児童</a:t>
            </a:r>
            <a:r>
              <a:rPr lang="ja-JP" altLang="en-US" sz="2400" dirty="0">
                <a:solidFill>
                  <a:srgbClr val="000000"/>
                </a:solidFill>
                <a:latin typeface="Arial" charset="0"/>
              </a:rPr>
              <a:t>を異性交際（性交等を除く。）</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の相手方となるように誘引すること。</a:t>
            </a:r>
          </a:p>
          <a:p>
            <a:pPr fontAlgn="base">
              <a:spcBef>
                <a:spcPts val="1800"/>
              </a:spcBef>
              <a:spcAft>
                <a:spcPct val="0"/>
              </a:spcAft>
            </a:pPr>
            <a:r>
              <a:rPr lang="ja-JP" altLang="en-US" sz="2400" dirty="0">
                <a:solidFill>
                  <a:srgbClr val="000000"/>
                </a:solidFill>
                <a:latin typeface="Arial" charset="0"/>
              </a:rPr>
              <a:t>四 　対償を受けることを</a:t>
            </a:r>
            <a:r>
              <a:rPr lang="ja-JP" altLang="en-US" sz="2400" dirty="0" smtClean="0">
                <a:solidFill>
                  <a:srgbClr val="000000"/>
                </a:solidFill>
                <a:latin typeface="Arial" charset="0"/>
              </a:rPr>
              <a:t>示して，人</a:t>
            </a:r>
            <a:r>
              <a:rPr lang="ja-JP" altLang="en-US" sz="2400" dirty="0">
                <a:solidFill>
                  <a:srgbClr val="000000"/>
                </a:solidFill>
                <a:latin typeface="Arial" charset="0"/>
              </a:rPr>
              <a:t>を児童との異性交際の相手方と</a:t>
            </a:r>
            <a:r>
              <a:rPr lang="en-US" altLang="ja-JP" sz="2400" dirty="0">
                <a:solidFill>
                  <a:srgbClr val="000000"/>
                </a:solidFill>
                <a:latin typeface="Arial" charset="0"/>
              </a:rPr>
              <a:t/>
            </a:r>
            <a:br>
              <a:rPr lang="en-US" altLang="ja-JP" sz="2400" dirty="0">
                <a:solidFill>
                  <a:srgbClr val="000000"/>
                </a:solidFill>
                <a:latin typeface="Arial" charset="0"/>
              </a:rPr>
            </a:br>
            <a:r>
              <a:rPr lang="ja-JP" altLang="en-US" sz="2400" dirty="0">
                <a:solidFill>
                  <a:srgbClr val="000000"/>
                </a:solidFill>
                <a:latin typeface="Arial" charset="0"/>
              </a:rPr>
              <a:t>　　　なるように誘引すること。</a:t>
            </a:r>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15" name="円形吹き出し 14"/>
          <p:cNvSpPr/>
          <p:nvPr/>
        </p:nvSpPr>
        <p:spPr>
          <a:xfrm>
            <a:off x="7524328" y="6165304"/>
            <a:ext cx="1043608" cy="692696"/>
          </a:xfrm>
          <a:prstGeom prst="wedgeEllipseCallout">
            <a:avLst>
              <a:gd name="adj1" fmla="val 97602"/>
              <a:gd name="adj2" fmla="val 386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
        <p:nvSpPr>
          <p:cNvPr id="17" name="タイトル 1"/>
          <p:cNvSpPr>
            <a:spLocks noGrp="1"/>
          </p:cNvSpPr>
          <p:nvPr>
            <p:ph type="title"/>
          </p:nvPr>
        </p:nvSpPr>
        <p:spPr>
          <a:xfrm>
            <a:off x="467544" y="332656"/>
            <a:ext cx="8229600" cy="1143000"/>
          </a:xfrm>
        </p:spPr>
        <p:txBody>
          <a:bodyPr/>
          <a:lstStyle/>
          <a:p>
            <a:pPr eaLnBrk="1" hangingPunct="1"/>
            <a:r>
              <a:rPr lang="ja-JP" altLang="en-US" sz="3600" dirty="0" smtClean="0">
                <a:solidFill>
                  <a:schemeClr val="accent1"/>
                </a:solidFill>
              </a:rPr>
              <a:t>出会い系サイト規制法</a:t>
            </a:r>
            <a:r>
              <a:rPr lang="en-US" altLang="ja-JP" sz="3600" dirty="0" smtClean="0">
                <a:solidFill>
                  <a:schemeClr val="accent1"/>
                </a:solidFill>
              </a:rPr>
              <a:t/>
            </a:r>
            <a:br>
              <a:rPr lang="en-US" altLang="ja-JP" sz="3600" dirty="0" smtClean="0">
                <a:solidFill>
                  <a:schemeClr val="accent1"/>
                </a:solidFill>
              </a:rPr>
            </a:br>
            <a:r>
              <a:rPr lang="ja-JP" altLang="en-US" sz="2400" dirty="0" smtClean="0">
                <a:solidFill>
                  <a:srgbClr val="000000"/>
                </a:solidFill>
              </a:rPr>
              <a:t>「インターネット異性紹介事業を利用して</a:t>
            </a:r>
            <a:r>
              <a:rPr lang="en-US" altLang="ja-JP" sz="2400" dirty="0" smtClean="0">
                <a:solidFill>
                  <a:srgbClr val="000000"/>
                </a:solidFill>
              </a:rPr>
              <a:t/>
            </a:r>
            <a:br>
              <a:rPr lang="en-US" altLang="ja-JP" sz="2400" dirty="0" smtClean="0">
                <a:solidFill>
                  <a:srgbClr val="000000"/>
                </a:solidFill>
              </a:rPr>
            </a:br>
            <a:r>
              <a:rPr lang="ja-JP" altLang="en-US" sz="2400" dirty="0" smtClean="0">
                <a:solidFill>
                  <a:srgbClr val="000000"/>
                </a:solidFill>
              </a:rPr>
              <a:t>児童を誘引する行為の規制等に関する法律</a:t>
            </a:r>
            <a:r>
              <a:rPr lang="ja-JP" altLang="en-US" sz="2400" dirty="0" smtClean="0"/>
              <a:t>」</a:t>
            </a:r>
            <a:endParaRPr lang="ja-JP" altLang="en-US" dirty="0" smtClean="0"/>
          </a:p>
        </p:txBody>
      </p:sp>
      <p:sp>
        <p:nvSpPr>
          <p:cNvPr id="18" name="正方形/長方形 3"/>
          <p:cNvSpPr>
            <a:spLocks noChangeArrowheads="1"/>
          </p:cNvSpPr>
          <p:nvPr/>
        </p:nvSpPr>
        <p:spPr bwMode="auto">
          <a:xfrm>
            <a:off x="6660232" y="1484784"/>
            <a:ext cx="2214563" cy="369888"/>
          </a:xfrm>
          <a:prstGeom prst="rect">
            <a:avLst/>
          </a:prstGeom>
          <a:noFill/>
          <a:ln w="9525">
            <a:noFill/>
            <a:miter lim="800000"/>
            <a:headEnd/>
            <a:tailEnd/>
          </a:ln>
        </p:spPr>
        <p:txBody>
          <a:bodyPr>
            <a:spAutoFit/>
          </a:bodyPr>
          <a:lstStyle/>
          <a:p>
            <a:pPr fontAlgn="base">
              <a:spcBef>
                <a:spcPct val="0"/>
              </a:spcBef>
              <a:spcAft>
                <a:spcPct val="0"/>
              </a:spcAft>
            </a:pPr>
            <a:r>
              <a:rPr lang="ja-JP" altLang="en-US" dirty="0">
                <a:solidFill>
                  <a:srgbClr val="000000"/>
                </a:solidFill>
                <a:latin typeface="Arial" charset="0"/>
              </a:rPr>
              <a:t>平成</a:t>
            </a:r>
            <a:r>
              <a:rPr lang="en-US" altLang="ja-JP" dirty="0">
                <a:solidFill>
                  <a:srgbClr val="000000"/>
                </a:solidFill>
                <a:latin typeface="Arial" charset="0"/>
              </a:rPr>
              <a:t>15</a:t>
            </a:r>
            <a:r>
              <a:rPr lang="ja-JP" altLang="en-US" dirty="0">
                <a:solidFill>
                  <a:srgbClr val="000000"/>
                </a:solidFill>
                <a:latin typeface="Arial" charset="0"/>
              </a:rPr>
              <a:t>年順次施行</a:t>
            </a:r>
            <a:endParaRPr lang="en-US" altLang="ja-JP" dirty="0">
              <a:solidFill>
                <a:srgbClr val="00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500"/>
                            </p:stCondLst>
                            <p:childTnLst>
                              <p:par>
                                <p:cTn id="16" presetID="18" presetClass="entr" presetSubtype="12" fill="hold" grpId="0" nodeType="afterEffect">
                                  <p:stCondLst>
                                    <p:cond delay="2000"/>
                                  </p:stCondLst>
                                  <p:childTnLst>
                                    <p:set>
                                      <p:cBhvr>
                                        <p:cTn id="17" dur="1" fill="hold">
                                          <p:stCondLst>
                                            <p:cond delay="0"/>
                                          </p:stCondLst>
                                        </p:cTn>
                                        <p:tgtEl>
                                          <p:spTgt spid="15"/>
                                        </p:tgtEl>
                                        <p:attrNameLst>
                                          <p:attrName>style.visibility</p:attrName>
                                        </p:attrNameLst>
                                      </p:cBhvr>
                                      <p:to>
                                        <p:strVal val="visible"/>
                                      </p:to>
                                    </p:set>
                                    <p:animEffect transition="in" filter="strips(downLef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animBg="1"/>
    </p:bldLst>
  </p:timing>
</p:sld>
</file>

<file path=ppt/theme/theme1.xml><?xml version="1.0" encoding="utf-8"?>
<a:theme xmlns:a="http://schemas.openxmlformats.org/drawingml/2006/main" name="1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5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7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8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3_Office テーマ">
  <a:themeElements>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ユーザー定義 2">
    <a:dk1>
      <a:srgbClr val="000000"/>
    </a:dk1>
    <a:lt1>
      <a:srgbClr val="FFFFFF"/>
    </a:lt1>
    <a:dk2>
      <a:srgbClr val="FFFFFF"/>
    </a:dk2>
    <a:lt2>
      <a:srgbClr val="FFFFFF"/>
    </a:lt2>
    <a:accent1>
      <a:srgbClr val="0000FF"/>
    </a:accent1>
    <a:accent2>
      <a:srgbClr val="FF0000"/>
    </a:accent2>
    <a:accent3>
      <a:srgbClr val="66FF66"/>
    </a:accent3>
    <a:accent4>
      <a:srgbClr val="FF9966"/>
    </a:accent4>
    <a:accent5>
      <a:srgbClr val="009900"/>
    </a:accent5>
    <a:accent6>
      <a:srgbClr val="9933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2769</TotalTime>
  <Words>2159</Words>
  <Application>Microsoft Office PowerPoint</Application>
  <PresentationFormat>画面に合わせる (4:3)</PresentationFormat>
  <Paragraphs>324</Paragraphs>
  <Slides>25</Slides>
  <Notes>25</Notes>
  <HiddenSlides>0</HiddenSlides>
  <MMClips>0</MMClips>
  <ScaleCrop>false</ScaleCrop>
  <HeadingPairs>
    <vt:vector size="4" baseType="variant">
      <vt:variant>
        <vt:lpstr>テーマ</vt:lpstr>
      </vt:variant>
      <vt:variant>
        <vt:i4>11</vt:i4>
      </vt:variant>
      <vt:variant>
        <vt:lpstr>スライド タイトル</vt:lpstr>
      </vt:variant>
      <vt:variant>
        <vt:i4>25</vt:i4>
      </vt:variant>
    </vt:vector>
  </HeadingPairs>
  <TitlesOfParts>
    <vt:vector size="36" baseType="lpstr">
      <vt:lpstr>1_Office テーマ</vt:lpstr>
      <vt:lpstr>2_Office テーマ</vt:lpstr>
      <vt:lpstr>3_Office テーマ</vt:lpstr>
      <vt:lpstr>5_Office テーマ</vt:lpstr>
      <vt:lpstr>6_Office テーマ</vt:lpstr>
      <vt:lpstr>8_Office テーマ</vt:lpstr>
      <vt:lpstr>9_Office テーマ</vt:lpstr>
      <vt:lpstr>12_Office テーマ</vt:lpstr>
      <vt:lpstr>13_Office テーマ</vt:lpstr>
      <vt:lpstr>15_Office テーマ</vt:lpstr>
      <vt:lpstr>27_Office テーマ</vt:lpstr>
      <vt:lpstr>ネット社会の事件と法</vt:lpstr>
      <vt:lpstr>スライド 2</vt:lpstr>
      <vt:lpstr>スライド 3</vt:lpstr>
      <vt:lpstr>サイバー犯罪検挙件数の推移</vt:lpstr>
      <vt:lpstr>出会い系サイト規制法 「インターネット異性紹介事業を利用して 児童を誘引する行為の規制等に関する法律」</vt:lpstr>
      <vt:lpstr>スライド 6</vt:lpstr>
      <vt:lpstr>スライド 7</vt:lpstr>
      <vt:lpstr>被害児童の出会い系サイトへのアクセス手段</vt:lpstr>
      <vt:lpstr>出会い系サイト規制法 「インターネット異性紹介事業を利用して 児童を誘引する行為の規制等に関する法律」</vt:lpstr>
      <vt:lpstr>出会い系サイト規制法違反の検挙件数（誘引）</vt:lpstr>
      <vt:lpstr>青少年ネット規制法 「青少年が安全に安心してインターネットを利用できる環境の 整備等に関する法律」（青少年インターネット環境整備法）</vt:lpstr>
      <vt:lpstr>青少年有害情報</vt:lpstr>
      <vt:lpstr>スライド 13</vt:lpstr>
      <vt:lpstr>スライド 14</vt:lpstr>
      <vt:lpstr>スライド 15</vt:lpstr>
      <vt:lpstr>スライド 16</vt:lpstr>
      <vt:lpstr>サイト認定の第三者機関</vt:lpstr>
      <vt:lpstr>認定サイト一覧（認定順）３７サイト</vt:lpstr>
      <vt:lpstr>スライド 19</vt:lpstr>
      <vt:lpstr>スライド 20</vt:lpstr>
      <vt:lpstr>スライド 21</vt:lpstr>
      <vt:lpstr>スライド 22</vt:lpstr>
      <vt:lpstr>中学校新学習指導要領　総則</vt:lpstr>
      <vt:lpstr>高等学校新学習指導要領　総則</vt:lpstr>
      <vt:lpstr> 「情報モラル」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情報モラル教育の推進のために</dc:title>
  <cp:lastModifiedBy>愛知県総合教育センター</cp:lastModifiedBy>
  <cp:revision>265</cp:revision>
  <dcterms:modified xsi:type="dcterms:W3CDTF">2010-12-22T08:06:50Z</dcterms:modified>
</cp:coreProperties>
</file>