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45" r:id="rId3"/>
    <p:sldId id="346" r:id="rId4"/>
    <p:sldId id="347" r:id="rId5"/>
    <p:sldId id="348" r:id="rId6"/>
    <p:sldId id="350"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oYY0RDr6Zs+DPtKuRQRg==" hashData="ofTtvr/y6cyRFQ03HfHYCNB3P80="/>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7C5A7"/>
    <a:srgbClr val="FDB595"/>
    <a:srgbClr val="FF0066"/>
    <a:srgbClr val="CC9900"/>
    <a:srgbClr val="AEE3A7"/>
    <a:srgbClr val="CCFFFF"/>
    <a:srgbClr val="FF7F71"/>
    <a:srgbClr val="F3AA7D"/>
    <a:srgbClr val="FCD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70187" autoAdjust="0"/>
  </p:normalViewPr>
  <p:slideViewPr>
    <p:cSldViewPr>
      <p:cViewPr varScale="1">
        <p:scale>
          <a:sx n="50" d="100"/>
          <a:sy n="50" d="100"/>
        </p:scale>
        <p:origin x="-1614" y="-90"/>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ここでは，子どもたちのケータイ，インターネットの利用に潜む危険について具体的に見ていきましょう。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インターネット上に掲載した写真やメールアドレスなどの個人情報を，誰が，どのように利用するか分かりません。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写真をパソコンでは表示できない設定にしたり，携帯専用サイトにしたとしても，携帯電話で表示することができれば，その画像を保存することは可能です。デジタルカメラで撮影する方法もあり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このようにして第三者の手に写真や，アドレス，名前などのデータが保存されると，本人が情報を削除したり，サイトを閉鎖しても（次へ）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本人が知らない間に，アダルトサイトなどに掲載される危険があります。迷惑メールが増加したり，不審者が自宅付近をうろつくようになったなどという被害も発生しています。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このように，インターネットに発信した情報は，「本人が削除した」としても，「本当に削除できているか」「誰もその情報を保存していないか」を確認することはできません。</a:t>
            </a:r>
            <a:endParaRPr kumimoji="1" lang="en-US" altLang="ja-JP" dirty="0" smtClean="0"/>
          </a:p>
          <a:p>
            <a:r>
              <a:rPr kumimoji="1" lang="ja-JP" altLang="en-US" dirty="0" smtClean="0"/>
              <a:t>　第三者の悪用により，思わぬ被害を受ける危険性があることを理解させなくてはなりません。</a:t>
            </a:r>
            <a:endParaRPr kumimoji="1" lang="en-US" altLang="ja-JP" dirty="0" smtClean="0"/>
          </a:p>
          <a:p>
            <a:r>
              <a:rPr kumimoji="1" lang="ja-JP" altLang="en-US" dirty="0" smtClean="0"/>
              <a:t>　したがって，自分自身の情報を発信するときには，本当にその情報を発信してもよいか，その時だけではなく，何年も先のことまでも考え，またその影響をも考慮する慎重な態度が必要であること。</a:t>
            </a:r>
            <a:endParaRPr kumimoji="1" lang="en-US" altLang="ja-JP" dirty="0" smtClean="0"/>
          </a:p>
          <a:p>
            <a:r>
              <a:rPr kumimoji="1" lang="ja-JP" altLang="en-US" dirty="0" smtClean="0"/>
              <a:t>　また，友達など他人の情報を掲載することについては，ストーカーなどの犯罪被害が友達に</a:t>
            </a:r>
            <a:r>
              <a:rPr kumimoji="1" lang="ja-JP" altLang="en-US" smtClean="0"/>
              <a:t>まで及ぶ可能性があることなど</a:t>
            </a:r>
            <a:r>
              <a:rPr kumimoji="1" lang="ja-JP" altLang="en-US" dirty="0" smtClean="0"/>
              <a:t>，更に重い責任があることを意識させなくてはなりません。</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5" name="タイトル 1"/>
          <p:cNvSpPr txBox="1">
            <a:spLocks/>
          </p:cNvSpPr>
          <p:nvPr/>
        </p:nvSpPr>
        <p:spPr>
          <a:xfrm>
            <a:off x="457200" y="4320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bg1"/>
                </a:solidFill>
                <a:effectLst>
                  <a:glow rad="228600">
                    <a:schemeClr val="accent6">
                      <a:satMod val="175000"/>
                      <a:alpha val="40000"/>
                    </a:schemeClr>
                  </a:glow>
                </a:effectLst>
                <a:uLnTx/>
                <a:uFillTx/>
                <a:latin typeface="+mj-lt"/>
                <a:ea typeface="+mj-ea"/>
                <a:cs typeface="+mj-cs"/>
              </a:rPr>
              <a:t>個人情報の悪用による被害</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6" name="円形吹き出し 5"/>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scene3d>
              <a:camera prst="orthographicFront"/>
              <a:lightRig rig="threePt" dir="t"/>
            </a:scene3d>
            <a:sp3d extrusionH="57150">
              <a:bevelT w="38100" h="38100"/>
            </a:sp3d>
          </a:bodyPr>
          <a:lstStyle/>
          <a:p>
            <a:r>
              <a:rPr kumimoji="1" lang="ja-JP" altLang="en-US" dirty="0" smtClean="0">
                <a:solidFill>
                  <a:schemeClr val="bg1"/>
                </a:solidFill>
              </a:rPr>
              <a:t>発信情報の悪用による被害</a:t>
            </a:r>
            <a:endParaRPr kumimoji="1" lang="ja-JP" altLang="en-US" dirty="0">
              <a:solidFill>
                <a:schemeClr val="bg1"/>
              </a:solidFill>
            </a:endParaRPr>
          </a:p>
        </p:txBody>
      </p:sp>
      <p:grpSp>
        <p:nvGrpSpPr>
          <p:cNvPr id="4" name="グループ化 3"/>
          <p:cNvGrpSpPr/>
          <p:nvPr/>
        </p:nvGrpSpPr>
        <p:grpSpPr>
          <a:xfrm>
            <a:off x="8474904" y="0"/>
            <a:ext cx="669096" cy="1484785"/>
            <a:chOff x="3275856" y="-1"/>
            <a:chExt cx="2520280" cy="5592727"/>
          </a:xfrm>
        </p:grpSpPr>
        <p:grpSp>
          <p:nvGrpSpPr>
            <p:cNvPr id="5" name="グループ化 7"/>
            <p:cNvGrpSpPr/>
            <p:nvPr/>
          </p:nvGrpSpPr>
          <p:grpSpPr>
            <a:xfrm>
              <a:off x="3707904" y="-1"/>
              <a:ext cx="2088232" cy="3360287"/>
              <a:chOff x="3707904" y="0"/>
              <a:chExt cx="2736304" cy="2736304"/>
            </a:xfrm>
          </p:grpSpPr>
          <p:sp>
            <p:nvSpPr>
              <p:cNvPr id="1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パイ 1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パイ 1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 name="フリーフォーム 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 name="グループ化 11"/>
            <p:cNvGrpSpPr/>
            <p:nvPr/>
          </p:nvGrpSpPr>
          <p:grpSpPr>
            <a:xfrm flipH="1">
              <a:off x="3275856" y="0"/>
              <a:ext cx="1274440" cy="1058416"/>
              <a:chOff x="7812360" y="548680"/>
              <a:chExt cx="1274440" cy="1058416"/>
            </a:xfrm>
          </p:grpSpPr>
          <p:sp>
            <p:nvSpPr>
              <p:cNvPr id="8" name="円弧 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円弧 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pSp>
        <p:nvGrpSpPr>
          <p:cNvPr id="3" name="グループ化 2"/>
          <p:cNvGrpSpPr/>
          <p:nvPr/>
        </p:nvGrpSpPr>
        <p:grpSpPr>
          <a:xfrm>
            <a:off x="2483768" y="44624"/>
            <a:ext cx="4176464" cy="6813376"/>
            <a:chOff x="2483768" y="44624"/>
            <a:chExt cx="4176464" cy="6813376"/>
          </a:xfrm>
        </p:grpSpPr>
        <p:grpSp>
          <p:nvGrpSpPr>
            <p:cNvPr id="4" name="グループ化 85"/>
            <p:cNvGrpSpPr/>
            <p:nvPr/>
          </p:nvGrpSpPr>
          <p:grpSpPr>
            <a:xfrm>
              <a:off x="2483768" y="44624"/>
              <a:ext cx="4176464" cy="6813376"/>
              <a:chOff x="2483768" y="44624"/>
              <a:chExt cx="4176464" cy="6813376"/>
            </a:xfrm>
          </p:grpSpPr>
          <p:sp>
            <p:nvSpPr>
              <p:cNvPr id="6" name="角丸四角形 5"/>
              <p:cNvSpPr/>
              <p:nvPr/>
            </p:nvSpPr>
            <p:spPr>
              <a:xfrm>
                <a:off x="2483768" y="44624"/>
                <a:ext cx="4176464" cy="681337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レーム 6"/>
              <p:cNvSpPr/>
              <p:nvPr/>
            </p:nvSpPr>
            <p:spPr>
              <a:xfrm>
                <a:off x="2771800" y="404664"/>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8" name="テキスト ボックス 7"/>
              <p:cNvSpPr txBox="1"/>
              <p:nvPr/>
            </p:nvSpPr>
            <p:spPr>
              <a:xfrm>
                <a:off x="2771800" y="1268760"/>
                <a:ext cx="3456384" cy="400110"/>
              </a:xfrm>
              <a:prstGeom prst="rect">
                <a:avLst/>
              </a:prstGeom>
              <a:solidFill>
                <a:srgbClr val="00B0F0"/>
              </a:solidFill>
            </p:spPr>
            <p:txBody>
              <a:bodyPr wrap="square" rtlCol="0">
                <a:spAutoFit/>
              </a:bodyPr>
              <a:lstStyle/>
              <a:p>
                <a:r>
                  <a:rPr kumimoji="1" lang="ja-JP" altLang="en-US" sz="2000" b="1" dirty="0" err="1" smtClean="0">
                    <a:solidFill>
                      <a:schemeClr val="bg1"/>
                    </a:solidFill>
                  </a:rPr>
                  <a:t>ちか</a:t>
                </a:r>
                <a:endParaRPr kumimoji="1" lang="ja-JP" altLang="en-US" sz="2000" b="1" dirty="0">
                  <a:solidFill>
                    <a:schemeClr val="bg1"/>
                  </a:solidFill>
                </a:endParaRPr>
              </a:p>
            </p:txBody>
          </p:sp>
          <p:sp>
            <p:nvSpPr>
              <p:cNvPr id="9" name="テキスト ボックス 8"/>
              <p:cNvSpPr txBox="1"/>
              <p:nvPr/>
            </p:nvSpPr>
            <p:spPr>
              <a:xfrm>
                <a:off x="4499992" y="1772816"/>
                <a:ext cx="192552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誕生日：８月２７日</a:t>
                </a:r>
                <a:endParaRPr lang="en-US" altLang="ja-JP" dirty="0" smtClean="0"/>
              </a:p>
              <a:p>
                <a:r>
                  <a:rPr kumimoji="1" lang="ja-JP" altLang="en-US" dirty="0" smtClean="0"/>
                  <a:t>血液型：Ｏ型</a:t>
                </a:r>
                <a:endParaRPr kumimoji="1" lang="en-US" altLang="ja-JP" dirty="0" smtClean="0"/>
              </a:p>
              <a:p>
                <a:r>
                  <a:rPr lang="ja-JP" altLang="en-US" dirty="0" smtClean="0"/>
                  <a:t>出身校：米野木小</a:t>
                </a:r>
                <a:endParaRPr kumimoji="1" lang="en-US" altLang="ja-JP" dirty="0" smtClean="0"/>
              </a:p>
              <a:p>
                <a:r>
                  <a:rPr lang="ja-JP" altLang="en-US" dirty="0" smtClean="0"/>
                  <a:t>登録ＩＤ：</a:t>
                </a:r>
                <a:r>
                  <a:rPr lang="en-US" altLang="ja-JP" dirty="0" smtClean="0"/>
                  <a:t>123789</a:t>
                </a:r>
                <a:endParaRPr kumimoji="1" lang="ja-JP" altLang="en-US" dirty="0"/>
              </a:p>
            </p:txBody>
          </p:sp>
          <p:sp>
            <p:nvSpPr>
              <p:cNvPr id="10" name="正方形/長方形 9"/>
              <p:cNvSpPr/>
              <p:nvPr/>
            </p:nvSpPr>
            <p:spPr>
              <a:xfrm>
                <a:off x="2735796" y="4077072"/>
                <a:ext cx="3672408" cy="1368152"/>
              </a:xfrm>
              <a:prstGeom prst="rect">
                <a:avLst/>
              </a:prstGeom>
              <a:solidFill>
                <a:srgbClr val="CCFF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9792" y="4149080"/>
                <a:ext cx="3650358" cy="1200329"/>
              </a:xfrm>
              <a:prstGeom prst="rect">
                <a:avLst/>
              </a:prstGeom>
              <a:noFill/>
            </p:spPr>
            <p:txBody>
              <a:bodyPr wrap="square" rtlCol="0">
                <a:spAutoFit/>
              </a:bodyPr>
              <a:lstStyle/>
              <a:p>
                <a:r>
                  <a:rPr lang="ja-JP" altLang="en-US" dirty="0" smtClean="0"/>
                  <a:t>ＪＣ２で卓球部　</a:t>
                </a:r>
                <a:endParaRPr lang="en-US" altLang="ja-JP" dirty="0" smtClean="0"/>
              </a:p>
              <a:p>
                <a:r>
                  <a:rPr kumimoji="1" lang="ja-JP" altLang="en-US" dirty="0" smtClean="0"/>
                  <a:t>ジャーネーズＪｒ　の山田太郎大好き</a:t>
                </a:r>
                <a:endParaRPr kumimoji="1" lang="en-US" altLang="ja-JP" dirty="0" smtClean="0"/>
              </a:p>
              <a:p>
                <a:r>
                  <a:rPr lang="ja-JP" altLang="en-US" dirty="0" smtClean="0"/>
                  <a:t>ヤマタロふぁんのしと絡み強制</a:t>
                </a:r>
                <a:endParaRPr lang="en-US" altLang="ja-JP" dirty="0" smtClean="0"/>
              </a:p>
              <a:p>
                <a:r>
                  <a:rPr kumimoji="1" lang="ja-JP" altLang="en-US" dirty="0" smtClean="0"/>
                  <a:t>　　　　　　　　　　なんて</a:t>
                </a:r>
                <a:r>
                  <a:rPr kumimoji="1" lang="ja-JP" altLang="en-US" dirty="0" err="1" smtClean="0"/>
                  <a:t>ね</a:t>
                </a:r>
                <a:endParaRPr kumimoji="1" lang="en-US" altLang="ja-JP" dirty="0" smtClean="0"/>
              </a:p>
            </p:txBody>
          </p:sp>
          <p:sp>
            <p:nvSpPr>
              <p:cNvPr id="12" name="テキスト ボックス 11"/>
              <p:cNvSpPr txBox="1"/>
              <p:nvPr/>
            </p:nvSpPr>
            <p:spPr>
              <a:xfrm>
                <a:off x="2699792" y="3717032"/>
                <a:ext cx="1107996" cy="369332"/>
              </a:xfrm>
              <a:prstGeom prst="rect">
                <a:avLst/>
              </a:prstGeom>
              <a:noFill/>
            </p:spPr>
            <p:txBody>
              <a:bodyPr wrap="none" rtlCol="0">
                <a:spAutoFit/>
              </a:bodyPr>
              <a:lstStyle/>
              <a:p>
                <a:r>
                  <a:rPr kumimoji="1" lang="ja-JP" altLang="en-US" dirty="0" smtClean="0">
                    <a:solidFill>
                      <a:srgbClr val="0000FF"/>
                    </a:solidFill>
                  </a:rPr>
                  <a:t>自己紹介</a:t>
                </a:r>
                <a:endParaRPr kumimoji="1" lang="en-US" altLang="ja-JP" dirty="0" smtClean="0">
                  <a:solidFill>
                    <a:srgbClr val="0000FF"/>
                  </a:solidFill>
                </a:endParaRPr>
              </a:p>
            </p:txBody>
          </p:sp>
          <p:grpSp>
            <p:nvGrpSpPr>
              <p:cNvPr id="13" name="グループ化 62"/>
              <p:cNvGrpSpPr/>
              <p:nvPr/>
            </p:nvGrpSpPr>
            <p:grpSpPr>
              <a:xfrm>
                <a:off x="3132329" y="5661248"/>
                <a:ext cx="2879342" cy="369332"/>
                <a:chOff x="2843808" y="6093296"/>
                <a:chExt cx="2879342" cy="369332"/>
              </a:xfrm>
            </p:grpSpPr>
            <p:sp>
              <p:nvSpPr>
                <p:cNvPr id="17" name="テキスト ボックス 16"/>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18" name="テキスト ボックス 17"/>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19" name="テキスト ボックス 18"/>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grpSp>
            <p:nvGrpSpPr>
              <p:cNvPr id="14" name="グループ化 73"/>
              <p:cNvGrpSpPr/>
              <p:nvPr/>
            </p:nvGrpSpPr>
            <p:grpSpPr>
              <a:xfrm>
                <a:off x="3131840" y="6219220"/>
                <a:ext cx="2625354" cy="369332"/>
                <a:chOff x="2843808" y="6093296"/>
                <a:chExt cx="2625354" cy="369332"/>
              </a:xfrm>
            </p:grpSpPr>
            <p:sp>
              <p:nvSpPr>
                <p:cNvPr id="15" name="テキスト ボックス 1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16" name="テキスト ボックス 15"/>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pic>
          <p:nvPicPr>
            <p:cNvPr id="5" name="Picture 2" descr="E:\素材作成\女の子.JPG"/>
            <p:cNvPicPr>
              <a:picLocks noChangeAspect="1" noChangeArrowheads="1"/>
            </p:cNvPicPr>
            <p:nvPr/>
          </p:nvPicPr>
          <p:blipFill>
            <a:blip r:embed="rId3" cstate="print"/>
            <a:srcRect/>
            <a:stretch>
              <a:fillRect/>
            </a:stretch>
          </p:blipFill>
          <p:spPr bwMode="auto">
            <a:xfrm>
              <a:off x="2699792" y="1772816"/>
              <a:ext cx="1750909" cy="1965504"/>
            </a:xfrm>
            <a:prstGeom prst="rect">
              <a:avLst/>
            </a:prstGeom>
            <a:noFill/>
          </p:spPr>
        </p:pic>
      </p:grpSp>
      <p:sp>
        <p:nvSpPr>
          <p:cNvPr id="49" name="角丸四角形 48"/>
          <p:cNvSpPr/>
          <p:nvPr/>
        </p:nvSpPr>
        <p:spPr>
          <a:xfrm>
            <a:off x="2411760" y="332656"/>
            <a:ext cx="4248472" cy="5616624"/>
          </a:xfrm>
          <a:prstGeom prst="roundRect">
            <a:avLst>
              <a:gd name="adj" fmla="val 547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1"/>
                </a:solidFill>
              </a:rPr>
              <a:t>保存中</a:t>
            </a:r>
            <a:endParaRPr kumimoji="1" lang="ja-JP" altLang="en-US" sz="2000" dirty="0">
              <a:solidFill>
                <a:schemeClr val="bg1"/>
              </a:solidFill>
            </a:endParaRPr>
          </a:p>
        </p:txBody>
      </p:sp>
      <p:grpSp>
        <p:nvGrpSpPr>
          <p:cNvPr id="39" name="グループ化 38"/>
          <p:cNvGrpSpPr/>
          <p:nvPr/>
        </p:nvGrpSpPr>
        <p:grpSpPr>
          <a:xfrm>
            <a:off x="2483768" y="5877272"/>
            <a:ext cx="4176464" cy="980728"/>
            <a:chOff x="2483768" y="5877272"/>
            <a:chExt cx="4176464" cy="980728"/>
          </a:xfrm>
        </p:grpSpPr>
        <p:sp>
          <p:nvSpPr>
            <p:cNvPr id="36" name="正方形/長方形 35"/>
            <p:cNvSpPr/>
            <p:nvPr/>
          </p:nvSpPr>
          <p:spPr>
            <a:xfrm>
              <a:off x="2483768" y="5877272"/>
              <a:ext cx="4176464" cy="9807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a:off x="3045894" y="5949280"/>
              <a:ext cx="3052212" cy="646331"/>
              <a:chOff x="3059832" y="6021288"/>
              <a:chExt cx="3052212" cy="646331"/>
            </a:xfrm>
          </p:grpSpPr>
          <p:sp>
            <p:nvSpPr>
              <p:cNvPr id="29" name="テキスト ボックス 28"/>
              <p:cNvSpPr txBox="1"/>
              <p:nvPr/>
            </p:nvSpPr>
            <p:spPr>
              <a:xfrm>
                <a:off x="3059832" y="6021288"/>
                <a:ext cx="790601" cy="646331"/>
              </a:xfrm>
              <a:prstGeom prst="rect">
                <a:avLst/>
              </a:prstGeom>
              <a:noFill/>
            </p:spPr>
            <p:txBody>
              <a:bodyPr wrap="none" rtlCol="0">
                <a:spAutoFit/>
              </a:bodyPr>
              <a:lstStyle/>
              <a:p>
                <a:r>
                  <a:rPr kumimoji="1" lang="ja-JP" altLang="en-US" dirty="0" smtClean="0">
                    <a:solidFill>
                      <a:schemeClr val="bg1"/>
                    </a:solidFill>
                  </a:rPr>
                  <a:t>機  能</a:t>
                </a:r>
                <a:endParaRPr kumimoji="1" lang="en-US" altLang="ja-JP" dirty="0" smtClean="0">
                  <a:solidFill>
                    <a:schemeClr val="bg1"/>
                  </a:solidFill>
                </a:endParaRPr>
              </a:p>
              <a:p>
                <a:r>
                  <a:rPr lang="en-US" altLang="ja-JP" dirty="0">
                    <a:solidFill>
                      <a:schemeClr val="bg1"/>
                    </a:solidFill>
                  </a:rPr>
                  <a:t>MENU</a:t>
                </a:r>
                <a:endParaRPr kumimoji="1" lang="ja-JP" altLang="en-US" dirty="0">
                  <a:solidFill>
                    <a:schemeClr val="bg1"/>
                  </a:solidFill>
                </a:endParaRPr>
              </a:p>
            </p:txBody>
          </p:sp>
          <p:sp>
            <p:nvSpPr>
              <p:cNvPr id="30" name="テキスト ボックス 29"/>
              <p:cNvSpPr txBox="1"/>
              <p:nvPr/>
            </p:nvSpPr>
            <p:spPr>
              <a:xfrm>
                <a:off x="5004048" y="6021288"/>
                <a:ext cx="1107996" cy="646331"/>
              </a:xfrm>
              <a:prstGeom prst="rect">
                <a:avLst/>
              </a:prstGeom>
              <a:noFill/>
            </p:spPr>
            <p:txBody>
              <a:bodyPr wrap="none" rtlCol="0">
                <a:spAutoFit/>
              </a:bodyPr>
              <a:lstStyle/>
              <a:p>
                <a:r>
                  <a:rPr lang="ja-JP" altLang="en-US" dirty="0" smtClean="0">
                    <a:solidFill>
                      <a:schemeClr val="bg1"/>
                    </a:solidFill>
                  </a:rPr>
                  <a:t>引用返信</a:t>
                </a:r>
                <a:endParaRPr lang="en-US" altLang="ja-JP" dirty="0" smtClean="0">
                  <a:solidFill>
                    <a:schemeClr val="bg1"/>
                  </a:solidFill>
                </a:endParaRPr>
              </a:p>
              <a:p>
                <a:r>
                  <a:rPr kumimoji="1" lang="ja-JP" altLang="en-US" dirty="0" smtClean="0">
                    <a:solidFill>
                      <a:schemeClr val="bg1"/>
                    </a:solidFill>
                  </a:rPr>
                  <a:t>返信</a:t>
                </a:r>
                <a:endParaRPr kumimoji="1" lang="ja-JP" altLang="en-US" dirty="0">
                  <a:solidFill>
                    <a:schemeClr val="bg1"/>
                  </a:solidFill>
                </a:endParaRPr>
              </a:p>
            </p:txBody>
          </p:sp>
          <p:sp>
            <p:nvSpPr>
              <p:cNvPr id="31" name="テキスト ボックス 30"/>
              <p:cNvSpPr txBox="1"/>
              <p:nvPr/>
            </p:nvSpPr>
            <p:spPr>
              <a:xfrm>
                <a:off x="4139952" y="6165304"/>
                <a:ext cx="646331" cy="369332"/>
              </a:xfrm>
              <a:prstGeom prst="rect">
                <a:avLst/>
              </a:prstGeom>
              <a:noFill/>
            </p:spPr>
            <p:txBody>
              <a:bodyPr wrap="none" rtlCol="0">
                <a:spAutoFit/>
              </a:bodyPr>
              <a:lstStyle/>
              <a:p>
                <a:r>
                  <a:rPr kumimoji="1" lang="ja-JP" altLang="en-US" dirty="0" smtClean="0">
                    <a:solidFill>
                      <a:schemeClr val="bg1"/>
                    </a:solidFill>
                  </a:rPr>
                  <a:t>選択</a:t>
                </a:r>
                <a:endParaRPr kumimoji="1" lang="ja-JP" altLang="en-US" dirty="0">
                  <a:solidFill>
                    <a:schemeClr val="bg1"/>
                  </a:solidFill>
                </a:endParaRPr>
              </a:p>
            </p:txBody>
          </p:sp>
          <p:sp>
            <p:nvSpPr>
              <p:cNvPr id="32" name="二等辺三角形 31"/>
              <p:cNvSpPr/>
              <p:nvPr/>
            </p:nvSpPr>
            <p:spPr>
              <a:xfrm>
                <a:off x="4373117" y="6120120"/>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flipV="1">
                <a:off x="4373117" y="6525344"/>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5400000" flipV="1">
                <a:off x="4013944" y="6327336"/>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 name="正方形/長方形 36"/>
            <p:cNvSpPr/>
            <p:nvPr/>
          </p:nvSpPr>
          <p:spPr>
            <a:xfrm>
              <a:off x="3131840" y="5949280"/>
              <a:ext cx="648072" cy="36004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テキスト ボックス 40"/>
          <p:cNvSpPr txBox="1"/>
          <p:nvPr/>
        </p:nvSpPr>
        <p:spPr>
          <a:xfrm>
            <a:off x="2636268" y="4437112"/>
            <a:ext cx="1359668" cy="1477328"/>
          </a:xfrm>
          <a:prstGeom prst="rect">
            <a:avLst/>
          </a:prstGeom>
          <a:solidFill>
            <a:schemeClr val="tx1"/>
          </a:solidFill>
        </p:spPr>
        <p:txBody>
          <a:bodyPr wrap="none" rtlCol="0">
            <a:spAutoFit/>
          </a:bodyPr>
          <a:lstStyle/>
          <a:p>
            <a:r>
              <a:rPr kumimoji="1" lang="ja-JP" altLang="en-US" dirty="0" smtClean="0">
                <a:solidFill>
                  <a:schemeClr val="bg1"/>
                </a:solidFill>
              </a:rPr>
              <a:t>ブックマーク</a:t>
            </a:r>
            <a:endParaRPr kumimoji="1" lang="en-US" altLang="ja-JP" dirty="0" smtClean="0">
              <a:solidFill>
                <a:schemeClr val="bg1"/>
              </a:solidFill>
            </a:endParaRPr>
          </a:p>
          <a:p>
            <a:endParaRPr lang="en-US" altLang="ja-JP" dirty="0" smtClean="0">
              <a:solidFill>
                <a:schemeClr val="bg1"/>
              </a:solidFill>
            </a:endParaRPr>
          </a:p>
          <a:p>
            <a:r>
              <a:rPr kumimoji="1" lang="ja-JP" altLang="en-US" dirty="0" smtClean="0">
                <a:solidFill>
                  <a:schemeClr val="bg1"/>
                </a:solidFill>
              </a:rPr>
              <a:t>画像保存</a:t>
            </a:r>
            <a:endParaRPr kumimoji="1" lang="en-US" altLang="ja-JP" dirty="0" smtClean="0">
              <a:solidFill>
                <a:schemeClr val="bg1"/>
              </a:solidFill>
            </a:endParaRPr>
          </a:p>
          <a:p>
            <a:endParaRPr lang="en-US" altLang="ja-JP" dirty="0" smtClean="0">
              <a:solidFill>
                <a:schemeClr val="bg1"/>
              </a:solidFill>
            </a:endParaRPr>
          </a:p>
          <a:p>
            <a:r>
              <a:rPr kumimoji="1" lang="ja-JP" altLang="en-US" dirty="0" smtClean="0">
                <a:solidFill>
                  <a:schemeClr val="bg1"/>
                </a:solidFill>
              </a:rPr>
              <a:t>メール作成</a:t>
            </a:r>
            <a:endParaRPr kumimoji="1" lang="ja-JP" altLang="en-US" dirty="0">
              <a:solidFill>
                <a:schemeClr val="bg1"/>
              </a:solidFill>
            </a:endParaRPr>
          </a:p>
        </p:txBody>
      </p:sp>
      <p:sp>
        <p:nvSpPr>
          <p:cNvPr id="40" name="角丸四角形 39"/>
          <p:cNvSpPr/>
          <p:nvPr/>
        </p:nvSpPr>
        <p:spPr>
          <a:xfrm>
            <a:off x="2987824" y="5805264"/>
            <a:ext cx="936104" cy="576064"/>
          </a:xfrm>
          <a:prstGeom prst="roundRect">
            <a:avLst>
              <a:gd name="adj" fmla="val 2946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627784" y="4869160"/>
            <a:ext cx="1224136" cy="576064"/>
          </a:xfrm>
          <a:prstGeom prst="roundRect">
            <a:avLst>
              <a:gd name="adj" fmla="val 2946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グループ化 44"/>
          <p:cNvGrpSpPr/>
          <p:nvPr/>
        </p:nvGrpSpPr>
        <p:grpSpPr>
          <a:xfrm>
            <a:off x="3635896" y="3140968"/>
            <a:ext cx="1763688" cy="1152128"/>
            <a:chOff x="7380312" y="3140968"/>
            <a:chExt cx="1763688" cy="1152128"/>
          </a:xfrm>
        </p:grpSpPr>
        <p:sp>
          <p:nvSpPr>
            <p:cNvPr id="44" name="正方形/長方形 43"/>
            <p:cNvSpPr/>
            <p:nvPr/>
          </p:nvSpPr>
          <p:spPr>
            <a:xfrm>
              <a:off x="7380312" y="3140968"/>
              <a:ext cx="1763688" cy="1152128"/>
            </a:xfrm>
            <a:prstGeom prst="rect">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605566" y="3393867"/>
              <a:ext cx="1313180" cy="646331"/>
            </a:xfrm>
            <a:prstGeom prst="rect">
              <a:avLst/>
            </a:prstGeom>
            <a:noFill/>
          </p:spPr>
          <p:txBody>
            <a:bodyPr wrap="square" rtlCol="0">
              <a:spAutoFit/>
            </a:bodyPr>
            <a:lstStyle/>
            <a:p>
              <a:r>
                <a:rPr kumimoji="1" lang="ja-JP" altLang="en-US" dirty="0" smtClean="0">
                  <a:solidFill>
                    <a:schemeClr val="bg1"/>
                  </a:solidFill>
                </a:rPr>
                <a:t>画像を選択</a:t>
              </a:r>
              <a:endParaRPr kumimoji="1" lang="en-US" altLang="ja-JP" dirty="0" smtClean="0">
                <a:solidFill>
                  <a:schemeClr val="bg1"/>
                </a:solidFill>
              </a:endParaRPr>
            </a:p>
            <a:p>
              <a:r>
                <a:rPr kumimoji="1" lang="ja-JP" altLang="en-US" dirty="0" smtClean="0">
                  <a:solidFill>
                    <a:schemeClr val="bg1"/>
                  </a:solidFill>
                </a:rPr>
                <a:t>してください</a:t>
              </a:r>
              <a:endParaRPr kumimoji="1" lang="ja-JP" altLang="en-US" dirty="0">
                <a:solidFill>
                  <a:schemeClr val="bg1"/>
                </a:solidFill>
              </a:endParaRPr>
            </a:p>
          </p:txBody>
        </p:sp>
      </p:grpSp>
      <p:sp>
        <p:nvSpPr>
          <p:cNvPr id="46" name="正方形/長方形 45"/>
          <p:cNvSpPr/>
          <p:nvPr/>
        </p:nvSpPr>
        <p:spPr>
          <a:xfrm>
            <a:off x="2699792" y="1124744"/>
            <a:ext cx="3672408" cy="648072"/>
          </a:xfrm>
          <a:prstGeom prst="rect">
            <a:avLst/>
          </a:prstGeom>
          <a:no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2627784" y="1700808"/>
            <a:ext cx="1883256" cy="2063472"/>
          </a:xfrm>
          <a:prstGeom prst="rect">
            <a:avLst/>
          </a:prstGeom>
          <a:no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3995936" y="3429000"/>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4355976" y="3429000"/>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4716016" y="3429000"/>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3995936" y="5949280"/>
            <a:ext cx="936104" cy="576064"/>
          </a:xfrm>
          <a:prstGeom prst="roundRect">
            <a:avLst>
              <a:gd name="adj" fmla="val 29468"/>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25"/>
          <p:cNvGrpSpPr/>
          <p:nvPr/>
        </p:nvGrpSpPr>
        <p:grpSpPr>
          <a:xfrm>
            <a:off x="2267744" y="-91440"/>
            <a:ext cx="4608512" cy="9644065"/>
            <a:chOff x="2267744" y="-91440"/>
            <a:chExt cx="4608512" cy="9644065"/>
          </a:xfrm>
        </p:grpSpPr>
        <p:grpSp>
          <p:nvGrpSpPr>
            <p:cNvPr id="21" name="グループ化 24"/>
            <p:cNvGrpSpPr/>
            <p:nvPr/>
          </p:nvGrpSpPr>
          <p:grpSpPr>
            <a:xfrm>
              <a:off x="2269252" y="0"/>
              <a:ext cx="4605496" cy="7533456"/>
              <a:chOff x="2267744" y="0"/>
              <a:chExt cx="4605496" cy="7533456"/>
            </a:xfrm>
          </p:grpSpPr>
          <p:sp>
            <p:nvSpPr>
              <p:cNvPr id="26" name="正方形/長方形 25"/>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2267744" y="-91440"/>
              <a:ext cx="4608512" cy="9644065"/>
              <a:chOff x="2267744" y="-91440"/>
              <a:chExt cx="4608512" cy="9644065"/>
            </a:xfrm>
          </p:grpSpPr>
          <p:sp>
            <p:nvSpPr>
              <p:cNvPr id="23" name="正方形/長方形 22"/>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25" name="Picture 13" descr="keitaie"/>
              <p:cNvPicPr>
                <a:picLocks noChangeAspect="1" noChangeArrowheads="1"/>
              </p:cNvPicPr>
              <p:nvPr/>
            </p:nvPicPr>
            <p:blipFill>
              <a:blip r:embed="rId4" cstate="print"/>
              <a:srcRect l="686"/>
              <a:stretch>
                <a:fillRect/>
              </a:stretch>
            </p:blipFill>
            <p:spPr bwMode="auto">
              <a:xfrm>
                <a:off x="2357205" y="0"/>
                <a:ext cx="4429590" cy="9552625"/>
              </a:xfrm>
              <a:prstGeom prst="rect">
                <a:avLst/>
              </a:prstGeom>
              <a:noFill/>
              <a:ln w="9525">
                <a:noFill/>
                <a:miter lim="800000"/>
                <a:headEnd/>
                <a:tailEnd/>
              </a:ln>
            </p:spPr>
          </p:pic>
        </p:grpSp>
      </p:grpSp>
      <p:grpSp>
        <p:nvGrpSpPr>
          <p:cNvPr id="54" name="グループ化 53"/>
          <p:cNvGrpSpPr/>
          <p:nvPr/>
        </p:nvGrpSpPr>
        <p:grpSpPr>
          <a:xfrm>
            <a:off x="8474904" y="0"/>
            <a:ext cx="669096" cy="1484785"/>
            <a:chOff x="3275856" y="-1"/>
            <a:chExt cx="2520280" cy="5592727"/>
          </a:xfrm>
        </p:grpSpPr>
        <p:grpSp>
          <p:nvGrpSpPr>
            <p:cNvPr id="55" name="グループ化 7"/>
            <p:cNvGrpSpPr/>
            <p:nvPr/>
          </p:nvGrpSpPr>
          <p:grpSpPr>
            <a:xfrm>
              <a:off x="3707904" y="-1"/>
              <a:ext cx="2088232" cy="3360287"/>
              <a:chOff x="3707904" y="0"/>
              <a:chExt cx="2736304" cy="2736304"/>
            </a:xfrm>
          </p:grpSpPr>
          <p:sp>
            <p:nvSpPr>
              <p:cNvPr id="6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パイ 6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パイ 6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6" name="フリーフォーム 5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7" name="グループ化 11"/>
            <p:cNvGrpSpPr/>
            <p:nvPr/>
          </p:nvGrpSpPr>
          <p:grpSpPr>
            <a:xfrm flipH="1">
              <a:off x="3275856" y="0"/>
              <a:ext cx="1274440" cy="1058416"/>
              <a:chOff x="7812360" y="548680"/>
              <a:chExt cx="1274440" cy="1058416"/>
            </a:xfrm>
          </p:grpSpPr>
          <p:sp>
            <p:nvSpPr>
              <p:cNvPr id="58" name="円弧 5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円弧 5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3" name="グループ化 62"/>
          <p:cNvGrpSpPr/>
          <p:nvPr/>
        </p:nvGrpSpPr>
        <p:grpSpPr>
          <a:xfrm>
            <a:off x="8474904" y="0"/>
            <a:ext cx="669096" cy="1484785"/>
            <a:chOff x="3275856" y="-1"/>
            <a:chExt cx="2520280" cy="5592727"/>
          </a:xfrm>
        </p:grpSpPr>
        <p:grpSp>
          <p:nvGrpSpPr>
            <p:cNvPr id="64" name="グループ化 7"/>
            <p:cNvGrpSpPr/>
            <p:nvPr/>
          </p:nvGrpSpPr>
          <p:grpSpPr>
            <a:xfrm>
              <a:off x="3707904" y="-1"/>
              <a:ext cx="2088232" cy="3360287"/>
              <a:chOff x="3707904" y="0"/>
              <a:chExt cx="2736304" cy="2736304"/>
            </a:xfrm>
          </p:grpSpPr>
          <p:sp>
            <p:nvSpPr>
              <p:cNvPr id="6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パイ 6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パイ 7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5" name="フリーフォーム 6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6" name="グループ化 11"/>
            <p:cNvGrpSpPr/>
            <p:nvPr/>
          </p:nvGrpSpPr>
          <p:grpSpPr>
            <a:xfrm flipH="1">
              <a:off x="3275856" y="0"/>
              <a:ext cx="1274440" cy="1058416"/>
              <a:chOff x="7812360" y="548680"/>
              <a:chExt cx="1274440" cy="1058416"/>
            </a:xfrm>
          </p:grpSpPr>
          <p:sp>
            <p:nvSpPr>
              <p:cNvPr id="67" name="円弧 6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2" name="グループ化 71"/>
          <p:cNvGrpSpPr/>
          <p:nvPr/>
        </p:nvGrpSpPr>
        <p:grpSpPr>
          <a:xfrm>
            <a:off x="8474904" y="0"/>
            <a:ext cx="669096" cy="1484785"/>
            <a:chOff x="3275856" y="-1"/>
            <a:chExt cx="2520280" cy="5592727"/>
          </a:xfrm>
        </p:grpSpPr>
        <p:grpSp>
          <p:nvGrpSpPr>
            <p:cNvPr id="73" name="グループ化 7"/>
            <p:cNvGrpSpPr/>
            <p:nvPr/>
          </p:nvGrpSpPr>
          <p:grpSpPr>
            <a:xfrm>
              <a:off x="3707904" y="-1"/>
              <a:ext cx="2088232" cy="3360287"/>
              <a:chOff x="3707904" y="0"/>
              <a:chExt cx="2736304" cy="2736304"/>
            </a:xfrm>
          </p:grpSpPr>
          <p:sp>
            <p:nvSpPr>
              <p:cNvPr id="7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パイ 7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パイ 7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4" name="フリーフォーム 7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5" name="グループ化 11"/>
            <p:cNvGrpSpPr/>
            <p:nvPr/>
          </p:nvGrpSpPr>
          <p:grpSpPr>
            <a:xfrm flipH="1">
              <a:off x="3275856" y="0"/>
              <a:ext cx="1274440" cy="1058416"/>
              <a:chOff x="7812360" y="548680"/>
              <a:chExt cx="1274440" cy="1058416"/>
            </a:xfrm>
          </p:grpSpPr>
          <p:sp>
            <p:nvSpPr>
              <p:cNvPr id="76" name="円弧 7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円弧 7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edge">
                                      <p:cBhvr>
                                        <p:cTn id="12" dur="1000"/>
                                        <p:tgtEl>
                                          <p:spTgt spid="40"/>
                                        </p:tgtEl>
                                      </p:cBhvr>
                                    </p:animEffect>
                                  </p:childTnLst>
                                </p:cTn>
                              </p:par>
                              <p:par>
                                <p:cTn id="13" presetID="1" presetClass="exit" presetSubtype="0" fill="hold" nodeType="withEffect">
                                  <p:stCondLst>
                                    <p:cond delay="0"/>
                                  </p:stCondLst>
                                  <p:childTnLst>
                                    <p:set>
                                      <p:cBhvr>
                                        <p:cTn id="14" dur="1" fill="hold">
                                          <p:stCondLst>
                                            <p:cond delay="0"/>
                                          </p:stCondLst>
                                        </p:cTn>
                                        <p:tgtEl>
                                          <p:spTgt spid="63"/>
                                        </p:tgtEl>
                                        <p:attrNameLst>
                                          <p:attrName>style.visibility</p:attrName>
                                        </p:attrNameLst>
                                      </p:cBhvr>
                                      <p:to>
                                        <p:strVal val="hidden"/>
                                      </p:to>
                                    </p:se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wipe(down)">
                                      <p:cBhvr>
                                        <p:cTn id="18" dur="500"/>
                                        <p:tgtEl>
                                          <p:spTgt spid="41"/>
                                        </p:tgtEl>
                                      </p:cBhvr>
                                    </p:animEffect>
                                  </p:childTnLst>
                                </p:cTn>
                              </p:par>
                            </p:childTnLst>
                          </p:cTn>
                        </p:par>
                        <p:par>
                          <p:cTn id="19" fill="hold">
                            <p:stCondLst>
                              <p:cond delay="1500"/>
                            </p:stCondLst>
                            <p:childTnLst>
                              <p:par>
                                <p:cTn id="20" presetID="10" presetClass="exit" presetSubtype="0" fill="hold" grpId="1" nodeType="afterEffect">
                                  <p:stCondLst>
                                    <p:cond delay="1000"/>
                                  </p:stCondLst>
                                  <p:childTnLst>
                                    <p:animEffect transition="out" filter="fade">
                                      <p:cBhvr>
                                        <p:cTn id="21" dur="1000"/>
                                        <p:tgtEl>
                                          <p:spTgt spid="40"/>
                                        </p:tgtEl>
                                      </p:cBhvr>
                                    </p:animEffect>
                                    <p:set>
                                      <p:cBhvr>
                                        <p:cTn id="22" dur="1" fill="hold">
                                          <p:stCondLst>
                                            <p:cond delay="999"/>
                                          </p:stCondLst>
                                        </p:cTn>
                                        <p:tgtEl>
                                          <p:spTgt spid="40"/>
                                        </p:tgtEl>
                                        <p:attrNameLst>
                                          <p:attrName>style.visibility</p:attrName>
                                        </p:attrNameLst>
                                      </p:cBhvr>
                                      <p:to>
                                        <p:strVal val="hidden"/>
                                      </p:to>
                                    </p:set>
                                  </p:childTnLst>
                                </p:cTn>
                              </p:par>
                            </p:childTnLst>
                          </p:cTn>
                        </p:par>
                        <p:par>
                          <p:cTn id="23" fill="hold">
                            <p:stCondLst>
                              <p:cond delay="3500"/>
                            </p:stCondLst>
                            <p:childTnLst>
                              <p:par>
                                <p:cTn id="24" presetID="20"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edge">
                                      <p:cBhvr>
                                        <p:cTn id="26" dur="1000"/>
                                        <p:tgtEl>
                                          <p:spTgt spid="42"/>
                                        </p:tgtEl>
                                      </p:cBhvr>
                                    </p:animEffect>
                                  </p:childTnLst>
                                </p:cTn>
                              </p:par>
                            </p:childTnLst>
                          </p:cTn>
                        </p:par>
                        <p:par>
                          <p:cTn id="27" fill="hold">
                            <p:stCondLst>
                              <p:cond delay="4500"/>
                            </p:stCondLst>
                            <p:childTnLst>
                              <p:par>
                                <p:cTn id="28" presetID="10" presetClass="exit" presetSubtype="0" fill="hold" grpId="1" nodeType="afterEffect">
                                  <p:stCondLst>
                                    <p:cond delay="1000"/>
                                  </p:stCondLst>
                                  <p:childTnLst>
                                    <p:animEffect transition="out" filter="fade">
                                      <p:cBhvr>
                                        <p:cTn id="29" dur="1000"/>
                                        <p:tgtEl>
                                          <p:spTgt spid="42"/>
                                        </p:tgtEl>
                                      </p:cBhvr>
                                    </p:animEffect>
                                    <p:set>
                                      <p:cBhvr>
                                        <p:cTn id="30" dur="1" fill="hold">
                                          <p:stCondLst>
                                            <p:cond delay="999"/>
                                          </p:stCondLst>
                                        </p:cTn>
                                        <p:tgtEl>
                                          <p:spTgt spid="42"/>
                                        </p:tgtEl>
                                        <p:attrNameLst>
                                          <p:attrName>style.visibility</p:attrName>
                                        </p:attrNameLst>
                                      </p:cBhvr>
                                      <p:to>
                                        <p:strVal val="hidden"/>
                                      </p:to>
                                    </p:set>
                                  </p:childTnLst>
                                </p:cTn>
                              </p:par>
                              <p:par>
                                <p:cTn id="31" presetID="10" presetClass="exit" presetSubtype="0" fill="hold" grpId="1" nodeType="withEffect">
                                  <p:stCondLst>
                                    <p:cond delay="1000"/>
                                  </p:stCondLst>
                                  <p:childTnLst>
                                    <p:animEffect transition="out" filter="fade">
                                      <p:cBhvr>
                                        <p:cTn id="32" dur="1000"/>
                                        <p:tgtEl>
                                          <p:spTgt spid="41"/>
                                        </p:tgtEl>
                                      </p:cBhvr>
                                    </p:animEffect>
                                    <p:set>
                                      <p:cBhvr>
                                        <p:cTn id="33" dur="1" fill="hold">
                                          <p:stCondLst>
                                            <p:cond delay="999"/>
                                          </p:stCondLst>
                                        </p:cTn>
                                        <p:tgtEl>
                                          <p:spTgt spid="41"/>
                                        </p:tgtEl>
                                        <p:attrNameLst>
                                          <p:attrName>style.visibility</p:attrName>
                                        </p:attrNameLst>
                                      </p:cBhvr>
                                      <p:to>
                                        <p:strVal val="hidden"/>
                                      </p:to>
                                    </p:set>
                                  </p:childTnLst>
                                </p:cTn>
                              </p:par>
                            </p:childTnLst>
                          </p:cTn>
                        </p:par>
                        <p:par>
                          <p:cTn id="34" fill="hold">
                            <p:stCondLst>
                              <p:cond delay="6500"/>
                            </p:stCondLst>
                            <p:childTnLst>
                              <p:par>
                                <p:cTn id="35" presetID="10" presetClass="entr" presetSubtype="0"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500"/>
                                        <p:tgtEl>
                                          <p:spTgt spid="45"/>
                                        </p:tgtEl>
                                      </p:cBhvr>
                                    </p:animEffect>
                                  </p:childTnLst>
                                </p:cTn>
                              </p:par>
                            </p:childTnLst>
                          </p:cTn>
                        </p:par>
                        <p:par>
                          <p:cTn id="38" fill="hold">
                            <p:stCondLst>
                              <p:cond delay="7000"/>
                            </p:stCondLst>
                            <p:childTnLst>
                              <p:par>
                                <p:cTn id="39" presetID="10" presetClass="exit" presetSubtype="0" fill="hold" nodeType="afterEffect">
                                  <p:stCondLst>
                                    <p:cond delay="1000"/>
                                  </p:stCondLst>
                                  <p:childTnLst>
                                    <p:animEffect transition="out" filter="fade">
                                      <p:cBhvr>
                                        <p:cTn id="40" dur="1000"/>
                                        <p:tgtEl>
                                          <p:spTgt spid="45"/>
                                        </p:tgtEl>
                                      </p:cBhvr>
                                    </p:animEffect>
                                    <p:set>
                                      <p:cBhvr>
                                        <p:cTn id="41" dur="1" fill="hold">
                                          <p:stCondLst>
                                            <p:cond delay="999"/>
                                          </p:stCondLst>
                                        </p:cTn>
                                        <p:tgtEl>
                                          <p:spTgt spid="45"/>
                                        </p:tgtEl>
                                        <p:attrNameLst>
                                          <p:attrName>style.visibility</p:attrName>
                                        </p:attrNameLst>
                                      </p:cBhvr>
                                      <p:to>
                                        <p:strVal val="hidden"/>
                                      </p:to>
                                    </p:set>
                                  </p:childTnLst>
                                </p:cTn>
                              </p:par>
                            </p:childTnLst>
                          </p:cTn>
                        </p:par>
                        <p:par>
                          <p:cTn id="42" fill="hold">
                            <p:stCondLst>
                              <p:cond delay="9000"/>
                            </p:stCondLst>
                            <p:childTnLst>
                              <p:par>
                                <p:cTn id="43" presetID="10" presetClass="entr" presetSubtype="0"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1000"/>
                                        <p:tgtEl>
                                          <p:spTgt spid="46"/>
                                        </p:tgtEl>
                                      </p:cBhvr>
                                    </p:animEffect>
                                  </p:childTnLst>
                                </p:cTn>
                              </p:par>
                            </p:childTnLst>
                          </p:cTn>
                        </p:par>
                        <p:par>
                          <p:cTn id="46" fill="hold">
                            <p:stCondLst>
                              <p:cond delay="10000"/>
                            </p:stCondLst>
                            <p:childTnLst>
                              <p:par>
                                <p:cTn id="47" presetID="1" presetClass="exit" presetSubtype="0" fill="hold" grpId="1" nodeType="afterEffect">
                                  <p:stCondLst>
                                    <p:cond delay="1000"/>
                                  </p:stCondLst>
                                  <p:childTnLst>
                                    <p:set>
                                      <p:cBhvr>
                                        <p:cTn id="48" dur="1" fill="hold">
                                          <p:stCondLst>
                                            <p:cond delay="0"/>
                                          </p:stCondLst>
                                        </p:cTn>
                                        <p:tgtEl>
                                          <p:spTgt spid="46"/>
                                        </p:tgtEl>
                                        <p:attrNameLst>
                                          <p:attrName>style.visibility</p:attrName>
                                        </p:attrNameLst>
                                      </p:cBhvr>
                                      <p:to>
                                        <p:strVal val="hidden"/>
                                      </p:to>
                                    </p:set>
                                  </p:childTnLst>
                                </p:cTn>
                              </p:par>
                              <p:par>
                                <p:cTn id="49" presetID="10" presetClass="entr" presetSubtype="0" fill="hold" grpId="0" nodeType="withEffect">
                                  <p:stCondLst>
                                    <p:cond delay="100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1000"/>
                                        <p:tgtEl>
                                          <p:spTgt spid="47"/>
                                        </p:tgtEl>
                                      </p:cBhvr>
                                    </p:animEffect>
                                  </p:childTnLst>
                                </p:cTn>
                              </p:par>
                            </p:childTnLst>
                          </p:cTn>
                        </p:par>
                        <p:par>
                          <p:cTn id="52" fill="hold">
                            <p:stCondLst>
                              <p:cond delay="12000"/>
                            </p:stCondLst>
                            <p:childTnLst>
                              <p:par>
                                <p:cTn id="53" presetID="10" presetClass="entr" presetSubtype="0" fill="hold" nodeType="afterEffect">
                                  <p:stCondLst>
                                    <p:cond delay="50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childTnLst>
                                </p:cTn>
                              </p:par>
                            </p:childTnLst>
                          </p:cTn>
                        </p:par>
                      </p:childTnLst>
                    </p:cTn>
                  </p:par>
                  <p:par>
                    <p:cTn id="56" fill="hold">
                      <p:stCondLst>
                        <p:cond delay="indefinite"/>
                      </p:stCondLst>
                      <p:childTnLst>
                        <p:par>
                          <p:cTn id="57" fill="hold">
                            <p:stCondLst>
                              <p:cond delay="0"/>
                            </p:stCondLst>
                            <p:childTnLst>
                              <p:par>
                                <p:cTn id="58" presetID="20" presetClass="entr" presetSubtype="0" fill="hold" grpId="0" nodeType="click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edge">
                                      <p:cBhvr>
                                        <p:cTn id="60" dur="1000"/>
                                        <p:tgtEl>
                                          <p:spTgt spid="48"/>
                                        </p:tgtEl>
                                      </p:cBhvr>
                                    </p:animEffect>
                                  </p:childTnLst>
                                </p:cTn>
                              </p:par>
                              <p:par>
                                <p:cTn id="61" presetID="1" presetClass="exit" presetSubtype="0" fill="hold" nodeType="withEffect">
                                  <p:stCondLst>
                                    <p:cond delay="0"/>
                                  </p:stCondLst>
                                  <p:childTnLst>
                                    <p:set>
                                      <p:cBhvr>
                                        <p:cTn id="62" dur="1" fill="hold">
                                          <p:stCondLst>
                                            <p:cond delay="0"/>
                                          </p:stCondLst>
                                        </p:cTn>
                                        <p:tgtEl>
                                          <p:spTgt spid="54"/>
                                        </p:tgtEl>
                                        <p:attrNameLst>
                                          <p:attrName>style.visibility</p:attrName>
                                        </p:attrNameLst>
                                      </p:cBhvr>
                                      <p:to>
                                        <p:strVal val="hidden"/>
                                      </p:to>
                                    </p:set>
                                  </p:childTnLst>
                                </p:cTn>
                              </p:par>
                            </p:childTnLst>
                          </p:cTn>
                        </p:par>
                        <p:par>
                          <p:cTn id="63" fill="hold">
                            <p:stCondLst>
                              <p:cond delay="1000"/>
                            </p:stCondLst>
                            <p:childTnLst>
                              <p:par>
                                <p:cTn id="64" presetID="1" presetClass="exit" presetSubtype="0" fill="hold" grpId="1" nodeType="afterEffect">
                                  <p:stCondLst>
                                    <p:cond delay="1000"/>
                                  </p:stCondLst>
                                  <p:childTnLst>
                                    <p:set>
                                      <p:cBhvr>
                                        <p:cTn id="65" dur="1" fill="hold">
                                          <p:stCondLst>
                                            <p:cond delay="0"/>
                                          </p:stCondLst>
                                        </p:cTn>
                                        <p:tgtEl>
                                          <p:spTgt spid="47"/>
                                        </p:tgtEl>
                                        <p:attrNameLst>
                                          <p:attrName>style.visibility</p:attrName>
                                        </p:attrNameLst>
                                      </p:cBhvr>
                                      <p:to>
                                        <p:strVal val="hidden"/>
                                      </p:to>
                                    </p:set>
                                  </p:childTnLst>
                                </p:cTn>
                              </p:par>
                              <p:par>
                                <p:cTn id="66" presetID="10" presetClass="exit" presetSubtype="0" fill="hold" grpId="1" nodeType="withEffect">
                                  <p:stCondLst>
                                    <p:cond delay="1000"/>
                                  </p:stCondLst>
                                  <p:childTnLst>
                                    <p:animEffect transition="out" filter="fade">
                                      <p:cBhvr>
                                        <p:cTn id="67" dur="1000"/>
                                        <p:tgtEl>
                                          <p:spTgt spid="48"/>
                                        </p:tgtEl>
                                      </p:cBhvr>
                                    </p:animEffect>
                                    <p:set>
                                      <p:cBhvr>
                                        <p:cTn id="68" dur="1" fill="hold">
                                          <p:stCondLst>
                                            <p:cond delay="999"/>
                                          </p:stCondLst>
                                        </p:cTn>
                                        <p:tgtEl>
                                          <p:spTgt spid="48"/>
                                        </p:tgtEl>
                                        <p:attrNameLst>
                                          <p:attrName>style.visibility</p:attrName>
                                        </p:attrNameLst>
                                      </p:cBhvr>
                                      <p:to>
                                        <p:strVal val="hidden"/>
                                      </p:to>
                                    </p:set>
                                  </p:childTnLst>
                                </p:cTn>
                              </p:par>
                            </p:childTnLst>
                          </p:cTn>
                        </p:par>
                        <p:par>
                          <p:cTn id="69" fill="hold">
                            <p:stCondLst>
                              <p:cond delay="3000"/>
                            </p:stCondLst>
                            <p:childTnLst>
                              <p:par>
                                <p:cTn id="70" presetID="10"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childTnLst>
                          </p:cTn>
                        </p:par>
                        <p:par>
                          <p:cTn id="73" fill="hold">
                            <p:stCondLst>
                              <p:cond delay="3500"/>
                            </p:stCondLst>
                            <p:childTnLst>
                              <p:par>
                                <p:cTn id="74" presetID="22" presetClass="entr" presetSubtype="8" fill="hold" grpId="0" nodeType="afterEffect">
                                  <p:stCondLst>
                                    <p:cond delay="100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500"/>
                                        <p:tgtEl>
                                          <p:spTgt spid="5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wipe(left)">
                                      <p:cBhvr>
                                        <p:cTn id="80" dur="500"/>
                                        <p:tgtEl>
                                          <p:spTgt spid="51"/>
                                        </p:tgtEl>
                                      </p:cBhvr>
                                    </p:animEffect>
                                  </p:childTnLst>
                                </p:cTn>
                              </p:par>
                            </p:childTnLst>
                          </p:cTn>
                        </p:par>
                        <p:par>
                          <p:cTn id="81" fill="hold">
                            <p:stCondLst>
                              <p:cond delay="5500"/>
                            </p:stCondLst>
                            <p:childTnLst>
                              <p:par>
                                <p:cTn id="82" presetID="22" presetClass="entr" presetSubtype="8" fill="hold" grpId="0"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6000"/>
                            </p:stCondLst>
                            <p:childTnLst>
                              <p:par>
                                <p:cTn id="86" presetID="10" presetClass="exit" presetSubtype="0" fill="hold" grpId="1" nodeType="afterEffect">
                                  <p:stCondLst>
                                    <p:cond delay="1000"/>
                                  </p:stCondLst>
                                  <p:childTnLst>
                                    <p:animEffect transition="out" filter="fade">
                                      <p:cBhvr>
                                        <p:cTn id="87" dur="1000"/>
                                        <p:tgtEl>
                                          <p:spTgt spid="49"/>
                                        </p:tgtEl>
                                      </p:cBhvr>
                                    </p:animEffect>
                                    <p:set>
                                      <p:cBhvr>
                                        <p:cTn id="88" dur="1" fill="hold">
                                          <p:stCondLst>
                                            <p:cond delay="999"/>
                                          </p:stCondLst>
                                        </p:cTn>
                                        <p:tgtEl>
                                          <p:spTgt spid="49"/>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1000"/>
                                        <p:tgtEl>
                                          <p:spTgt spid="50"/>
                                        </p:tgtEl>
                                      </p:cBhvr>
                                    </p:animEffect>
                                    <p:set>
                                      <p:cBhvr>
                                        <p:cTn id="91" dur="1" fill="hold">
                                          <p:stCondLst>
                                            <p:cond delay="999"/>
                                          </p:stCondLst>
                                        </p:cTn>
                                        <p:tgtEl>
                                          <p:spTgt spid="50"/>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1000"/>
                                        <p:tgtEl>
                                          <p:spTgt spid="51"/>
                                        </p:tgtEl>
                                      </p:cBhvr>
                                    </p:animEffect>
                                    <p:set>
                                      <p:cBhvr>
                                        <p:cTn id="94" dur="1" fill="hold">
                                          <p:stCondLst>
                                            <p:cond delay="999"/>
                                          </p:stCondLst>
                                        </p:cTn>
                                        <p:tgtEl>
                                          <p:spTgt spid="51"/>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1000"/>
                                        <p:tgtEl>
                                          <p:spTgt spid="52"/>
                                        </p:tgtEl>
                                      </p:cBhvr>
                                    </p:animEffect>
                                    <p:set>
                                      <p:cBhvr>
                                        <p:cTn id="97" dur="1" fill="hold">
                                          <p:stCondLst>
                                            <p:cond delay="999"/>
                                          </p:stCondLst>
                                        </p:cTn>
                                        <p:tgtEl>
                                          <p:spTgt spid="52"/>
                                        </p:tgtEl>
                                        <p:attrNameLst>
                                          <p:attrName>style.visibility</p:attrName>
                                        </p:attrNameLst>
                                      </p:cBhvr>
                                      <p:to>
                                        <p:strVal val="hidden"/>
                                      </p:to>
                                    </p:set>
                                  </p:childTnLst>
                                </p:cTn>
                              </p:par>
                            </p:childTnLst>
                          </p:cTn>
                        </p:par>
                        <p:par>
                          <p:cTn id="98" fill="hold">
                            <p:stCondLst>
                              <p:cond delay="8000"/>
                            </p:stCondLst>
                            <p:childTnLst>
                              <p:par>
                                <p:cTn id="99" presetID="10" presetClass="entr" presetSubtype="0" fill="hold" nodeType="afterEffect">
                                  <p:stCondLst>
                                    <p:cond delay="500"/>
                                  </p:stCondLst>
                                  <p:childTnLst>
                                    <p:set>
                                      <p:cBhvr>
                                        <p:cTn id="100" dur="1" fill="hold">
                                          <p:stCondLst>
                                            <p:cond delay="0"/>
                                          </p:stCondLst>
                                        </p:cTn>
                                        <p:tgtEl>
                                          <p:spTgt spid="72"/>
                                        </p:tgtEl>
                                        <p:attrNameLst>
                                          <p:attrName>style.visibility</p:attrName>
                                        </p:attrNameLst>
                                      </p:cBhvr>
                                      <p:to>
                                        <p:strVal val="visible"/>
                                      </p:to>
                                    </p:set>
                                    <p:animEffect transition="in" filter="fade">
                                      <p:cBhvr>
                                        <p:cTn id="101"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41" grpId="0" animBg="1"/>
      <p:bldP spid="41" grpId="1" animBg="1"/>
      <p:bldP spid="40" grpId="0" animBg="1"/>
      <p:bldP spid="40" grpId="1" animBg="1"/>
      <p:bldP spid="42" grpId="0" animBg="1"/>
      <p:bldP spid="42" grpId="1" animBg="1"/>
      <p:bldP spid="46" grpId="0" animBg="1"/>
      <p:bldP spid="46" grpId="1" animBg="1"/>
      <p:bldP spid="47" grpId="0" animBg="1"/>
      <p:bldP spid="47" grpId="1" animBg="1"/>
      <p:bldP spid="50" grpId="0" animBg="1"/>
      <p:bldP spid="50" grpId="1" animBg="1"/>
      <p:bldP spid="51" grpId="0" animBg="1"/>
      <p:bldP spid="51" grpId="1" animBg="1"/>
      <p:bldP spid="52" grpId="0" animBg="1"/>
      <p:bldP spid="52" grpId="1" animBg="1"/>
      <p:bldP spid="48" grpId="0" animBg="1"/>
      <p:bldP spid="4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pSp>
        <p:nvGrpSpPr>
          <p:cNvPr id="4" name="グループ化 85"/>
          <p:cNvGrpSpPr/>
          <p:nvPr/>
        </p:nvGrpSpPr>
        <p:grpSpPr>
          <a:xfrm>
            <a:off x="2483768" y="44624"/>
            <a:ext cx="4176464" cy="6813376"/>
            <a:chOff x="2483768" y="44624"/>
            <a:chExt cx="4176464" cy="6813376"/>
          </a:xfrm>
        </p:grpSpPr>
        <p:sp>
          <p:nvSpPr>
            <p:cNvPr id="6" name="角丸四角形 5"/>
            <p:cNvSpPr/>
            <p:nvPr/>
          </p:nvSpPr>
          <p:spPr>
            <a:xfrm>
              <a:off x="2483768" y="44624"/>
              <a:ext cx="4176464" cy="681337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レーム 6"/>
            <p:cNvSpPr/>
            <p:nvPr/>
          </p:nvSpPr>
          <p:spPr>
            <a:xfrm>
              <a:off x="2771800" y="404664"/>
              <a:ext cx="3456384" cy="648072"/>
            </a:xfrm>
            <a:prstGeom prst="frame">
              <a:avLst>
                <a:gd name="adj1" fmla="val 19555"/>
              </a:avLst>
            </a:prstGeom>
            <a:ln>
              <a:noFill/>
            </a:ln>
            <a:effectLst>
              <a:outerShdw blurRad="177800" dist="101600" dir="6120000" sx="106000" sy="106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eflate">
                <a:avLst/>
              </a:prstTxWarp>
            </a:bodyPr>
            <a:lstStyle/>
            <a:p>
              <a:pPr algn="ctr"/>
              <a:r>
                <a:rPr kumimoji="1" lang="ja-JP" altLang="en-US" sz="2000" b="1" dirty="0" smtClean="0">
                  <a:ln w="10541" cmpd="sng">
                    <a:solidFill>
                      <a:schemeClr val="accent1">
                        <a:shade val="88000"/>
                        <a:satMod val="110000"/>
                      </a:schemeClr>
                    </a:solidFill>
                    <a:prstDash val="solid"/>
                  </a:ln>
                  <a:solidFill>
                    <a:srgbClr val="0000FF"/>
                  </a:solidFill>
                </a:rPr>
                <a:t>無料ブログの</a:t>
              </a:r>
              <a:r>
                <a:rPr kumimoji="1" lang="ja-JP" altLang="en-US" sz="3200" b="1" dirty="0" smtClean="0">
                  <a:ln w="10541" cmpd="sng">
                    <a:solidFill>
                      <a:schemeClr val="accent1">
                        <a:shade val="88000"/>
                        <a:satMod val="110000"/>
                      </a:schemeClr>
                    </a:solidFill>
                    <a:prstDash val="solid"/>
                  </a:ln>
                  <a:solidFill>
                    <a:srgbClr val="FF3399"/>
                  </a:solidFill>
                </a:rPr>
                <a:t>ﾑﾘｮ</a:t>
              </a:r>
              <a:r>
                <a:rPr kumimoji="1" lang="en-US" altLang="ja-JP" sz="3200" b="1" dirty="0" smtClean="0">
                  <a:ln w="10541" cmpd="sng">
                    <a:solidFill>
                      <a:schemeClr val="accent1">
                        <a:shade val="88000"/>
                        <a:satMod val="110000"/>
                      </a:schemeClr>
                    </a:solidFill>
                    <a:prstDash val="solid"/>
                  </a:ln>
                  <a:solidFill>
                    <a:srgbClr val="7030A0"/>
                  </a:solidFill>
                </a:rPr>
                <a:t>Boo</a:t>
              </a:r>
              <a:endParaRPr kumimoji="1" lang="ja-JP" altLang="en-US" sz="2400" b="1" dirty="0">
                <a:ln w="10541" cmpd="sng">
                  <a:solidFill>
                    <a:schemeClr val="accent1">
                      <a:shade val="88000"/>
                      <a:satMod val="110000"/>
                    </a:schemeClr>
                  </a:solidFill>
                  <a:prstDash val="solid"/>
                </a:ln>
                <a:solidFill>
                  <a:srgbClr val="7030A0"/>
                </a:solidFill>
              </a:endParaRPr>
            </a:p>
          </p:txBody>
        </p:sp>
        <p:sp>
          <p:nvSpPr>
            <p:cNvPr id="8" name="テキスト ボックス 7"/>
            <p:cNvSpPr txBox="1"/>
            <p:nvPr/>
          </p:nvSpPr>
          <p:spPr>
            <a:xfrm>
              <a:off x="2771800" y="1268760"/>
              <a:ext cx="3456384" cy="400110"/>
            </a:xfrm>
            <a:prstGeom prst="rect">
              <a:avLst/>
            </a:prstGeom>
            <a:solidFill>
              <a:srgbClr val="00B0F0"/>
            </a:solidFill>
          </p:spPr>
          <p:txBody>
            <a:bodyPr wrap="square" rtlCol="0">
              <a:spAutoFit/>
            </a:bodyPr>
            <a:lstStyle/>
            <a:p>
              <a:r>
                <a:rPr kumimoji="1" lang="ja-JP" altLang="en-US" sz="2000" b="1" dirty="0" err="1" smtClean="0">
                  <a:solidFill>
                    <a:schemeClr val="bg1"/>
                  </a:solidFill>
                </a:rPr>
                <a:t>ちか</a:t>
              </a:r>
              <a:endParaRPr kumimoji="1" lang="ja-JP" altLang="en-US" sz="2000" b="1" dirty="0">
                <a:solidFill>
                  <a:schemeClr val="bg1"/>
                </a:solidFill>
              </a:endParaRPr>
            </a:p>
          </p:txBody>
        </p:sp>
        <p:sp>
          <p:nvSpPr>
            <p:cNvPr id="9" name="テキスト ボックス 8"/>
            <p:cNvSpPr txBox="1"/>
            <p:nvPr/>
          </p:nvSpPr>
          <p:spPr>
            <a:xfrm>
              <a:off x="4499992" y="1772816"/>
              <a:ext cx="1925527" cy="2031325"/>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年齢：１４歳</a:t>
              </a:r>
              <a:endParaRPr kumimoji="1" lang="en-US" altLang="ja-JP" dirty="0" smtClean="0"/>
            </a:p>
            <a:p>
              <a:r>
                <a:rPr lang="ja-JP" altLang="en-US" dirty="0" smtClean="0"/>
                <a:t>誕生日：８月２７日</a:t>
              </a:r>
              <a:endParaRPr lang="en-US" altLang="ja-JP" dirty="0" smtClean="0"/>
            </a:p>
            <a:p>
              <a:r>
                <a:rPr kumimoji="1" lang="ja-JP" altLang="en-US" dirty="0" smtClean="0"/>
                <a:t>血液型：Ｏ型</a:t>
              </a:r>
              <a:endParaRPr kumimoji="1" lang="en-US" altLang="ja-JP" dirty="0" smtClean="0"/>
            </a:p>
            <a:p>
              <a:r>
                <a:rPr lang="ja-JP" altLang="en-US" dirty="0" smtClean="0"/>
                <a:t>出身校：米野木小</a:t>
              </a:r>
              <a:endParaRPr kumimoji="1" lang="en-US" altLang="ja-JP" dirty="0" smtClean="0"/>
            </a:p>
            <a:p>
              <a:r>
                <a:rPr lang="ja-JP" altLang="en-US" dirty="0" smtClean="0"/>
                <a:t>登録ＩＤ：</a:t>
              </a:r>
              <a:r>
                <a:rPr lang="en-US" altLang="ja-JP" dirty="0" smtClean="0"/>
                <a:t>123789</a:t>
              </a:r>
              <a:endParaRPr kumimoji="1" lang="ja-JP" altLang="en-US" dirty="0"/>
            </a:p>
          </p:txBody>
        </p:sp>
        <p:sp>
          <p:nvSpPr>
            <p:cNvPr id="10" name="正方形/長方形 9"/>
            <p:cNvSpPr/>
            <p:nvPr/>
          </p:nvSpPr>
          <p:spPr>
            <a:xfrm>
              <a:off x="2735796" y="4077072"/>
              <a:ext cx="3672408" cy="1368152"/>
            </a:xfrm>
            <a:prstGeom prst="rect">
              <a:avLst/>
            </a:prstGeom>
            <a:solidFill>
              <a:srgbClr val="CCFF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9792" y="4149080"/>
              <a:ext cx="3650358" cy="1200329"/>
            </a:xfrm>
            <a:prstGeom prst="rect">
              <a:avLst/>
            </a:prstGeom>
            <a:noFill/>
          </p:spPr>
          <p:txBody>
            <a:bodyPr wrap="square" rtlCol="0">
              <a:spAutoFit/>
            </a:bodyPr>
            <a:lstStyle/>
            <a:p>
              <a:r>
                <a:rPr lang="ja-JP" altLang="en-US" dirty="0" smtClean="0"/>
                <a:t>ＪＣ２で卓球部　</a:t>
              </a:r>
              <a:endParaRPr lang="en-US" altLang="ja-JP" dirty="0" smtClean="0"/>
            </a:p>
            <a:p>
              <a:r>
                <a:rPr kumimoji="1" lang="ja-JP" altLang="en-US" dirty="0" smtClean="0"/>
                <a:t>ジャーネーズＪｒ　の山田太郎大好き</a:t>
              </a:r>
              <a:endParaRPr kumimoji="1" lang="en-US" altLang="ja-JP" dirty="0" smtClean="0"/>
            </a:p>
            <a:p>
              <a:r>
                <a:rPr lang="ja-JP" altLang="en-US" dirty="0" smtClean="0"/>
                <a:t>ヤマタロふぁんのしと絡み強制</a:t>
              </a:r>
              <a:endParaRPr lang="en-US" altLang="ja-JP" dirty="0" smtClean="0"/>
            </a:p>
            <a:p>
              <a:r>
                <a:rPr kumimoji="1" lang="ja-JP" altLang="en-US" dirty="0" smtClean="0"/>
                <a:t>　　　　　　　　　　なんて</a:t>
              </a:r>
              <a:r>
                <a:rPr kumimoji="1" lang="ja-JP" altLang="en-US" dirty="0" err="1" smtClean="0"/>
                <a:t>ね</a:t>
              </a:r>
              <a:endParaRPr kumimoji="1" lang="en-US" altLang="ja-JP" dirty="0" smtClean="0"/>
            </a:p>
          </p:txBody>
        </p:sp>
        <p:sp>
          <p:nvSpPr>
            <p:cNvPr id="12" name="テキスト ボックス 11"/>
            <p:cNvSpPr txBox="1"/>
            <p:nvPr/>
          </p:nvSpPr>
          <p:spPr>
            <a:xfrm>
              <a:off x="2699792" y="3717032"/>
              <a:ext cx="1107996" cy="369332"/>
            </a:xfrm>
            <a:prstGeom prst="rect">
              <a:avLst/>
            </a:prstGeom>
            <a:noFill/>
          </p:spPr>
          <p:txBody>
            <a:bodyPr wrap="none" rtlCol="0">
              <a:spAutoFit/>
            </a:bodyPr>
            <a:lstStyle/>
            <a:p>
              <a:r>
                <a:rPr kumimoji="1" lang="ja-JP" altLang="en-US" dirty="0" smtClean="0">
                  <a:solidFill>
                    <a:srgbClr val="0000FF"/>
                  </a:solidFill>
                </a:rPr>
                <a:t>自己紹介</a:t>
              </a:r>
              <a:endParaRPr kumimoji="1" lang="en-US" altLang="ja-JP" dirty="0" smtClean="0">
                <a:solidFill>
                  <a:srgbClr val="0000FF"/>
                </a:solidFill>
              </a:endParaRPr>
            </a:p>
          </p:txBody>
        </p:sp>
        <p:grpSp>
          <p:nvGrpSpPr>
            <p:cNvPr id="13" name="グループ化 62"/>
            <p:cNvGrpSpPr/>
            <p:nvPr/>
          </p:nvGrpSpPr>
          <p:grpSpPr>
            <a:xfrm>
              <a:off x="3132329" y="5661248"/>
              <a:ext cx="2879342" cy="369332"/>
              <a:chOff x="2843808" y="6093296"/>
              <a:chExt cx="2879342" cy="369332"/>
            </a:xfrm>
          </p:grpSpPr>
          <p:sp>
            <p:nvSpPr>
              <p:cNvPr id="17" name="テキスト ボックス 16"/>
              <p:cNvSpPr txBox="1"/>
              <p:nvPr/>
            </p:nvSpPr>
            <p:spPr>
              <a:xfrm>
                <a:off x="2843808" y="6093296"/>
                <a:ext cx="646331"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日記</a:t>
                </a:r>
                <a:endParaRPr kumimoji="1" lang="en-US" altLang="ja-JP" dirty="0" smtClean="0">
                  <a:solidFill>
                    <a:srgbClr val="0000FF"/>
                  </a:solidFill>
                </a:endParaRPr>
              </a:p>
            </p:txBody>
          </p:sp>
          <p:sp>
            <p:nvSpPr>
              <p:cNvPr id="18" name="テキスト ボックス 17"/>
              <p:cNvSpPr txBox="1"/>
              <p:nvPr/>
            </p:nvSpPr>
            <p:spPr>
              <a:xfrm>
                <a:off x="3670170" y="6093296"/>
                <a:ext cx="793807"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リアル</a:t>
                </a:r>
                <a:endParaRPr kumimoji="1" lang="en-US" altLang="ja-JP" dirty="0" smtClean="0">
                  <a:solidFill>
                    <a:srgbClr val="0000FF"/>
                  </a:solidFill>
                </a:endParaRPr>
              </a:p>
            </p:txBody>
          </p:sp>
          <p:sp>
            <p:nvSpPr>
              <p:cNvPr id="19" name="テキスト ボックス 18"/>
              <p:cNvSpPr txBox="1"/>
              <p:nvPr/>
            </p:nvSpPr>
            <p:spPr>
              <a:xfrm>
                <a:off x="4644008" y="6093296"/>
                <a:ext cx="1079142"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アルバム</a:t>
                </a:r>
                <a:endParaRPr kumimoji="1" lang="en-US" altLang="ja-JP" dirty="0" smtClean="0">
                  <a:solidFill>
                    <a:srgbClr val="0000FF"/>
                  </a:solidFill>
                </a:endParaRPr>
              </a:p>
            </p:txBody>
          </p:sp>
        </p:grpSp>
        <p:grpSp>
          <p:nvGrpSpPr>
            <p:cNvPr id="14" name="グループ化 73"/>
            <p:cNvGrpSpPr/>
            <p:nvPr/>
          </p:nvGrpSpPr>
          <p:grpSpPr>
            <a:xfrm>
              <a:off x="3131840" y="6219220"/>
              <a:ext cx="2625354" cy="369332"/>
              <a:chOff x="2843808" y="6093296"/>
              <a:chExt cx="2625354" cy="369332"/>
            </a:xfrm>
          </p:grpSpPr>
          <p:sp>
            <p:nvSpPr>
              <p:cNvPr id="15" name="テキスト ボックス 1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16" name="テキスト ボックス 15"/>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pic>
        <p:nvPicPr>
          <p:cNvPr id="5" name="Picture 2" descr="E:\素材作成\女の子.JPG"/>
          <p:cNvPicPr>
            <a:picLocks noChangeAspect="1" noChangeArrowheads="1"/>
          </p:cNvPicPr>
          <p:nvPr/>
        </p:nvPicPr>
        <p:blipFill>
          <a:blip r:embed="rId3" cstate="print"/>
          <a:srcRect/>
          <a:stretch>
            <a:fillRect/>
          </a:stretch>
        </p:blipFill>
        <p:spPr bwMode="auto">
          <a:xfrm>
            <a:off x="2699792" y="1772816"/>
            <a:ext cx="1750909" cy="1965504"/>
          </a:xfrm>
          <a:prstGeom prst="rect">
            <a:avLst/>
          </a:prstGeom>
          <a:noFill/>
        </p:spPr>
      </p:pic>
      <p:grpSp>
        <p:nvGrpSpPr>
          <p:cNvPr id="20" name="グループ化 38"/>
          <p:cNvGrpSpPr/>
          <p:nvPr/>
        </p:nvGrpSpPr>
        <p:grpSpPr>
          <a:xfrm>
            <a:off x="2483768" y="5877272"/>
            <a:ext cx="4176464" cy="980728"/>
            <a:chOff x="2483768" y="5877272"/>
            <a:chExt cx="4176464" cy="980728"/>
          </a:xfrm>
        </p:grpSpPr>
        <p:sp>
          <p:nvSpPr>
            <p:cNvPr id="36" name="正方形/長方形 35"/>
            <p:cNvSpPr/>
            <p:nvPr/>
          </p:nvSpPr>
          <p:spPr>
            <a:xfrm>
              <a:off x="2483768" y="5877272"/>
              <a:ext cx="4176464" cy="9807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34"/>
            <p:cNvGrpSpPr/>
            <p:nvPr/>
          </p:nvGrpSpPr>
          <p:grpSpPr>
            <a:xfrm>
              <a:off x="3045894" y="5949280"/>
              <a:ext cx="3052212" cy="646331"/>
              <a:chOff x="3059832" y="6021288"/>
              <a:chExt cx="3052212" cy="646331"/>
            </a:xfrm>
          </p:grpSpPr>
          <p:sp>
            <p:nvSpPr>
              <p:cNvPr id="29" name="テキスト ボックス 28"/>
              <p:cNvSpPr txBox="1"/>
              <p:nvPr/>
            </p:nvSpPr>
            <p:spPr>
              <a:xfrm>
                <a:off x="3059832" y="6021288"/>
                <a:ext cx="790601" cy="646331"/>
              </a:xfrm>
              <a:prstGeom prst="rect">
                <a:avLst/>
              </a:prstGeom>
              <a:noFill/>
            </p:spPr>
            <p:txBody>
              <a:bodyPr wrap="none" rtlCol="0">
                <a:spAutoFit/>
              </a:bodyPr>
              <a:lstStyle/>
              <a:p>
                <a:r>
                  <a:rPr kumimoji="1" lang="ja-JP" altLang="en-US" dirty="0" smtClean="0">
                    <a:solidFill>
                      <a:schemeClr val="bg1"/>
                    </a:solidFill>
                  </a:rPr>
                  <a:t>機  能</a:t>
                </a:r>
                <a:endParaRPr kumimoji="1" lang="en-US" altLang="ja-JP" dirty="0" smtClean="0">
                  <a:solidFill>
                    <a:schemeClr val="bg1"/>
                  </a:solidFill>
                </a:endParaRPr>
              </a:p>
              <a:p>
                <a:r>
                  <a:rPr lang="en-US" altLang="ja-JP" dirty="0">
                    <a:solidFill>
                      <a:schemeClr val="bg1"/>
                    </a:solidFill>
                  </a:rPr>
                  <a:t>MENU</a:t>
                </a:r>
                <a:endParaRPr kumimoji="1" lang="ja-JP" altLang="en-US" dirty="0">
                  <a:solidFill>
                    <a:schemeClr val="bg1"/>
                  </a:solidFill>
                </a:endParaRPr>
              </a:p>
            </p:txBody>
          </p:sp>
          <p:sp>
            <p:nvSpPr>
              <p:cNvPr id="30" name="テキスト ボックス 29"/>
              <p:cNvSpPr txBox="1"/>
              <p:nvPr/>
            </p:nvSpPr>
            <p:spPr>
              <a:xfrm>
                <a:off x="5004048" y="6021288"/>
                <a:ext cx="1107996" cy="646331"/>
              </a:xfrm>
              <a:prstGeom prst="rect">
                <a:avLst/>
              </a:prstGeom>
              <a:noFill/>
            </p:spPr>
            <p:txBody>
              <a:bodyPr wrap="none" rtlCol="0">
                <a:spAutoFit/>
              </a:bodyPr>
              <a:lstStyle/>
              <a:p>
                <a:r>
                  <a:rPr lang="ja-JP" altLang="en-US" dirty="0" smtClean="0">
                    <a:solidFill>
                      <a:schemeClr val="bg1"/>
                    </a:solidFill>
                  </a:rPr>
                  <a:t>引用返信</a:t>
                </a:r>
                <a:endParaRPr lang="en-US" altLang="ja-JP" dirty="0" smtClean="0">
                  <a:solidFill>
                    <a:schemeClr val="bg1"/>
                  </a:solidFill>
                </a:endParaRPr>
              </a:p>
              <a:p>
                <a:r>
                  <a:rPr kumimoji="1" lang="ja-JP" altLang="en-US" dirty="0" smtClean="0">
                    <a:solidFill>
                      <a:schemeClr val="bg1"/>
                    </a:solidFill>
                  </a:rPr>
                  <a:t>返信</a:t>
                </a:r>
                <a:endParaRPr kumimoji="1" lang="ja-JP" altLang="en-US" dirty="0">
                  <a:solidFill>
                    <a:schemeClr val="bg1"/>
                  </a:solidFill>
                </a:endParaRPr>
              </a:p>
            </p:txBody>
          </p:sp>
          <p:sp>
            <p:nvSpPr>
              <p:cNvPr id="31" name="テキスト ボックス 30"/>
              <p:cNvSpPr txBox="1"/>
              <p:nvPr/>
            </p:nvSpPr>
            <p:spPr>
              <a:xfrm>
                <a:off x="4139952" y="6165304"/>
                <a:ext cx="646331" cy="369332"/>
              </a:xfrm>
              <a:prstGeom prst="rect">
                <a:avLst/>
              </a:prstGeom>
              <a:noFill/>
            </p:spPr>
            <p:txBody>
              <a:bodyPr wrap="none" rtlCol="0">
                <a:spAutoFit/>
              </a:bodyPr>
              <a:lstStyle/>
              <a:p>
                <a:r>
                  <a:rPr kumimoji="1" lang="ja-JP" altLang="en-US" dirty="0" smtClean="0">
                    <a:solidFill>
                      <a:schemeClr val="bg1"/>
                    </a:solidFill>
                  </a:rPr>
                  <a:t>選択</a:t>
                </a:r>
                <a:endParaRPr kumimoji="1" lang="ja-JP" altLang="en-US" dirty="0">
                  <a:solidFill>
                    <a:schemeClr val="bg1"/>
                  </a:solidFill>
                </a:endParaRPr>
              </a:p>
            </p:txBody>
          </p:sp>
          <p:sp>
            <p:nvSpPr>
              <p:cNvPr id="32" name="二等辺三角形 31"/>
              <p:cNvSpPr/>
              <p:nvPr/>
            </p:nvSpPr>
            <p:spPr>
              <a:xfrm>
                <a:off x="4373117" y="6120120"/>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flipV="1">
                <a:off x="4373117" y="6525344"/>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5400000" flipV="1">
                <a:off x="4013944" y="6327336"/>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 name="正方形/長方形 36"/>
            <p:cNvSpPr/>
            <p:nvPr/>
          </p:nvSpPr>
          <p:spPr>
            <a:xfrm>
              <a:off x="3131840" y="5949280"/>
              <a:ext cx="648072" cy="36004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5"/>
          <p:cNvGrpSpPr/>
          <p:nvPr/>
        </p:nvGrpSpPr>
        <p:grpSpPr>
          <a:xfrm>
            <a:off x="2267744" y="-91440"/>
            <a:ext cx="4608512" cy="9644065"/>
            <a:chOff x="2267744" y="-91440"/>
            <a:chExt cx="4608512" cy="9644065"/>
          </a:xfrm>
        </p:grpSpPr>
        <p:grpSp>
          <p:nvGrpSpPr>
            <p:cNvPr id="35" name="グループ化 24"/>
            <p:cNvGrpSpPr/>
            <p:nvPr/>
          </p:nvGrpSpPr>
          <p:grpSpPr>
            <a:xfrm>
              <a:off x="2269252" y="0"/>
              <a:ext cx="4605496" cy="7533456"/>
              <a:chOff x="2267744" y="0"/>
              <a:chExt cx="4605496" cy="7533456"/>
            </a:xfrm>
          </p:grpSpPr>
          <p:sp>
            <p:nvSpPr>
              <p:cNvPr id="26" name="正方形/長方形 25"/>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21"/>
            <p:cNvGrpSpPr/>
            <p:nvPr/>
          </p:nvGrpSpPr>
          <p:grpSpPr>
            <a:xfrm>
              <a:off x="2267744" y="-91440"/>
              <a:ext cx="4608512" cy="9644065"/>
              <a:chOff x="2267744" y="-91440"/>
              <a:chExt cx="4608512" cy="9644065"/>
            </a:xfrm>
          </p:grpSpPr>
          <p:sp>
            <p:nvSpPr>
              <p:cNvPr id="23" name="正方形/長方形 22"/>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25" name="Picture 13" descr="keitaie"/>
              <p:cNvPicPr>
                <a:picLocks noChangeAspect="1" noChangeArrowheads="1"/>
              </p:cNvPicPr>
              <p:nvPr/>
            </p:nvPicPr>
            <p:blipFill>
              <a:blip r:embed="rId4" cstate="print"/>
              <a:srcRect l="686"/>
              <a:stretch>
                <a:fillRect/>
              </a:stretch>
            </p:blipFill>
            <p:spPr bwMode="auto">
              <a:xfrm>
                <a:off x="2357205" y="0"/>
                <a:ext cx="4429590" cy="9552625"/>
              </a:xfrm>
              <a:prstGeom prst="rect">
                <a:avLst/>
              </a:prstGeom>
              <a:noFill/>
              <a:ln w="9525">
                <a:noFill/>
                <a:miter lim="800000"/>
                <a:headEnd/>
                <a:tailEnd/>
              </a:ln>
            </p:spPr>
          </p:pic>
        </p:grpSp>
      </p:grpSp>
      <p:pic>
        <p:nvPicPr>
          <p:cNvPr id="53" name="Picture 2" descr="E:\素材作成\女の子.JPG"/>
          <p:cNvPicPr>
            <a:picLocks noChangeAspect="1" noChangeArrowheads="1"/>
          </p:cNvPicPr>
          <p:nvPr/>
        </p:nvPicPr>
        <p:blipFill>
          <a:blip r:embed="rId3" cstate="print"/>
          <a:srcRect/>
          <a:stretch>
            <a:fillRect/>
          </a:stretch>
        </p:blipFill>
        <p:spPr bwMode="auto">
          <a:xfrm>
            <a:off x="2699792" y="1772816"/>
            <a:ext cx="1750909" cy="1965504"/>
          </a:xfrm>
          <a:prstGeom prst="rect">
            <a:avLst/>
          </a:prstGeom>
          <a:noFill/>
        </p:spPr>
      </p:pic>
      <p:sp>
        <p:nvSpPr>
          <p:cNvPr id="55" name="角丸四角形吹き出し 54"/>
          <p:cNvSpPr/>
          <p:nvPr/>
        </p:nvSpPr>
        <p:spPr>
          <a:xfrm>
            <a:off x="6948264" y="2996952"/>
            <a:ext cx="2016224" cy="1368152"/>
          </a:xfrm>
          <a:prstGeom prst="wedgeRoundRectCallout">
            <a:avLst>
              <a:gd name="adj1" fmla="val -6934"/>
              <a:gd name="adj2" fmla="val 8729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第三者の</a:t>
            </a:r>
            <a:endParaRPr lang="en-US" altLang="ja-JP" dirty="0" smtClean="0">
              <a:solidFill>
                <a:srgbClr val="FF0000"/>
              </a:solidFill>
            </a:endParaRPr>
          </a:p>
          <a:p>
            <a:pPr algn="ctr"/>
            <a:r>
              <a:rPr kumimoji="1" lang="ja-JP" altLang="en-US" dirty="0" smtClean="0">
                <a:solidFill>
                  <a:srgbClr val="FF0000"/>
                </a:solidFill>
              </a:rPr>
              <a:t>コレクションに！</a:t>
            </a:r>
            <a:endParaRPr kumimoji="1" lang="ja-JP" altLang="en-US" dirty="0">
              <a:solidFill>
                <a:srgbClr val="FF0000"/>
              </a:solidFill>
            </a:endParaRPr>
          </a:p>
        </p:txBody>
      </p:sp>
      <p:sp>
        <p:nvSpPr>
          <p:cNvPr id="56" name="角丸四角形吹き出し 55"/>
          <p:cNvSpPr/>
          <p:nvPr/>
        </p:nvSpPr>
        <p:spPr>
          <a:xfrm>
            <a:off x="251520" y="1124744"/>
            <a:ext cx="1944216" cy="1224136"/>
          </a:xfrm>
          <a:prstGeom prst="wedgeRoundRectCallout">
            <a:avLst>
              <a:gd name="adj1" fmla="val 45163"/>
              <a:gd name="adj2" fmla="val 8298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情報削除</a:t>
            </a:r>
            <a:endParaRPr lang="en-US" altLang="ja-JP" dirty="0" smtClean="0">
              <a:solidFill>
                <a:srgbClr val="FF0000"/>
              </a:solidFill>
            </a:endParaRPr>
          </a:p>
          <a:p>
            <a:pPr algn="ctr"/>
            <a:r>
              <a:rPr kumimoji="1" lang="ja-JP" altLang="en-US" dirty="0" smtClean="0">
                <a:solidFill>
                  <a:srgbClr val="FF0000"/>
                </a:solidFill>
              </a:rPr>
              <a:t>サイト閉鎖</a:t>
            </a:r>
            <a:endParaRPr kumimoji="1" lang="ja-JP" altLang="en-US" dirty="0">
              <a:solidFill>
                <a:srgbClr val="FF0000"/>
              </a:solidFill>
            </a:endParaRPr>
          </a:p>
        </p:txBody>
      </p:sp>
      <p:grpSp>
        <p:nvGrpSpPr>
          <p:cNvPr id="40" name="グループ化 39"/>
          <p:cNvGrpSpPr/>
          <p:nvPr/>
        </p:nvGrpSpPr>
        <p:grpSpPr>
          <a:xfrm>
            <a:off x="8474904" y="0"/>
            <a:ext cx="669096" cy="1484785"/>
            <a:chOff x="3275856" y="-1"/>
            <a:chExt cx="2520280" cy="5592727"/>
          </a:xfrm>
        </p:grpSpPr>
        <p:grpSp>
          <p:nvGrpSpPr>
            <p:cNvPr id="41" name="グループ化 7"/>
            <p:cNvGrpSpPr/>
            <p:nvPr/>
          </p:nvGrpSpPr>
          <p:grpSpPr>
            <a:xfrm>
              <a:off x="3707904" y="-1"/>
              <a:ext cx="2088232" cy="3360287"/>
              <a:chOff x="3707904" y="0"/>
              <a:chExt cx="2736304" cy="2736304"/>
            </a:xfrm>
          </p:grpSpPr>
          <p:sp>
            <p:nvSpPr>
              <p:cNvPr id="4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パイ 4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パイ 47"/>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2" name="フリーフォーム 4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3" name="グループ化 11"/>
            <p:cNvGrpSpPr/>
            <p:nvPr/>
          </p:nvGrpSpPr>
          <p:grpSpPr>
            <a:xfrm flipH="1">
              <a:off x="3275856" y="0"/>
              <a:ext cx="1274440" cy="1058416"/>
              <a:chOff x="7812360" y="548680"/>
              <a:chExt cx="1274440" cy="1058416"/>
            </a:xfrm>
          </p:grpSpPr>
          <p:sp>
            <p:nvSpPr>
              <p:cNvPr id="44" name="円弧 4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円弧 4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49" name="グループ化 48"/>
          <p:cNvGrpSpPr/>
          <p:nvPr/>
        </p:nvGrpSpPr>
        <p:grpSpPr>
          <a:xfrm>
            <a:off x="8474904" y="0"/>
            <a:ext cx="669096" cy="1484785"/>
            <a:chOff x="3275856" y="-1"/>
            <a:chExt cx="2520280" cy="5592727"/>
          </a:xfrm>
        </p:grpSpPr>
        <p:grpSp>
          <p:nvGrpSpPr>
            <p:cNvPr id="50" name="グループ化 7"/>
            <p:cNvGrpSpPr/>
            <p:nvPr/>
          </p:nvGrpSpPr>
          <p:grpSpPr>
            <a:xfrm>
              <a:off x="3707904" y="-1"/>
              <a:ext cx="2088232" cy="3360287"/>
              <a:chOff x="3707904" y="0"/>
              <a:chExt cx="2736304" cy="2736304"/>
            </a:xfrm>
          </p:grpSpPr>
          <p:sp>
            <p:nvSpPr>
              <p:cNvPr id="5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パイ 5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0" name="パイ 5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1" name="フリーフォーム 5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2" name="グループ化 11"/>
            <p:cNvGrpSpPr/>
            <p:nvPr/>
          </p:nvGrpSpPr>
          <p:grpSpPr>
            <a:xfrm flipH="1">
              <a:off x="3275856" y="0"/>
              <a:ext cx="1274440" cy="1058416"/>
              <a:chOff x="7812360" y="548680"/>
              <a:chExt cx="1274440" cy="1058416"/>
            </a:xfrm>
          </p:grpSpPr>
          <p:sp>
            <p:nvSpPr>
              <p:cNvPr id="54" name="円弧 5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円弧 5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0.0026 -0.00023 L 0.51319 0.45486 " pathEditMode="relative" rAng="0" ptsTypes="AA">
                                      <p:cBhvr>
                                        <p:cTn id="6" dur="2000" fill="hold"/>
                                        <p:tgtEl>
                                          <p:spTgt spid="53"/>
                                        </p:tgtEl>
                                        <p:attrNameLst>
                                          <p:attrName>ppt_x</p:attrName>
                                          <p:attrName>ppt_y</p:attrName>
                                        </p:attrNameLst>
                                      </p:cBhvr>
                                      <p:rCtr x="255" y="228"/>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down)">
                                      <p:cBhvr>
                                        <p:cTn id="10" dur="500"/>
                                        <p:tgtEl>
                                          <p:spTgt spid="55"/>
                                        </p:tgtEl>
                                      </p:cBhvr>
                                    </p:animEffect>
                                  </p:childTnLst>
                                </p:cTn>
                              </p:par>
                            </p:childTnLst>
                          </p:cTn>
                        </p:par>
                        <p:par>
                          <p:cTn id="11" fill="hold">
                            <p:stCondLst>
                              <p:cond delay="2500"/>
                            </p:stCondLst>
                            <p:childTnLst>
                              <p:par>
                                <p:cTn id="12" presetID="10" presetClass="entr" presetSubtype="0" fill="hold" nodeType="afterEffect">
                                  <p:stCondLst>
                                    <p:cond delay="500"/>
                                  </p:stCondLst>
                                  <p:childTnLst>
                                    <p:set>
                                      <p:cBhvr>
                                        <p:cTn id="13" dur="1" fill="hold">
                                          <p:stCondLst>
                                            <p:cond delay="0"/>
                                          </p:stCondLst>
                                        </p:cTn>
                                        <p:tgtEl>
                                          <p:spTgt spid="40"/>
                                        </p:tgtEl>
                                        <p:attrNameLst>
                                          <p:attrName>style.visibility</p:attrName>
                                        </p:attrNameLst>
                                      </p:cBhvr>
                                      <p:to>
                                        <p:strVal val="visible"/>
                                      </p:to>
                                    </p:set>
                                    <p:animEffect transition="in" filter="fade">
                                      <p:cBhvr>
                                        <p:cTn id="14" dur="10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left)">
                                      <p:cBhvr>
                                        <p:cTn id="19" dur="500"/>
                                        <p:tgtEl>
                                          <p:spTgt spid="56"/>
                                        </p:tgtEl>
                                      </p:cBhvr>
                                    </p:animEffect>
                                  </p:childTnLst>
                                </p:cTn>
                              </p:par>
                              <p:par>
                                <p:cTn id="20" presetID="1" presetClass="exit" presetSubtype="0" fill="hold" nodeType="withEffect">
                                  <p:stCondLst>
                                    <p:cond delay="0"/>
                                  </p:stCondLst>
                                  <p:childTnLst>
                                    <p:set>
                                      <p:cBhvr>
                                        <p:cTn id="21" dur="1" fill="hold">
                                          <p:stCondLst>
                                            <p:cond delay="0"/>
                                          </p:stCondLst>
                                        </p:cTn>
                                        <p:tgtEl>
                                          <p:spTgt spid="40"/>
                                        </p:tgtEl>
                                        <p:attrNameLst>
                                          <p:attrName>style.visibility</p:attrName>
                                        </p:attrNameLst>
                                      </p:cBhvr>
                                      <p:to>
                                        <p:strVal val="hidden"/>
                                      </p:to>
                                    </p:set>
                                  </p:childTnLst>
                                </p:cTn>
                              </p:par>
                            </p:childTnLst>
                          </p:cTn>
                        </p:par>
                        <p:par>
                          <p:cTn id="22" fill="hold">
                            <p:stCondLst>
                              <p:cond delay="500"/>
                            </p:stCondLst>
                            <p:childTnLst>
                              <p:par>
                                <p:cTn id="23" presetID="10" presetClass="exit" presetSubtype="0" fill="hold" nodeType="afterEffect">
                                  <p:stCondLst>
                                    <p:cond delay="0"/>
                                  </p:stCondLst>
                                  <p:childTnLst>
                                    <p:animEffect transition="out" filter="fade">
                                      <p:cBhvr>
                                        <p:cTn id="24" dur="2000"/>
                                        <p:tgtEl>
                                          <p:spTgt spid="5"/>
                                        </p:tgtEl>
                                      </p:cBhvr>
                                    </p:animEffect>
                                    <p:set>
                                      <p:cBhvr>
                                        <p:cTn id="25" dur="1" fill="hold">
                                          <p:stCondLst>
                                            <p:cond delay="1999"/>
                                          </p:stCondLst>
                                        </p:cTn>
                                        <p:tgtEl>
                                          <p:spTgt spid="5"/>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2000"/>
                                        <p:tgtEl>
                                          <p:spTgt spid="4"/>
                                        </p:tgtEl>
                                      </p:cBhvr>
                                    </p:animEffect>
                                    <p:set>
                                      <p:cBhvr>
                                        <p:cTn id="28" dur="1" fill="hold">
                                          <p:stCondLst>
                                            <p:cond delay="1999"/>
                                          </p:stCondLst>
                                        </p:cTn>
                                        <p:tgtEl>
                                          <p:spTgt spid="4"/>
                                        </p:tgtEl>
                                        <p:attrNameLst>
                                          <p:attrName>style.visibility</p:attrName>
                                        </p:attrNameLst>
                                      </p:cBhvr>
                                      <p:to>
                                        <p:strVal val="hidden"/>
                                      </p:to>
                                    </p:set>
                                  </p:childTnLst>
                                </p:cTn>
                              </p:par>
                            </p:childTnLst>
                          </p:cTn>
                        </p:par>
                        <p:par>
                          <p:cTn id="29" fill="hold">
                            <p:stCondLst>
                              <p:cond delay="2500"/>
                            </p:stCondLst>
                            <p:childTnLst>
                              <p:par>
                                <p:cTn id="30" presetID="10" presetClass="entr" presetSubtype="0" fill="hold" nodeType="afterEffect">
                                  <p:stCondLst>
                                    <p:cond delay="50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2483768" y="44624"/>
            <a:ext cx="4176464" cy="6813376"/>
            <a:chOff x="2483768" y="44624"/>
            <a:chExt cx="4176464" cy="6813376"/>
          </a:xfrm>
        </p:grpSpPr>
        <p:sp>
          <p:nvSpPr>
            <p:cNvPr id="6" name="角丸四角形 5"/>
            <p:cNvSpPr/>
            <p:nvPr/>
          </p:nvSpPr>
          <p:spPr>
            <a:xfrm>
              <a:off x="2483768" y="44624"/>
              <a:ext cx="4176464" cy="6813376"/>
            </a:xfrm>
            <a:prstGeom prst="roundRect">
              <a:avLst/>
            </a:prstGeom>
            <a:solidFill>
              <a:srgbClr val="F7C5A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771800" y="1268760"/>
              <a:ext cx="3456384" cy="400110"/>
            </a:xfrm>
            <a:prstGeom prst="rect">
              <a:avLst/>
            </a:prstGeom>
            <a:solidFill>
              <a:srgbClr val="FF0066"/>
            </a:solidFill>
          </p:spPr>
          <p:txBody>
            <a:bodyPr wrap="square" rtlCol="0">
              <a:spAutoFit/>
            </a:bodyPr>
            <a:lstStyle/>
            <a:p>
              <a:r>
                <a:rPr kumimoji="1" lang="ja-JP" altLang="en-US" sz="2000" b="1" dirty="0" err="1" smtClean="0">
                  <a:solidFill>
                    <a:schemeClr val="bg1"/>
                  </a:solidFill>
                </a:rPr>
                <a:t>ちか</a:t>
              </a:r>
              <a:endParaRPr kumimoji="1" lang="ja-JP" altLang="en-US" sz="2000" b="1" dirty="0">
                <a:solidFill>
                  <a:schemeClr val="bg1"/>
                </a:solidFill>
              </a:endParaRPr>
            </a:p>
          </p:txBody>
        </p:sp>
        <p:sp>
          <p:nvSpPr>
            <p:cNvPr id="9" name="テキスト ボックス 8"/>
            <p:cNvSpPr txBox="1"/>
            <p:nvPr/>
          </p:nvSpPr>
          <p:spPr>
            <a:xfrm>
              <a:off x="4499992" y="1772816"/>
              <a:ext cx="1925527" cy="1754326"/>
            </a:xfrm>
            <a:prstGeom prst="rect">
              <a:avLst/>
            </a:prstGeom>
            <a:noFill/>
          </p:spPr>
          <p:txBody>
            <a:bodyPr wrap="none" rtlCol="0">
              <a:spAutoFit/>
            </a:bodyPr>
            <a:lstStyle/>
            <a:p>
              <a:r>
                <a:rPr kumimoji="1" lang="ja-JP" altLang="en-US" dirty="0" smtClean="0"/>
                <a:t>住居：愛知</a:t>
              </a:r>
              <a:endParaRPr kumimoji="1" lang="en-US" altLang="ja-JP" dirty="0" smtClean="0"/>
            </a:p>
            <a:p>
              <a:r>
                <a:rPr lang="ja-JP" altLang="en-US" dirty="0" smtClean="0"/>
                <a:t>性別：女性</a:t>
              </a:r>
              <a:endParaRPr lang="en-US" altLang="ja-JP" dirty="0" smtClean="0"/>
            </a:p>
            <a:p>
              <a:r>
                <a:rPr kumimoji="1" lang="ja-JP" altLang="en-US" dirty="0" smtClean="0"/>
                <a:t>年齢：</a:t>
              </a:r>
              <a:r>
                <a:rPr kumimoji="1" lang="ja-JP" altLang="en-US" b="1" dirty="0" smtClean="0">
                  <a:solidFill>
                    <a:srgbClr val="FF0000"/>
                  </a:solidFill>
                </a:rPr>
                <a:t>１９</a:t>
              </a:r>
              <a:r>
                <a:rPr kumimoji="1" lang="ja-JP" altLang="en-US" dirty="0" smtClean="0"/>
                <a:t>歳</a:t>
              </a:r>
              <a:endParaRPr kumimoji="1" lang="en-US" altLang="ja-JP" dirty="0" smtClean="0"/>
            </a:p>
            <a:p>
              <a:r>
                <a:rPr lang="ja-JP" altLang="en-US" dirty="0" smtClean="0"/>
                <a:t>誕生日：８月２７日</a:t>
              </a:r>
              <a:endParaRPr lang="en-US" altLang="ja-JP" dirty="0" smtClean="0"/>
            </a:p>
            <a:p>
              <a:r>
                <a:rPr kumimoji="1" lang="ja-JP" altLang="en-US" dirty="0" smtClean="0"/>
                <a:t>血液型：Ｏ型</a:t>
              </a:r>
              <a:endParaRPr kumimoji="1" lang="en-US" altLang="ja-JP" dirty="0" smtClean="0"/>
            </a:p>
            <a:p>
              <a:r>
                <a:rPr lang="ja-JP" altLang="en-US" dirty="0" smtClean="0"/>
                <a:t>出身校：米野木小</a:t>
              </a:r>
              <a:endParaRPr kumimoji="1" lang="en-US" altLang="ja-JP" dirty="0" smtClean="0"/>
            </a:p>
          </p:txBody>
        </p:sp>
        <p:sp>
          <p:nvSpPr>
            <p:cNvPr id="10" name="正方形/長方形 9"/>
            <p:cNvSpPr/>
            <p:nvPr/>
          </p:nvSpPr>
          <p:spPr>
            <a:xfrm>
              <a:off x="2735796" y="4077072"/>
              <a:ext cx="3672408" cy="1368152"/>
            </a:xfrm>
            <a:prstGeom prst="rect">
              <a:avLst/>
            </a:prstGeom>
            <a:solidFill>
              <a:srgbClr val="CCFF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9792" y="4149080"/>
              <a:ext cx="3650358" cy="1200329"/>
            </a:xfrm>
            <a:prstGeom prst="rect">
              <a:avLst/>
            </a:prstGeom>
            <a:noFill/>
          </p:spPr>
          <p:txBody>
            <a:bodyPr wrap="square" rtlCol="0">
              <a:spAutoFit/>
            </a:bodyPr>
            <a:lstStyle/>
            <a:p>
              <a:r>
                <a:rPr lang="ja-JP" altLang="en-US" dirty="0" smtClean="0"/>
                <a:t>彼氏募集中です</a:t>
              </a:r>
              <a:r>
                <a:rPr lang="ja-JP" altLang="en-US" dirty="0" smtClean="0">
                  <a:solidFill>
                    <a:srgbClr val="FF0000"/>
                  </a:solidFill>
                </a:rPr>
                <a:t>♥</a:t>
              </a:r>
              <a:r>
                <a:rPr lang="ja-JP" altLang="en-US" dirty="0" smtClean="0"/>
                <a:t>　</a:t>
              </a:r>
              <a:endParaRPr lang="en-US" altLang="ja-JP" dirty="0" smtClean="0"/>
            </a:p>
            <a:p>
              <a:r>
                <a:rPr kumimoji="1" lang="ja-JP" altLang="en-US" dirty="0" smtClean="0"/>
                <a:t>ちょっとＨな女の子です。</a:t>
              </a:r>
              <a:endParaRPr kumimoji="1" lang="en-US" altLang="ja-JP" dirty="0" smtClean="0"/>
            </a:p>
            <a:p>
              <a:r>
                <a:rPr kumimoji="1" lang="ja-JP" altLang="en-US" dirty="0" smtClean="0"/>
                <a:t>ホムペは「ムリョ</a:t>
              </a:r>
              <a:r>
                <a:rPr kumimoji="1" lang="en-US" altLang="ja-JP" dirty="0" smtClean="0"/>
                <a:t>Boo</a:t>
              </a:r>
              <a:r>
                <a:rPr kumimoji="1" lang="ja-JP" altLang="en-US" dirty="0" smtClean="0"/>
                <a:t>」にあるよ。</a:t>
              </a:r>
              <a:endParaRPr kumimoji="1" lang="en-US" altLang="ja-JP" dirty="0" smtClean="0"/>
            </a:p>
            <a:p>
              <a:r>
                <a:rPr lang="ja-JP" altLang="en-US" dirty="0" smtClean="0"/>
                <a:t>濃い絡み希望</a:t>
              </a:r>
              <a:endParaRPr kumimoji="1" lang="en-US" altLang="ja-JP" dirty="0" smtClean="0"/>
            </a:p>
          </p:txBody>
        </p:sp>
        <p:sp>
          <p:nvSpPr>
            <p:cNvPr id="12" name="テキスト ボックス 11"/>
            <p:cNvSpPr txBox="1"/>
            <p:nvPr/>
          </p:nvSpPr>
          <p:spPr>
            <a:xfrm>
              <a:off x="2699792" y="3717032"/>
              <a:ext cx="1107996" cy="369332"/>
            </a:xfrm>
            <a:prstGeom prst="rect">
              <a:avLst/>
            </a:prstGeom>
            <a:noFill/>
          </p:spPr>
          <p:txBody>
            <a:bodyPr wrap="none" rtlCol="0">
              <a:spAutoFit/>
            </a:bodyPr>
            <a:lstStyle/>
            <a:p>
              <a:r>
                <a:rPr kumimoji="1" lang="ja-JP" altLang="en-US" dirty="0" smtClean="0">
                  <a:solidFill>
                    <a:srgbClr val="0000FF"/>
                  </a:solidFill>
                </a:rPr>
                <a:t>自己紹介</a:t>
              </a:r>
              <a:endParaRPr kumimoji="1" lang="en-US" altLang="ja-JP" dirty="0" smtClean="0">
                <a:solidFill>
                  <a:srgbClr val="0000FF"/>
                </a:solidFill>
              </a:endParaRPr>
            </a:p>
          </p:txBody>
        </p:sp>
        <p:sp>
          <p:nvSpPr>
            <p:cNvPr id="40" name="角丸四角形 39"/>
            <p:cNvSpPr/>
            <p:nvPr/>
          </p:nvSpPr>
          <p:spPr>
            <a:xfrm>
              <a:off x="2915816" y="476672"/>
              <a:ext cx="3312368" cy="576064"/>
            </a:xfrm>
            <a:prstGeom prst="roundRect">
              <a:avLst>
                <a:gd name="adj" fmla="val 24348"/>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1" lang="ja-JP" alt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楽しい出会いサイト</a:t>
              </a:r>
              <a:endParaRPr kumimoji="1" lang="ja-JP" alt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grpSp>
        <p:nvGrpSpPr>
          <p:cNvPr id="13" name="グループ化 73"/>
          <p:cNvGrpSpPr/>
          <p:nvPr/>
        </p:nvGrpSpPr>
        <p:grpSpPr>
          <a:xfrm>
            <a:off x="3131840" y="6219220"/>
            <a:ext cx="2625354" cy="369332"/>
            <a:chOff x="2843808" y="6093296"/>
            <a:chExt cx="2625354" cy="369332"/>
          </a:xfrm>
        </p:grpSpPr>
        <p:sp>
          <p:nvSpPr>
            <p:cNvPr id="15" name="テキスト ボックス 14"/>
            <p:cNvSpPr txBox="1"/>
            <p:nvPr/>
          </p:nvSpPr>
          <p:spPr>
            <a:xfrm>
              <a:off x="2843808" y="6093296"/>
              <a:ext cx="1053494"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kumimoji="1" lang="ja-JP" altLang="en-US" dirty="0" smtClean="0">
                  <a:solidFill>
                    <a:srgbClr val="0000FF"/>
                  </a:solidFill>
                </a:rPr>
                <a:t>サークル</a:t>
              </a:r>
              <a:endParaRPr kumimoji="1" lang="en-US" altLang="ja-JP" dirty="0" smtClean="0">
                <a:solidFill>
                  <a:srgbClr val="0000FF"/>
                </a:solidFill>
              </a:endParaRPr>
            </a:p>
          </p:txBody>
        </p:sp>
        <p:sp>
          <p:nvSpPr>
            <p:cNvPr id="16" name="テキスト ボックス 15"/>
            <p:cNvSpPr txBox="1"/>
            <p:nvPr/>
          </p:nvSpPr>
          <p:spPr>
            <a:xfrm>
              <a:off x="4139952" y="6093296"/>
              <a:ext cx="1329210" cy="369332"/>
            </a:xfrm>
            <a:prstGeom prst="rect">
              <a:avLst/>
            </a:prstGeom>
            <a:solidFill>
              <a:srgbClr val="FFCCFF"/>
            </a:solidFill>
            <a:ln>
              <a:noFill/>
            </a:ln>
            <a:effectLst>
              <a:outerShdw blurRad="50800" dist="381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ja-JP" altLang="en-US" dirty="0" smtClean="0">
                  <a:solidFill>
                    <a:srgbClr val="0000FF"/>
                  </a:solidFill>
                </a:rPr>
                <a:t>マイフレンド</a:t>
              </a:r>
              <a:endParaRPr kumimoji="1" lang="en-US" altLang="ja-JP" dirty="0" smtClean="0">
                <a:solidFill>
                  <a:srgbClr val="0000FF"/>
                </a:solidFill>
              </a:endParaRPr>
            </a:p>
          </p:txBody>
        </p:sp>
      </p:grpSp>
      <p:grpSp>
        <p:nvGrpSpPr>
          <p:cNvPr id="14" name="グループ化 38"/>
          <p:cNvGrpSpPr/>
          <p:nvPr/>
        </p:nvGrpSpPr>
        <p:grpSpPr>
          <a:xfrm>
            <a:off x="2483768" y="5877272"/>
            <a:ext cx="4176464" cy="980728"/>
            <a:chOff x="2483768" y="5877272"/>
            <a:chExt cx="4176464" cy="980728"/>
          </a:xfrm>
        </p:grpSpPr>
        <p:sp>
          <p:nvSpPr>
            <p:cNvPr id="36" name="正方形/長方形 35"/>
            <p:cNvSpPr/>
            <p:nvPr/>
          </p:nvSpPr>
          <p:spPr>
            <a:xfrm>
              <a:off x="2483768" y="5877272"/>
              <a:ext cx="4176464" cy="9807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34"/>
            <p:cNvGrpSpPr/>
            <p:nvPr/>
          </p:nvGrpSpPr>
          <p:grpSpPr>
            <a:xfrm>
              <a:off x="3045894" y="5949280"/>
              <a:ext cx="3052212" cy="646331"/>
              <a:chOff x="3059832" y="6021288"/>
              <a:chExt cx="3052212" cy="646331"/>
            </a:xfrm>
          </p:grpSpPr>
          <p:sp>
            <p:nvSpPr>
              <p:cNvPr id="29" name="テキスト ボックス 28"/>
              <p:cNvSpPr txBox="1"/>
              <p:nvPr/>
            </p:nvSpPr>
            <p:spPr>
              <a:xfrm>
                <a:off x="3059832" y="6021288"/>
                <a:ext cx="790601" cy="646331"/>
              </a:xfrm>
              <a:prstGeom prst="rect">
                <a:avLst/>
              </a:prstGeom>
              <a:noFill/>
            </p:spPr>
            <p:txBody>
              <a:bodyPr wrap="none" rtlCol="0">
                <a:spAutoFit/>
              </a:bodyPr>
              <a:lstStyle/>
              <a:p>
                <a:r>
                  <a:rPr kumimoji="1" lang="ja-JP" altLang="en-US" dirty="0" smtClean="0">
                    <a:solidFill>
                      <a:schemeClr val="bg1"/>
                    </a:solidFill>
                  </a:rPr>
                  <a:t>機  能</a:t>
                </a:r>
                <a:endParaRPr kumimoji="1" lang="en-US" altLang="ja-JP" dirty="0" smtClean="0">
                  <a:solidFill>
                    <a:schemeClr val="bg1"/>
                  </a:solidFill>
                </a:endParaRPr>
              </a:p>
              <a:p>
                <a:r>
                  <a:rPr lang="en-US" altLang="ja-JP" dirty="0">
                    <a:solidFill>
                      <a:schemeClr val="bg1"/>
                    </a:solidFill>
                  </a:rPr>
                  <a:t>MENU</a:t>
                </a:r>
                <a:endParaRPr kumimoji="1" lang="ja-JP" altLang="en-US" dirty="0">
                  <a:solidFill>
                    <a:schemeClr val="bg1"/>
                  </a:solidFill>
                </a:endParaRPr>
              </a:p>
            </p:txBody>
          </p:sp>
          <p:sp>
            <p:nvSpPr>
              <p:cNvPr id="30" name="テキスト ボックス 29"/>
              <p:cNvSpPr txBox="1"/>
              <p:nvPr/>
            </p:nvSpPr>
            <p:spPr>
              <a:xfrm>
                <a:off x="5004048" y="6021288"/>
                <a:ext cx="1107996" cy="646331"/>
              </a:xfrm>
              <a:prstGeom prst="rect">
                <a:avLst/>
              </a:prstGeom>
              <a:noFill/>
            </p:spPr>
            <p:txBody>
              <a:bodyPr wrap="none" rtlCol="0">
                <a:spAutoFit/>
              </a:bodyPr>
              <a:lstStyle/>
              <a:p>
                <a:r>
                  <a:rPr lang="ja-JP" altLang="en-US" dirty="0" smtClean="0">
                    <a:solidFill>
                      <a:schemeClr val="bg1"/>
                    </a:solidFill>
                  </a:rPr>
                  <a:t>引用返信</a:t>
                </a:r>
                <a:endParaRPr lang="en-US" altLang="ja-JP" dirty="0" smtClean="0">
                  <a:solidFill>
                    <a:schemeClr val="bg1"/>
                  </a:solidFill>
                </a:endParaRPr>
              </a:p>
              <a:p>
                <a:r>
                  <a:rPr kumimoji="1" lang="ja-JP" altLang="en-US" dirty="0" smtClean="0">
                    <a:solidFill>
                      <a:schemeClr val="bg1"/>
                    </a:solidFill>
                  </a:rPr>
                  <a:t>返信</a:t>
                </a:r>
                <a:endParaRPr kumimoji="1" lang="ja-JP" altLang="en-US" dirty="0">
                  <a:solidFill>
                    <a:schemeClr val="bg1"/>
                  </a:solidFill>
                </a:endParaRPr>
              </a:p>
            </p:txBody>
          </p:sp>
          <p:sp>
            <p:nvSpPr>
              <p:cNvPr id="31" name="テキスト ボックス 30"/>
              <p:cNvSpPr txBox="1"/>
              <p:nvPr/>
            </p:nvSpPr>
            <p:spPr>
              <a:xfrm>
                <a:off x="4139952" y="6165304"/>
                <a:ext cx="646331" cy="369332"/>
              </a:xfrm>
              <a:prstGeom prst="rect">
                <a:avLst/>
              </a:prstGeom>
              <a:noFill/>
            </p:spPr>
            <p:txBody>
              <a:bodyPr wrap="none" rtlCol="0">
                <a:spAutoFit/>
              </a:bodyPr>
              <a:lstStyle/>
              <a:p>
                <a:r>
                  <a:rPr kumimoji="1" lang="ja-JP" altLang="en-US" dirty="0" smtClean="0">
                    <a:solidFill>
                      <a:schemeClr val="bg1"/>
                    </a:solidFill>
                  </a:rPr>
                  <a:t>選択</a:t>
                </a:r>
                <a:endParaRPr kumimoji="1" lang="ja-JP" altLang="en-US" dirty="0">
                  <a:solidFill>
                    <a:schemeClr val="bg1"/>
                  </a:solidFill>
                </a:endParaRPr>
              </a:p>
            </p:txBody>
          </p:sp>
          <p:sp>
            <p:nvSpPr>
              <p:cNvPr id="32" name="二等辺三角形 31"/>
              <p:cNvSpPr/>
              <p:nvPr/>
            </p:nvSpPr>
            <p:spPr>
              <a:xfrm>
                <a:off x="4373117" y="6120120"/>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flipV="1">
                <a:off x="4373117" y="6525344"/>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rot="5400000" flipV="1">
                <a:off x="4013944" y="6327336"/>
                <a:ext cx="180000" cy="72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 name="正方形/長方形 36"/>
            <p:cNvSpPr/>
            <p:nvPr/>
          </p:nvSpPr>
          <p:spPr>
            <a:xfrm>
              <a:off x="3131840" y="5949280"/>
              <a:ext cx="648072" cy="36004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5"/>
          <p:cNvGrpSpPr/>
          <p:nvPr/>
        </p:nvGrpSpPr>
        <p:grpSpPr>
          <a:xfrm>
            <a:off x="2267744" y="-91440"/>
            <a:ext cx="4608512" cy="9644065"/>
            <a:chOff x="2267744" y="-91440"/>
            <a:chExt cx="4608512" cy="9644065"/>
          </a:xfrm>
        </p:grpSpPr>
        <p:grpSp>
          <p:nvGrpSpPr>
            <p:cNvPr id="22" name="グループ化 24"/>
            <p:cNvGrpSpPr/>
            <p:nvPr/>
          </p:nvGrpSpPr>
          <p:grpSpPr>
            <a:xfrm>
              <a:off x="2269252" y="0"/>
              <a:ext cx="4605496" cy="7533456"/>
              <a:chOff x="2267744" y="0"/>
              <a:chExt cx="4605496" cy="7533456"/>
            </a:xfrm>
          </p:grpSpPr>
          <p:sp>
            <p:nvSpPr>
              <p:cNvPr id="26" name="正方形/長方形 25"/>
              <p:cNvSpPr/>
              <p:nvPr/>
            </p:nvSpPr>
            <p:spPr>
              <a:xfrm>
                <a:off x="6690360"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67744" y="0"/>
                <a:ext cx="182880" cy="75334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1"/>
            <p:cNvGrpSpPr/>
            <p:nvPr/>
          </p:nvGrpSpPr>
          <p:grpSpPr>
            <a:xfrm>
              <a:off x="2267744" y="-91440"/>
              <a:ext cx="4608512" cy="9644065"/>
              <a:chOff x="2267744" y="-91440"/>
              <a:chExt cx="4608512" cy="9644065"/>
            </a:xfrm>
          </p:grpSpPr>
          <p:sp>
            <p:nvSpPr>
              <p:cNvPr id="23" name="正方形/長方形 22"/>
              <p:cNvSpPr/>
              <p:nvPr/>
            </p:nvSpPr>
            <p:spPr>
              <a:xfrm>
                <a:off x="2267744" y="6812280"/>
                <a:ext cx="4608512" cy="8077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正方形/長方形 12"/>
              <p:cNvSpPr/>
              <p:nvPr/>
            </p:nvSpPr>
            <p:spPr>
              <a:xfrm>
                <a:off x="2267744" y="-91440"/>
                <a:ext cx="4608512" cy="3520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25" name="Picture 13" descr="keitaie"/>
              <p:cNvPicPr>
                <a:picLocks noChangeAspect="1" noChangeArrowheads="1"/>
              </p:cNvPicPr>
              <p:nvPr/>
            </p:nvPicPr>
            <p:blipFill>
              <a:blip r:embed="rId3" cstate="print"/>
              <a:srcRect l="686"/>
              <a:stretch>
                <a:fillRect/>
              </a:stretch>
            </p:blipFill>
            <p:spPr bwMode="auto">
              <a:xfrm>
                <a:off x="2357205" y="0"/>
                <a:ext cx="4429590" cy="9552625"/>
              </a:xfrm>
              <a:prstGeom prst="rect">
                <a:avLst/>
              </a:prstGeom>
              <a:noFill/>
              <a:ln w="9525">
                <a:noFill/>
                <a:miter lim="800000"/>
                <a:headEnd/>
                <a:tailEnd/>
              </a:ln>
            </p:spPr>
          </p:pic>
        </p:grpSp>
      </p:grpSp>
      <p:pic>
        <p:nvPicPr>
          <p:cNvPr id="54" name="Picture 2" descr="E:\素材作成\女の子.JPG"/>
          <p:cNvPicPr>
            <a:picLocks noChangeAspect="1" noChangeArrowheads="1"/>
          </p:cNvPicPr>
          <p:nvPr/>
        </p:nvPicPr>
        <p:blipFill>
          <a:blip r:embed="rId4" cstate="print"/>
          <a:srcRect/>
          <a:stretch>
            <a:fillRect/>
          </a:stretch>
        </p:blipFill>
        <p:spPr bwMode="auto">
          <a:xfrm>
            <a:off x="7393091" y="4892496"/>
            <a:ext cx="1750909" cy="1965504"/>
          </a:xfrm>
          <a:prstGeom prst="rect">
            <a:avLst/>
          </a:prstGeom>
          <a:noFill/>
        </p:spPr>
      </p:pic>
      <p:sp>
        <p:nvSpPr>
          <p:cNvPr id="42" name="角丸四角形吹き出し 41"/>
          <p:cNvSpPr/>
          <p:nvPr/>
        </p:nvSpPr>
        <p:spPr>
          <a:xfrm>
            <a:off x="323528" y="908720"/>
            <a:ext cx="1944216" cy="1152128"/>
          </a:xfrm>
          <a:prstGeom prst="wedgeRoundRectCallout">
            <a:avLst>
              <a:gd name="adj1" fmla="val 49715"/>
              <a:gd name="adj2" fmla="val 7274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rgbClr val="FF0000"/>
                </a:solidFill>
              </a:rPr>
              <a:t>無断掲載</a:t>
            </a:r>
            <a:endParaRPr kumimoji="1" lang="ja-JP" altLang="en-US" sz="3200" dirty="0">
              <a:solidFill>
                <a:srgbClr val="FF0000"/>
              </a:solidFill>
            </a:endParaRPr>
          </a:p>
        </p:txBody>
      </p:sp>
      <p:sp>
        <p:nvSpPr>
          <p:cNvPr id="43" name="角丸四角形吹き出し 42"/>
          <p:cNvSpPr/>
          <p:nvPr/>
        </p:nvSpPr>
        <p:spPr>
          <a:xfrm>
            <a:off x="251520" y="4149080"/>
            <a:ext cx="2016224" cy="1152128"/>
          </a:xfrm>
          <a:prstGeom prst="wedgeRoundRectCallout">
            <a:avLst>
              <a:gd name="adj1" fmla="val 78243"/>
              <a:gd name="adj2" fmla="val 5738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メアドを掲載</a:t>
            </a:r>
            <a:endParaRPr lang="en-US" altLang="ja-JP" dirty="0" smtClean="0">
              <a:solidFill>
                <a:srgbClr val="FF0000"/>
              </a:solidFill>
            </a:endParaRPr>
          </a:p>
          <a:p>
            <a:pPr algn="ctr"/>
            <a:r>
              <a:rPr lang="ja-JP" altLang="en-US" dirty="0" smtClean="0">
                <a:solidFill>
                  <a:srgbClr val="FF0000"/>
                </a:solidFill>
              </a:rPr>
              <a:t>される被害もある</a:t>
            </a:r>
            <a:endParaRPr kumimoji="1" lang="ja-JP" altLang="en-US" dirty="0">
              <a:solidFill>
                <a:srgbClr val="FF0000"/>
              </a:solidFill>
            </a:endParaRPr>
          </a:p>
        </p:txBody>
      </p:sp>
      <p:grpSp>
        <p:nvGrpSpPr>
          <p:cNvPr id="38" name="グループ化 37"/>
          <p:cNvGrpSpPr/>
          <p:nvPr/>
        </p:nvGrpSpPr>
        <p:grpSpPr>
          <a:xfrm>
            <a:off x="8474904" y="0"/>
            <a:ext cx="669096" cy="1484785"/>
            <a:chOff x="3275856" y="-1"/>
            <a:chExt cx="2520280" cy="5592727"/>
          </a:xfrm>
        </p:grpSpPr>
        <p:grpSp>
          <p:nvGrpSpPr>
            <p:cNvPr id="39" name="グループ化 7"/>
            <p:cNvGrpSpPr/>
            <p:nvPr/>
          </p:nvGrpSpPr>
          <p:grpSpPr>
            <a:xfrm>
              <a:off x="3707904" y="-1"/>
              <a:ext cx="2088232" cy="3360287"/>
              <a:chOff x="3707904" y="0"/>
              <a:chExt cx="2736304" cy="2736304"/>
            </a:xfrm>
          </p:grpSpPr>
          <p:sp>
            <p:nvSpPr>
              <p:cNvPr id="4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パイ 4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パイ 4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4" name="フリーフォーム 4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5" name="グループ化 11"/>
            <p:cNvGrpSpPr/>
            <p:nvPr/>
          </p:nvGrpSpPr>
          <p:grpSpPr>
            <a:xfrm flipH="1">
              <a:off x="3275856" y="0"/>
              <a:ext cx="1274440" cy="1058416"/>
              <a:chOff x="7812360" y="548680"/>
              <a:chExt cx="1274440" cy="1058416"/>
            </a:xfrm>
          </p:grpSpPr>
          <p:sp>
            <p:nvSpPr>
              <p:cNvPr id="46" name="円弧 4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円弧 4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51" name="円形吹き出し 50"/>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afterEffect">
                                  <p:stCondLst>
                                    <p:cond delay="0"/>
                                  </p:stCondLst>
                                  <p:childTnLst>
                                    <p:animMotion origin="layout" path="M 3.33333E-6 -2.96296E-6 L -0.51441 -0.45115 " pathEditMode="relative" rAng="0" ptsTypes="AA">
                                      <p:cBhvr>
                                        <p:cTn id="6" dur="2000" fill="hold"/>
                                        <p:tgtEl>
                                          <p:spTgt spid="54"/>
                                        </p:tgtEl>
                                        <p:attrNameLst>
                                          <p:attrName>ppt_x</p:attrName>
                                          <p:attrName>ppt_y</p:attrName>
                                        </p:attrNameLst>
                                      </p:cBhvr>
                                      <p:rCtr x="-257" y="-226"/>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3000"/>
                                        <p:tgtEl>
                                          <p:spTgt spid="41"/>
                                        </p:tgtEl>
                                      </p:cBhvr>
                                    </p:animEffect>
                                  </p:childTnLst>
                                </p:cTn>
                              </p:par>
                            </p:childTnLst>
                          </p:cTn>
                        </p:par>
                        <p:par>
                          <p:cTn id="11" fill="hold">
                            <p:stCondLst>
                              <p:cond delay="5000"/>
                            </p:stCondLst>
                            <p:childTnLst>
                              <p:par>
                                <p:cTn id="12" presetID="10" presetClass="entr" presetSubtype="0" fill="hold" nodeType="after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10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right)">
                                      <p:cBhvr>
                                        <p:cTn id="19" dur="1000"/>
                                        <p:tgtEl>
                                          <p:spTgt spid="42"/>
                                        </p:tgtEl>
                                      </p:cBhvr>
                                    </p:animEffect>
                                  </p:childTnLst>
                                </p:cTn>
                              </p:par>
                              <p:par>
                                <p:cTn id="20" presetID="1" presetClass="exit" presetSubtype="0" fill="hold" nodeType="withEffect">
                                  <p:stCondLst>
                                    <p:cond delay="0"/>
                                  </p:stCondLst>
                                  <p:childTnLst>
                                    <p:set>
                                      <p:cBhvr>
                                        <p:cTn id="21" dur="1" fill="hold">
                                          <p:stCondLst>
                                            <p:cond delay="0"/>
                                          </p:stCondLst>
                                        </p:cTn>
                                        <p:tgtEl>
                                          <p:spTgt spid="38"/>
                                        </p:tgtEl>
                                        <p:attrNameLst>
                                          <p:attrName>style.visibility</p:attrName>
                                        </p:attrNameLst>
                                      </p:cBhvr>
                                      <p:to>
                                        <p:strVal val="hidden"/>
                                      </p:to>
                                    </p:set>
                                  </p:childTnLst>
                                </p:cTn>
                              </p:par>
                            </p:childTnLst>
                          </p:cTn>
                        </p:par>
                        <p:par>
                          <p:cTn id="22" fill="hold">
                            <p:stCondLst>
                              <p:cond delay="1000"/>
                            </p:stCondLst>
                            <p:childTnLst>
                              <p:par>
                                <p:cTn id="23" presetID="22" presetClass="entr" presetSubtype="2"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right)">
                                      <p:cBhvr>
                                        <p:cTn id="25" dur="1000"/>
                                        <p:tgtEl>
                                          <p:spTgt spid="43"/>
                                        </p:tgtEl>
                                      </p:cBhvr>
                                    </p:animEffect>
                                  </p:childTnLst>
                                </p:cTn>
                              </p:par>
                            </p:childTnLst>
                          </p:cTn>
                        </p:par>
                        <p:par>
                          <p:cTn id="26" fill="hold">
                            <p:stCondLst>
                              <p:cond delay="2000"/>
                            </p:stCondLst>
                            <p:childTnLst>
                              <p:par>
                                <p:cTn id="27" presetID="18" presetClass="entr" presetSubtype="12" fill="hold" grpId="0" nodeType="afterEffect">
                                  <p:stCondLst>
                                    <p:cond delay="1000"/>
                                  </p:stCondLst>
                                  <p:childTnLst>
                                    <p:set>
                                      <p:cBhvr>
                                        <p:cTn id="28" dur="1" fill="hold">
                                          <p:stCondLst>
                                            <p:cond delay="0"/>
                                          </p:stCondLst>
                                        </p:cTn>
                                        <p:tgtEl>
                                          <p:spTgt spid="51"/>
                                        </p:tgtEl>
                                        <p:attrNameLst>
                                          <p:attrName>style.visibility</p:attrName>
                                        </p:attrNameLst>
                                      </p:cBhvr>
                                      <p:to>
                                        <p:strVal val="visible"/>
                                      </p:to>
                                    </p:set>
                                    <p:animEffect transition="in" filter="strips(downLeft)">
                                      <p:cBhvr>
                                        <p:cTn id="2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scene3d>
              <a:camera prst="orthographicFront"/>
              <a:lightRig rig="threePt" dir="t"/>
            </a:scene3d>
            <a:sp3d extrusionH="57150">
              <a:bevelT w="38100" h="38100"/>
            </a:sp3d>
          </a:bodyPr>
          <a:lstStyle/>
          <a:p>
            <a:r>
              <a:rPr kumimoji="1" lang="ja-JP" altLang="en-US" dirty="0" smtClean="0">
                <a:solidFill>
                  <a:schemeClr val="bg1"/>
                </a:solidFill>
              </a:rPr>
              <a:t>発信情報の悪用被害</a:t>
            </a:r>
            <a:endParaRPr kumimoji="1" lang="ja-JP" altLang="en-US" dirty="0">
              <a:solidFill>
                <a:schemeClr val="bg1"/>
              </a:solidFill>
            </a:endParaRPr>
          </a:p>
        </p:txBody>
      </p:sp>
      <p:sp>
        <p:nvSpPr>
          <p:cNvPr id="4" name="コンテンツ プレースホルダ 3"/>
          <p:cNvSpPr>
            <a:spLocks noGrp="1"/>
          </p:cNvSpPr>
          <p:nvPr>
            <p:ph idx="1"/>
          </p:nvPr>
        </p:nvSpPr>
        <p:spPr/>
        <p:txBody>
          <a:bodyPr/>
          <a:lstStyle/>
          <a:p>
            <a:r>
              <a:rPr kumimoji="1" lang="ja-JP" altLang="en-US" dirty="0" smtClean="0">
                <a:solidFill>
                  <a:schemeClr val="bg1"/>
                </a:solidFill>
              </a:rPr>
              <a:t>ネットに発信した情報の</a:t>
            </a:r>
            <a:r>
              <a:rPr kumimoji="1" lang="ja-JP" altLang="en-US" dirty="0" smtClean="0">
                <a:solidFill>
                  <a:srgbClr val="FFFF00"/>
                </a:solidFill>
              </a:rPr>
              <a:t>完全な削除は難しい</a:t>
            </a:r>
            <a:endParaRPr kumimoji="1" lang="en-US" altLang="ja-JP" dirty="0" smtClean="0">
              <a:solidFill>
                <a:srgbClr val="FFFF00"/>
              </a:solidFill>
            </a:endParaRPr>
          </a:p>
          <a:p>
            <a:r>
              <a:rPr kumimoji="1" lang="ja-JP" altLang="en-US" dirty="0" smtClean="0">
                <a:solidFill>
                  <a:srgbClr val="FFFF00"/>
                </a:solidFill>
              </a:rPr>
              <a:t>第三者による</a:t>
            </a:r>
            <a:r>
              <a:rPr kumimoji="1" lang="ja-JP" altLang="en-US" dirty="0" smtClean="0">
                <a:solidFill>
                  <a:schemeClr val="bg1"/>
                </a:solidFill>
              </a:rPr>
              <a:t>，</a:t>
            </a:r>
            <a:r>
              <a:rPr kumimoji="1" lang="ja-JP" altLang="en-US" dirty="0" smtClean="0">
                <a:solidFill>
                  <a:srgbClr val="FFFF00"/>
                </a:solidFill>
              </a:rPr>
              <a:t>無断利用の危険</a:t>
            </a:r>
            <a:r>
              <a:rPr kumimoji="1" lang="ja-JP" altLang="en-US" dirty="0" smtClean="0">
                <a:solidFill>
                  <a:schemeClr val="bg1"/>
                </a:solidFill>
              </a:rPr>
              <a:t>がある</a:t>
            </a:r>
            <a:endParaRPr kumimoji="1" lang="en-US" altLang="ja-JP" dirty="0" smtClean="0">
              <a:solidFill>
                <a:schemeClr val="bg1"/>
              </a:solidFill>
            </a:endParaRPr>
          </a:p>
          <a:p>
            <a:pPr>
              <a:spcBef>
                <a:spcPts val="9000"/>
              </a:spcBef>
            </a:pPr>
            <a:r>
              <a:rPr lang="ja-JP" altLang="en-US" dirty="0" smtClean="0">
                <a:solidFill>
                  <a:schemeClr val="bg1"/>
                </a:solidFill>
              </a:rPr>
              <a:t>自分の情報の発信に</a:t>
            </a:r>
            <a:r>
              <a:rPr lang="ja-JP" altLang="en-US" dirty="0" smtClean="0">
                <a:solidFill>
                  <a:srgbClr val="FF0000"/>
                </a:solidFill>
              </a:rPr>
              <a:t>慎重な態度</a:t>
            </a:r>
            <a:r>
              <a:rPr lang="ja-JP" altLang="en-US" dirty="0" smtClean="0">
                <a:solidFill>
                  <a:schemeClr val="bg1"/>
                </a:solidFill>
              </a:rPr>
              <a:t>が必要</a:t>
            </a:r>
            <a:endParaRPr lang="en-US" altLang="ja-JP" dirty="0" smtClean="0">
              <a:solidFill>
                <a:schemeClr val="bg1"/>
              </a:solidFill>
            </a:endParaRPr>
          </a:p>
          <a:p>
            <a:r>
              <a:rPr kumimoji="1" lang="ja-JP" altLang="en-US" dirty="0" smtClean="0">
                <a:solidFill>
                  <a:schemeClr val="bg1"/>
                </a:solidFill>
              </a:rPr>
              <a:t>友達などの情報の発信に</a:t>
            </a:r>
            <a:r>
              <a:rPr kumimoji="1" lang="ja-JP" altLang="en-US" dirty="0" smtClean="0">
                <a:solidFill>
                  <a:srgbClr val="FF0000"/>
                </a:solidFill>
              </a:rPr>
              <a:t>重い責任</a:t>
            </a:r>
            <a:r>
              <a:rPr kumimoji="1" lang="ja-JP" altLang="en-US" dirty="0" smtClean="0">
                <a:solidFill>
                  <a:schemeClr val="bg1"/>
                </a:solidFill>
              </a:rPr>
              <a:t>がある</a:t>
            </a:r>
            <a:endParaRPr kumimoji="1" lang="ja-JP" altLang="en-US" dirty="0">
              <a:solidFill>
                <a:schemeClr val="bg1"/>
              </a:solidFill>
            </a:endParaRPr>
          </a:p>
        </p:txBody>
      </p:sp>
      <p:sp>
        <p:nvSpPr>
          <p:cNvPr id="5" name="下矢印 4"/>
          <p:cNvSpPr/>
          <p:nvPr/>
        </p:nvSpPr>
        <p:spPr>
          <a:xfrm>
            <a:off x="3635896" y="2924944"/>
            <a:ext cx="1008112" cy="864096"/>
          </a:xfrm>
          <a:prstGeom prst="downArrow">
            <a:avLst/>
          </a:prstGeom>
          <a:solidFill>
            <a:srgbClr val="FFFF00"/>
          </a:solidFill>
          <a:ln>
            <a:noFill/>
          </a:ln>
          <a:effectLst>
            <a:outerShdw blurRad="127000" dist="63500" dir="21594000" sx="117000" sy="117000" algn="ctr">
              <a:schemeClr val="bg1">
                <a:alpha val="32000"/>
              </a:scheme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683568" y="5229200"/>
            <a:ext cx="7776864" cy="1556792"/>
            <a:chOff x="683568" y="4941168"/>
            <a:chExt cx="7776864" cy="1556792"/>
          </a:xfrm>
        </p:grpSpPr>
        <p:sp>
          <p:nvSpPr>
            <p:cNvPr id="6" name="横巻き 5"/>
            <p:cNvSpPr/>
            <p:nvPr/>
          </p:nvSpPr>
          <p:spPr>
            <a:xfrm>
              <a:off x="683568" y="4941168"/>
              <a:ext cx="7776864" cy="1556792"/>
            </a:xfrm>
            <a:prstGeom prst="horizontalScroll">
              <a:avLst>
                <a:gd name="adj" fmla="val 8653"/>
              </a:avLst>
            </a:prstGeom>
            <a:solidFill>
              <a:srgbClr val="FDB59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99592" y="5266075"/>
              <a:ext cx="7401385" cy="923330"/>
            </a:xfrm>
            <a:prstGeom prst="rect">
              <a:avLst/>
            </a:prstGeom>
            <a:noFill/>
          </p:spPr>
          <p:txBody>
            <a:bodyPr wrap="none" rtlCol="0">
              <a:spAutoFit/>
            </a:bodyPr>
            <a:lstStyle/>
            <a:p>
              <a:r>
                <a:rPr kumimoji="1" lang="ja-JP" altLang="en-US" dirty="0" smtClean="0"/>
                <a:t>ネットに書き込んだメールアドレスから，脅迫や嫌がらせを受けた事件</a:t>
              </a:r>
              <a:endParaRPr kumimoji="1" lang="en-US" altLang="ja-JP" dirty="0" smtClean="0"/>
            </a:p>
            <a:p>
              <a:r>
                <a:rPr lang="ja-JP" altLang="en-US" dirty="0" smtClean="0"/>
                <a:t>アダルトサイトに，無断で写真や学校名を公開され，嫌がらせを受けた事件</a:t>
              </a:r>
              <a:endParaRPr lang="en-US" altLang="ja-JP" dirty="0" smtClean="0"/>
            </a:p>
            <a:p>
              <a:r>
                <a:rPr lang="ja-JP" altLang="en-US" dirty="0" smtClean="0"/>
                <a:t>ネットに書き込んだ情報から，待ち伏せされナイフで刺された事件　　　など</a:t>
              </a:r>
              <a:endParaRPr lang="en-US" altLang="ja-JP" dirty="0" smtClean="0"/>
            </a:p>
          </p:txBody>
        </p:sp>
      </p:grpSp>
      <p:grpSp>
        <p:nvGrpSpPr>
          <p:cNvPr id="9" name="グループ化 8"/>
          <p:cNvGrpSpPr/>
          <p:nvPr/>
        </p:nvGrpSpPr>
        <p:grpSpPr>
          <a:xfrm>
            <a:off x="8474904" y="0"/>
            <a:ext cx="669096" cy="1484785"/>
            <a:chOff x="3275856" y="-1"/>
            <a:chExt cx="2520280" cy="5592727"/>
          </a:xfrm>
        </p:grpSpPr>
        <p:grpSp>
          <p:nvGrpSpPr>
            <p:cNvPr id="10" name="グループ化 7"/>
            <p:cNvGrpSpPr/>
            <p:nvPr/>
          </p:nvGrpSpPr>
          <p:grpSpPr>
            <a:xfrm>
              <a:off x="3707904" y="-1"/>
              <a:ext cx="2088232" cy="3360287"/>
              <a:chOff x="3707904" y="0"/>
              <a:chExt cx="2736304" cy="2736304"/>
            </a:xfrm>
          </p:grpSpPr>
          <p:sp>
            <p:nvSpPr>
              <p:cNvPr id="1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パイ 1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パイ 1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フリーフォーム 1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2" name="グループ化 11"/>
            <p:cNvGrpSpPr/>
            <p:nvPr/>
          </p:nvGrpSpPr>
          <p:grpSpPr>
            <a:xfrm flipH="1">
              <a:off x="3275856" y="0"/>
              <a:ext cx="1274440" cy="1058416"/>
              <a:chOff x="7812360" y="548680"/>
              <a:chExt cx="1274440" cy="1058416"/>
            </a:xfrm>
          </p:grpSpPr>
          <p:sp>
            <p:nvSpPr>
              <p:cNvPr id="13" name="円弧 1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円弧 1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8" name="円形吹き出し 17"/>
          <p:cNvSpPr/>
          <p:nvPr/>
        </p:nvSpPr>
        <p:spPr>
          <a:xfrm>
            <a:off x="7596336" y="5085184"/>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19" name="グループ化 18"/>
          <p:cNvGrpSpPr/>
          <p:nvPr/>
        </p:nvGrpSpPr>
        <p:grpSpPr>
          <a:xfrm>
            <a:off x="8474904" y="0"/>
            <a:ext cx="669096" cy="1484785"/>
            <a:chOff x="3275856" y="-1"/>
            <a:chExt cx="2520280" cy="5592727"/>
          </a:xfrm>
        </p:grpSpPr>
        <p:grpSp>
          <p:nvGrpSpPr>
            <p:cNvPr id="20" name="グループ化 7"/>
            <p:cNvGrpSpPr/>
            <p:nvPr/>
          </p:nvGrpSpPr>
          <p:grpSpPr>
            <a:xfrm>
              <a:off x="3707904" y="-1"/>
              <a:ext cx="2088232" cy="3360287"/>
              <a:chOff x="3707904" y="0"/>
              <a:chExt cx="2736304" cy="2736304"/>
            </a:xfrm>
          </p:grpSpPr>
          <p:sp>
            <p:nvSpPr>
              <p:cNvPr id="2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パイ 2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パイ 2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 name="フリーフォーム 2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 name="グループ化 11"/>
            <p:cNvGrpSpPr/>
            <p:nvPr/>
          </p:nvGrpSpPr>
          <p:grpSpPr>
            <a:xfrm flipH="1">
              <a:off x="3275856" y="0"/>
              <a:ext cx="1274440" cy="1058416"/>
              <a:chOff x="7812360" y="548680"/>
              <a:chExt cx="1274440" cy="1058416"/>
            </a:xfrm>
          </p:grpSpPr>
          <p:sp>
            <p:nvSpPr>
              <p:cNvPr id="23" name="円弧 2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28" name="グループ化 27"/>
          <p:cNvGrpSpPr/>
          <p:nvPr/>
        </p:nvGrpSpPr>
        <p:grpSpPr>
          <a:xfrm>
            <a:off x="8474904" y="0"/>
            <a:ext cx="669096" cy="1484785"/>
            <a:chOff x="3275856" y="-1"/>
            <a:chExt cx="2520280" cy="5592727"/>
          </a:xfrm>
        </p:grpSpPr>
        <p:grpSp>
          <p:nvGrpSpPr>
            <p:cNvPr id="29" name="グループ化 7"/>
            <p:cNvGrpSpPr/>
            <p:nvPr/>
          </p:nvGrpSpPr>
          <p:grpSpPr>
            <a:xfrm>
              <a:off x="3707904" y="-1"/>
              <a:ext cx="2088232" cy="3360287"/>
              <a:chOff x="3707904" y="0"/>
              <a:chExt cx="2736304" cy="2736304"/>
            </a:xfrm>
          </p:grpSpPr>
          <p:sp>
            <p:nvSpPr>
              <p:cNvPr id="34"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パイ 34"/>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パイ 35"/>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0" name="フリーフォーム 29"/>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1" name="グループ化 11"/>
            <p:cNvGrpSpPr/>
            <p:nvPr/>
          </p:nvGrpSpPr>
          <p:grpSpPr>
            <a:xfrm flipH="1">
              <a:off x="3275856" y="0"/>
              <a:ext cx="1274440" cy="1058416"/>
              <a:chOff x="7812360" y="548680"/>
              <a:chExt cx="1274440" cy="1058416"/>
            </a:xfrm>
          </p:grpSpPr>
          <p:sp>
            <p:nvSpPr>
              <p:cNvPr id="32" name="円弧 31"/>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円弧 32"/>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6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300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500"/>
                                        <p:tgtEl>
                                          <p:spTgt spid="4">
                                            <p:txEl>
                                              <p:pRg st="1" end="1"/>
                                            </p:txEl>
                                          </p:spTgt>
                                        </p:tgtEl>
                                      </p:cBhvr>
                                    </p:animEffect>
                                  </p:childTnLst>
                                </p:cTn>
                              </p:par>
                            </p:childTnLst>
                          </p:cTn>
                        </p:par>
                        <p:par>
                          <p:cTn id="19" fill="hold">
                            <p:stCondLst>
                              <p:cond delay="4000"/>
                            </p:stCondLst>
                            <p:childTnLst>
                              <p:par>
                                <p:cTn id="20" presetID="12" presetClass="entr" presetSubtype="1" fill="hold" grpId="0" nodeType="afterEffect">
                                  <p:stCondLst>
                                    <p:cond delay="2000"/>
                                  </p:stCondLst>
                                  <p:childTnLst>
                                    <p:set>
                                      <p:cBhvr>
                                        <p:cTn id="21" dur="1" fill="hold">
                                          <p:stCondLst>
                                            <p:cond delay="0"/>
                                          </p:stCondLst>
                                        </p:cTn>
                                        <p:tgtEl>
                                          <p:spTgt spid="5"/>
                                        </p:tgtEl>
                                        <p:attrNameLst>
                                          <p:attrName>style.visibility</p:attrName>
                                        </p:attrNameLst>
                                      </p:cBhvr>
                                      <p:to>
                                        <p:strVal val="visible"/>
                                      </p:to>
                                    </p:set>
                                    <p:animEffect transition="in" filter="slide(fromTop)">
                                      <p:cBhvr>
                                        <p:cTn id="22" dur="500"/>
                                        <p:tgtEl>
                                          <p:spTgt spid="5"/>
                                        </p:tgtEl>
                                      </p:cBhvr>
                                    </p:animEffect>
                                  </p:childTnLst>
                                </p:cTn>
                              </p:par>
                            </p:childTnLst>
                          </p:cTn>
                        </p:par>
                        <p:par>
                          <p:cTn id="23" fill="hold">
                            <p:stCondLst>
                              <p:cond delay="6500"/>
                            </p:stCondLst>
                            <p:childTnLst>
                              <p:par>
                                <p:cTn id="24" presetID="10" presetClass="entr" presetSubtype="0" fill="hold" nodeType="afterEffect">
                                  <p:stCondLst>
                                    <p:cond delay="50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wipe(left)">
                                      <p:cBhvr>
                                        <p:cTn id="31" dur="500"/>
                                        <p:tgtEl>
                                          <p:spTgt spid="4">
                                            <p:txEl>
                                              <p:pRg st="2" end="2"/>
                                            </p:txEl>
                                          </p:spTgt>
                                        </p:tgtEl>
                                      </p:cBhvr>
                                    </p:animEffect>
                                  </p:childTnLst>
                                </p:cTn>
                              </p:par>
                              <p:par>
                                <p:cTn id="32" presetID="1" presetClass="exit" presetSubtype="0" fill="hold" nodeType="withEffect">
                                  <p:stCondLst>
                                    <p:cond delay="0"/>
                                  </p:stCondLst>
                                  <p:childTnLst>
                                    <p:set>
                                      <p:cBhvr>
                                        <p:cTn id="33" dur="1" fill="hold">
                                          <p:stCondLst>
                                            <p:cond delay="0"/>
                                          </p:stCondLst>
                                        </p:cTn>
                                        <p:tgtEl>
                                          <p:spTgt spid="19"/>
                                        </p:tgtEl>
                                        <p:attrNameLst>
                                          <p:attrName>style.visibility</p:attrName>
                                        </p:attrNameLst>
                                      </p:cBhvr>
                                      <p:to>
                                        <p:strVal val="hidden"/>
                                      </p:to>
                                    </p:set>
                                  </p:childTnLst>
                                </p:cTn>
                              </p:par>
                            </p:childTnLst>
                          </p:cTn>
                        </p:par>
                        <p:par>
                          <p:cTn id="34" fill="hold">
                            <p:stCondLst>
                              <p:cond delay="500"/>
                            </p:stCondLst>
                            <p:childTnLst>
                              <p:par>
                                <p:cTn id="35" presetID="22" presetClass="entr" presetSubtype="8" fill="hold" grpId="0" nodeType="afterEffect">
                                  <p:stCondLst>
                                    <p:cond delay="300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childTnLst>
                          </p:cTn>
                        </p:par>
                        <p:par>
                          <p:cTn id="38" fill="hold">
                            <p:stCondLst>
                              <p:cond delay="4000"/>
                            </p:stCondLst>
                            <p:childTnLst>
                              <p:par>
                                <p:cTn id="39" presetID="10" presetClass="entr" presetSubtype="0" fill="hold" nodeType="afterEffect">
                                  <p:stCondLst>
                                    <p:cond delay="50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500"/>
                                        <p:tgtEl>
                                          <p:spTgt spid="8"/>
                                        </p:tgtEl>
                                      </p:cBhvr>
                                    </p:animEffect>
                                  </p:childTnLst>
                                </p:cTn>
                              </p:par>
                              <p:par>
                                <p:cTn id="47" presetID="1" presetClass="exit" presetSubtype="0" fill="hold" nodeType="withEffect">
                                  <p:stCondLst>
                                    <p:cond delay="0"/>
                                  </p:stCondLst>
                                  <p:childTnLst>
                                    <p:set>
                                      <p:cBhvr>
                                        <p:cTn id="48" dur="1" fill="hold">
                                          <p:stCondLst>
                                            <p:cond delay="0"/>
                                          </p:stCondLst>
                                        </p:cTn>
                                        <p:tgtEl>
                                          <p:spTgt spid="28"/>
                                        </p:tgtEl>
                                        <p:attrNameLst>
                                          <p:attrName>style.visibility</p:attrName>
                                        </p:attrNameLst>
                                      </p:cBhvr>
                                      <p:to>
                                        <p:strVal val="hidden"/>
                                      </p:to>
                                    </p:set>
                                  </p:childTnLst>
                                </p:cTn>
                              </p:par>
                            </p:childTnLst>
                          </p:cTn>
                        </p:par>
                        <p:par>
                          <p:cTn id="49" fill="hold">
                            <p:stCondLst>
                              <p:cond delay="500"/>
                            </p:stCondLst>
                            <p:childTnLst>
                              <p:par>
                                <p:cTn id="50" presetID="18" presetClass="entr" presetSubtype="12" fill="hold" grpId="0" nodeType="afterEffect">
                                  <p:stCondLst>
                                    <p:cond delay="1000"/>
                                  </p:stCondLst>
                                  <p:childTnLst>
                                    <p:set>
                                      <p:cBhvr>
                                        <p:cTn id="51" dur="1" fill="hold">
                                          <p:stCondLst>
                                            <p:cond delay="0"/>
                                          </p:stCondLst>
                                        </p:cTn>
                                        <p:tgtEl>
                                          <p:spTgt spid="18"/>
                                        </p:tgtEl>
                                        <p:attrNameLst>
                                          <p:attrName>style.visibility</p:attrName>
                                        </p:attrNameLst>
                                      </p:cBhvr>
                                      <p:to>
                                        <p:strVal val="visible"/>
                                      </p:to>
                                    </p:set>
                                    <p:animEffect transition="in" filter="strips(down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18"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3174</TotalTime>
  <Words>462</Words>
  <Application>Microsoft Office PowerPoint</Application>
  <PresentationFormat>画面に合わせる (4:3)</PresentationFormat>
  <Paragraphs>114</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ネットに潜む危険</vt:lpstr>
      <vt:lpstr>発信情報の悪用による被害</vt:lpstr>
      <vt:lpstr>スライド 3</vt:lpstr>
      <vt:lpstr>スライド 4</vt:lpstr>
      <vt:lpstr>スライド 5</vt:lpstr>
      <vt:lpstr>発信情報の悪用被害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367</cp:revision>
  <dcterms:modified xsi:type="dcterms:W3CDTF">2010-12-24T00:38:59Z</dcterms:modified>
</cp:coreProperties>
</file>