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Lst>
  <p:notesMasterIdLst>
    <p:notesMasterId r:id="rId24"/>
  </p:notesMasterIdLst>
  <p:sldIdLst>
    <p:sldId id="256" r:id="rId6"/>
    <p:sldId id="257" r:id="rId7"/>
    <p:sldId id="258" r:id="rId8"/>
    <p:sldId id="269" r:id="rId9"/>
    <p:sldId id="273" r:id="rId10"/>
    <p:sldId id="284" r:id="rId11"/>
    <p:sldId id="283" r:id="rId12"/>
    <p:sldId id="274" r:id="rId13"/>
    <p:sldId id="275" r:id="rId14"/>
    <p:sldId id="276" r:id="rId15"/>
    <p:sldId id="278" r:id="rId16"/>
    <p:sldId id="265" r:id="rId17"/>
    <p:sldId id="267" r:id="rId18"/>
    <p:sldId id="279" r:id="rId19"/>
    <p:sldId id="270" r:id="rId20"/>
    <p:sldId id="280" r:id="rId21"/>
    <p:sldId id="281" r:id="rId22"/>
    <p:sldId id="285"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33CC"/>
    <a:srgbClr val="2E5D47"/>
    <a:srgbClr val="FFFFCC"/>
    <a:srgbClr val="FFFFD5"/>
    <a:srgbClr val="000000"/>
    <a:srgbClr val="FFFF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5" autoAdjust="0"/>
    <p:restoredTop sz="70906" autoAdjust="0"/>
  </p:normalViewPr>
  <p:slideViewPr>
    <p:cSldViewPr>
      <p:cViewPr varScale="1">
        <p:scale>
          <a:sx n="65" d="100"/>
          <a:sy n="65" d="100"/>
        </p:scale>
        <p:origin x="20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478B089-5A80-48E6-9C9D-42C5ADF79283}" type="datetimeFigureOut">
              <a:rPr kumimoji="1" lang="ja-JP" altLang="en-US" smtClean="0"/>
              <a:t>2018/2/1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FA0CDD1-91FD-436D-A17E-ED7C1C4142A6}" type="slidenum">
              <a:rPr kumimoji="1" lang="ja-JP" altLang="en-US" smtClean="0"/>
              <a:t>‹#›</a:t>
            </a:fld>
            <a:endParaRPr kumimoji="1" lang="ja-JP" altLang="en-US"/>
          </a:p>
        </p:txBody>
      </p:sp>
    </p:spTree>
    <p:extLst>
      <p:ext uri="{BB962C8B-B14F-4D97-AF65-F5344CB8AC3E}">
        <p14:creationId xmlns:p14="http://schemas.microsoft.com/office/powerpoint/2010/main" val="2980748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当選しました」、「遺産を相続してください」など、不審なメールが届いていませんか？このプレゼン教材では、インターネットの詐欺サイトへ誘導されたり、騙されたりしないためのポイントを伝えま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a:t>
            </a:fld>
            <a:endParaRPr kumimoji="1" lang="ja-JP" altLang="en-US"/>
          </a:p>
        </p:txBody>
      </p:sp>
    </p:spTree>
    <p:extLst>
      <p:ext uri="{BB962C8B-B14F-4D97-AF65-F5344CB8AC3E}">
        <p14:creationId xmlns:p14="http://schemas.microsoft.com/office/powerpoint/2010/main" val="161296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（割愛する場合は⇒をクリック）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子どもたちと一緒に考えましょう。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12</a:t>
            </a:fld>
            <a:endParaRPr kumimoji="1" lang="ja-JP" altLang="en-US"/>
          </a:p>
        </p:txBody>
      </p:sp>
    </p:spTree>
    <p:extLst>
      <p:ext uri="{BB962C8B-B14F-4D97-AF65-F5344CB8AC3E}">
        <p14:creationId xmlns:p14="http://schemas.microsoft.com/office/powerpoint/2010/main" val="345496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まずは、これ。自分から見に行ってはいけませんね。</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13</a:t>
            </a:fld>
            <a:endParaRPr kumimoji="1" lang="ja-JP" altLang="en-US"/>
          </a:p>
        </p:txBody>
      </p:sp>
    </p:spTree>
    <p:extLst>
      <p:ext uri="{BB962C8B-B14F-4D97-AF65-F5344CB8AC3E}">
        <p14:creationId xmlns:p14="http://schemas.microsoft.com/office/powerpoint/2010/main" val="200974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みんなが、悪意のある、君たちを騙そうとしている人たちは、気になる題名や書き込みをして、あなたが騙されるのを待っています。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14</a:t>
            </a:fld>
            <a:endParaRPr kumimoji="1" lang="ja-JP" altLang="en-US"/>
          </a:p>
        </p:txBody>
      </p:sp>
    </p:spTree>
    <p:extLst>
      <p:ext uri="{BB962C8B-B14F-4D97-AF65-F5344CB8AC3E}">
        <p14:creationId xmlns:p14="http://schemas.microsoft.com/office/powerpoint/2010/main" val="236839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利用規約の一番下などに、小さく重要な事項が書かれていることがあります。詐欺サイトに限らず、どのようなサイトでも必ず利用規約には目を通すことが必要です。契約の条件を読んで、承諾したことが前提で、「申し込み」や「契約」のボタンを押したとされることもあ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15</a:t>
            </a:fld>
            <a:endParaRPr kumimoji="1" lang="ja-JP" altLang="en-US"/>
          </a:p>
        </p:txBody>
      </p:sp>
    </p:spTree>
    <p:extLst>
      <p:ext uri="{BB962C8B-B14F-4D97-AF65-F5344CB8AC3E}">
        <p14:creationId xmlns:p14="http://schemas.microsoft.com/office/powerpoint/2010/main" val="406457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きなり、「登録完了」や「入会金」などを請求する詐欺サイトでは、「問い合わせ先」などが書かれていても、絶対に連絡をしてはいけません。連絡をした時に、はじめて相手にあなたの電話番号やメールアドレスが伝わることにな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16</a:t>
            </a:fld>
            <a:endParaRPr kumimoji="1" lang="ja-JP" altLang="en-US"/>
          </a:p>
        </p:txBody>
      </p:sp>
    </p:spTree>
    <p:extLst>
      <p:ext uri="{BB962C8B-B14F-4D97-AF65-F5344CB8AC3E}">
        <p14:creationId xmlns:p14="http://schemas.microsoft.com/office/powerpoint/2010/main" val="1344109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17</a:t>
            </a:fld>
            <a:endParaRPr kumimoji="1" lang="ja-JP" altLang="en-US"/>
          </a:p>
        </p:txBody>
      </p:sp>
    </p:spTree>
    <p:extLst>
      <p:ext uri="{BB962C8B-B14F-4D97-AF65-F5344CB8AC3E}">
        <p14:creationId xmlns:p14="http://schemas.microsoft.com/office/powerpoint/2010/main" val="1652287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その場で相談できない場合は、携帯電話やスマートフォンの画面のショット（撮影機能）や、パソコンの「</a:t>
            </a:r>
            <a:r>
              <a:rPr kumimoji="1" lang="en-US" altLang="ja-JP" dirty="0" err="1" smtClean="0"/>
              <a:t>PrtScr</a:t>
            </a:r>
            <a:r>
              <a:rPr kumimoji="1" lang="ja-JP" altLang="en-US" dirty="0" smtClean="0"/>
              <a:t>」（プリントスクリーン機能）などを利用して、サイトの名前や連絡先などの証拠を残しておきましょう。</a:t>
            </a:r>
            <a:endParaRPr kumimoji="1" lang="en-US" altLang="ja-JP" dirty="0" smtClean="0"/>
          </a:p>
          <a:p>
            <a:endParaRPr kumimoji="1" lang="en-US" altLang="ja-JP" dirty="0" smtClean="0"/>
          </a:p>
          <a:p>
            <a:r>
              <a:rPr kumimoji="1" lang="ja-JP" altLang="en-US" smtClean="0"/>
              <a:t>なお、詐欺サイトに接続するとウィルス感染することがあります。その場合は、アダルトサイトの料金請求画面が何度も表示されるなどの障害が発生します。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18</a:t>
            </a:fld>
            <a:endParaRPr kumimoji="1" lang="ja-JP" altLang="en-US"/>
          </a:p>
        </p:txBody>
      </p:sp>
    </p:spTree>
    <p:extLst>
      <p:ext uri="{BB962C8B-B14F-4D97-AF65-F5344CB8AC3E}">
        <p14:creationId xmlns:p14="http://schemas.microsoft.com/office/powerpoint/2010/main" val="95730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2</a:t>
            </a:fld>
            <a:endParaRPr kumimoji="1" lang="ja-JP" altLang="en-US"/>
          </a:p>
        </p:txBody>
      </p:sp>
    </p:spTree>
    <p:extLst>
      <p:ext uri="{BB962C8B-B14F-4D97-AF65-F5344CB8AC3E}">
        <p14:creationId xmlns:p14="http://schemas.microsoft.com/office/powerpoint/2010/main" val="69656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「ゆかちゃん」に、「当選メール」が届きました。でも、こんなメールはワンクリック詐欺の迷惑メールだと知っています。</a:t>
            </a:r>
            <a:endParaRPr kumimoji="1" lang="en-US" altLang="ja-JP" dirty="0" smtClean="0"/>
          </a:p>
          <a:p>
            <a:r>
              <a:rPr kumimoji="1" lang="ja-JP" altLang="en-US" dirty="0" smtClean="0"/>
              <a:t>「ゆかちゃん」書いてあるアドレスを開きません。アダルトサイトや詐欺サイトへ接続してしまうからです。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3</a:t>
            </a:fld>
            <a:endParaRPr kumimoji="1" lang="ja-JP" altLang="en-US"/>
          </a:p>
        </p:txBody>
      </p:sp>
    </p:spTree>
    <p:extLst>
      <p:ext uri="{BB962C8B-B14F-4D97-AF65-F5344CB8AC3E}">
        <p14:creationId xmlns:p14="http://schemas.microsoft.com/office/powerpoint/2010/main" val="56989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5</a:t>
            </a:fld>
            <a:endParaRPr kumimoji="1" lang="ja-JP" altLang="en-US"/>
          </a:p>
        </p:txBody>
      </p:sp>
    </p:spTree>
    <p:extLst>
      <p:ext uri="{BB962C8B-B14F-4D97-AF65-F5344CB8AC3E}">
        <p14:creationId xmlns:p14="http://schemas.microsoft.com/office/powerpoint/2010/main" val="282137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フィルタリングは、「いろいろなサイトを見せない」のではなく、「危険なサイトに行かない」ように君たちを守っています。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6</a:t>
            </a:fld>
            <a:endParaRPr kumimoji="1" lang="ja-JP" altLang="en-US"/>
          </a:p>
        </p:txBody>
      </p:sp>
    </p:spTree>
    <p:extLst>
      <p:ext uri="{BB962C8B-B14F-4D97-AF65-F5344CB8AC3E}">
        <p14:creationId xmlns:p14="http://schemas.microsoft.com/office/powerpoint/2010/main" val="91106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フィルタリングは、</a:t>
            </a:r>
            <a:endParaRPr kumimoji="1" lang="en-US" altLang="ja-JP" dirty="0" smtClean="0"/>
          </a:p>
          <a:p>
            <a:r>
              <a:rPr kumimoji="1" lang="ja-JP" altLang="en-US" dirty="0" smtClean="0"/>
              <a:t>携帯電話は、</a:t>
            </a:r>
            <a:r>
              <a:rPr kumimoji="1" lang="ja-JP" altLang="en-US" dirty="0" smtClean="0"/>
              <a:t>３Ｇ、４Ｇ、ＬＴＥなど</a:t>
            </a:r>
            <a:r>
              <a:rPr kumimoji="1" lang="ja-JP" altLang="en-US" dirty="0" smtClean="0"/>
              <a:t>携帯電話事業者の電話回線のフィルタリングをします。</a:t>
            </a:r>
            <a:endParaRPr kumimoji="1" lang="en-US" altLang="ja-JP" dirty="0" smtClean="0"/>
          </a:p>
          <a:p>
            <a:r>
              <a:rPr kumimoji="1" lang="ja-JP" altLang="en-US" dirty="0" smtClean="0"/>
              <a:t>スマートフォンは、電話回線と</a:t>
            </a:r>
            <a:r>
              <a:rPr kumimoji="1" lang="en-US" altLang="ja-JP" dirty="0" smtClean="0"/>
              <a:t>Wi-Fi</a:t>
            </a:r>
            <a:r>
              <a:rPr kumimoji="1" lang="ja-JP" altLang="en-US" dirty="0" smtClean="0"/>
              <a:t>回線のフィルタリング、さらに　アプリを制限できるツールの利用が必要です。</a:t>
            </a:r>
            <a:endParaRPr kumimoji="1" lang="en-US" altLang="ja-JP" dirty="0" smtClean="0"/>
          </a:p>
          <a:p>
            <a:r>
              <a:rPr kumimoji="1" lang="ja-JP" altLang="en-US" dirty="0" smtClean="0"/>
              <a:t>このフィルタリングによって、有害な情報をシャットアウトすることができます。</a:t>
            </a:r>
            <a:endParaRPr kumimoji="1" lang="en-US" altLang="ja-JP" dirty="0" smtClean="0"/>
          </a:p>
          <a:p>
            <a:r>
              <a:rPr kumimoji="1" lang="ja-JP" altLang="en-US" dirty="0" smtClean="0"/>
              <a:t>＜ゲーム機や音楽プレイヤーなどもインターネット接続機器です。フィルタリングが必要です＞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7</a:t>
            </a:fld>
            <a:endParaRPr kumimoji="1" lang="ja-JP" altLang="en-US"/>
          </a:p>
        </p:txBody>
      </p:sp>
    </p:spTree>
    <p:extLst>
      <p:ext uri="{BB962C8B-B14F-4D97-AF65-F5344CB8AC3E}">
        <p14:creationId xmlns:p14="http://schemas.microsoft.com/office/powerpoint/2010/main" val="336113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さて、ジロー君。いつものように、「ツイスター」を開いています。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8</a:t>
            </a:fld>
            <a:endParaRPr kumimoji="1" lang="ja-JP" altLang="en-US"/>
          </a:p>
        </p:txBody>
      </p:sp>
    </p:spTree>
    <p:extLst>
      <p:ext uri="{BB962C8B-B14F-4D97-AF65-F5344CB8AC3E}">
        <p14:creationId xmlns:p14="http://schemas.microsoft.com/office/powerpoint/2010/main" val="97258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なんだか、気になる「ひとこと」が書いてありました。リンクをちょっとだけ見てみたくなったジロー君。</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10</a:t>
            </a:fld>
            <a:endParaRPr kumimoji="1" lang="ja-JP" altLang="en-US"/>
          </a:p>
        </p:txBody>
      </p:sp>
    </p:spTree>
    <p:extLst>
      <p:ext uri="{BB962C8B-B14F-4D97-AF65-F5344CB8AC3E}">
        <p14:creationId xmlns:p14="http://schemas.microsoft.com/office/powerpoint/2010/main" val="157885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開いてみると、アダルトサイトのようです。興味があるので、ちょっと覗いてみます。</a:t>
            </a:r>
            <a:endParaRPr kumimoji="1" lang="en-US" altLang="ja-JP" dirty="0" smtClean="0"/>
          </a:p>
          <a:p>
            <a:r>
              <a:rPr kumimoji="1" lang="ja-JP" altLang="en-US" dirty="0" smtClean="0"/>
              <a:t>「</a:t>
            </a:r>
            <a:r>
              <a:rPr kumimoji="1" lang="en-US" altLang="ja-JP" dirty="0" smtClean="0"/>
              <a:t>18</a:t>
            </a:r>
            <a:r>
              <a:rPr kumimoji="1" lang="ja-JP" altLang="en-US" dirty="0" smtClean="0"/>
              <a:t>歳以上にチェックして」、「利用規約は飛ばして」、入室！</a:t>
            </a:r>
            <a:endParaRPr kumimoji="1" lang="en-US" altLang="ja-JP" dirty="0" smtClean="0"/>
          </a:p>
          <a:p>
            <a:r>
              <a:rPr kumimoji="1" lang="ja-JP" altLang="en-US" dirty="0" smtClean="0"/>
              <a:t>・・・・「入会手続き完了！」「入会金</a:t>
            </a:r>
            <a:r>
              <a:rPr kumimoji="1" lang="en-US" altLang="ja-JP" dirty="0" smtClean="0"/>
              <a:t>80,000</a:t>
            </a:r>
            <a:r>
              <a:rPr kumimoji="1" lang="ja-JP" altLang="en-US" dirty="0" smtClean="0"/>
              <a:t>円！」・・・・。皆さんならどうしますか。</a:t>
            </a:r>
            <a:endParaRPr kumimoji="1" lang="en-US" altLang="ja-JP" dirty="0" smtClean="0"/>
          </a:p>
          <a:p>
            <a:endParaRPr kumimoji="1" lang="en-US" altLang="ja-JP" dirty="0" smtClean="0"/>
          </a:p>
          <a:p>
            <a:r>
              <a:rPr kumimoji="1" lang="ja-JP" altLang="en-US" dirty="0" smtClean="0"/>
              <a:t>＜大抵は、無視すると答えますが、実際にはパニックになることもあります。冷静な時なら無視することができますが、気が動転していると、「会社名や、担当者名、電話番号やメールアドレス」が書いてあると、正式な手続き完了画面だと思い込んで、電話やメールをしてします子どもたち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FA0CDD1-91FD-436D-A17E-ED7C1C4142A6}" type="slidenum">
              <a:rPr kumimoji="1" lang="ja-JP" altLang="en-US" smtClean="0"/>
              <a:t>11</a:t>
            </a:fld>
            <a:endParaRPr kumimoji="1" lang="ja-JP" altLang="en-US"/>
          </a:p>
        </p:txBody>
      </p:sp>
    </p:spTree>
    <p:extLst>
      <p:ext uri="{BB962C8B-B14F-4D97-AF65-F5344CB8AC3E}">
        <p14:creationId xmlns:p14="http://schemas.microsoft.com/office/powerpoint/2010/main" val="92398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0087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A1626A-8F5B-4F1F-A513-C9DBDF9529D8}"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93645EF-4A65-49DF-BDD0-090A3F6CB75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1178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A1626A-8F5B-4F1F-A513-C9DBDF9529D8}"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93645EF-4A65-49DF-BDD0-090A3F6CB75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117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A1626A-8F5B-4F1F-A513-C9DBDF9529D8}"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93645EF-4A65-49DF-BDD0-090A3F6CB75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117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AF"/>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558063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1626A-8F5B-4F1F-A513-C9DBDF9529D8}"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645EF-4A65-49DF-BDD0-090A3F6CB75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5407922"/>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1626A-8F5B-4F1F-A513-C9DBDF9529D8}"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645EF-4A65-49DF-BDD0-090A3F6CB75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540792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1626A-8F5B-4F1F-A513-C9DBDF9529D8}" type="datetimeFigureOut">
              <a:rPr lang="ja-JP" altLang="en-US" smtClean="0">
                <a:solidFill>
                  <a:prstClr val="black">
                    <a:tint val="75000"/>
                  </a:prstClr>
                </a:solidFill>
              </a:rPr>
              <a:pPr/>
              <a:t>2018/2/1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645EF-4A65-49DF-BDD0-090A3F6CB75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540792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hyperlink" Target="mailto:usodayo@abxyz.com"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ケータイやスマホ、</a:t>
            </a:r>
            <a:r>
              <a:rPr kumimoji="1" lang="en-US" altLang="ja-JP" dirty="0" smtClean="0"/>
              <a:t/>
            </a:r>
            <a:br>
              <a:rPr kumimoji="1" lang="en-US" altLang="ja-JP" dirty="0" smtClean="0"/>
            </a:br>
            <a:r>
              <a:rPr kumimoji="1" lang="ja-JP" altLang="en-US" dirty="0" smtClean="0"/>
              <a:t>　　　　　　</a:t>
            </a:r>
            <a:r>
              <a:rPr lang="ja-JP" altLang="en-US" dirty="0" smtClean="0"/>
              <a:t>パソコン</a:t>
            </a:r>
            <a:r>
              <a:rPr kumimoji="1" lang="ja-JP" altLang="en-US" dirty="0" smtClean="0"/>
              <a:t>で</a:t>
            </a:r>
            <a:endParaRPr kumimoji="1" lang="ja-JP" altLang="en-US" dirty="0"/>
          </a:p>
        </p:txBody>
      </p:sp>
      <p:sp>
        <p:nvSpPr>
          <p:cNvPr id="3" name="サブタイトル 2"/>
          <p:cNvSpPr>
            <a:spLocks noGrp="1"/>
          </p:cNvSpPr>
          <p:nvPr>
            <p:ph type="subTitle" idx="1"/>
          </p:nvPr>
        </p:nvSpPr>
        <p:spPr>
          <a:xfrm>
            <a:off x="883568" y="3886200"/>
            <a:ext cx="7376864" cy="2279104"/>
          </a:xfrm>
        </p:spPr>
        <p:txBody>
          <a:bodyPr>
            <a:normAutofit/>
          </a:bodyPr>
          <a:lstStyle/>
          <a:p>
            <a:pPr algn="l">
              <a:lnSpc>
                <a:spcPts val="3000"/>
              </a:lnSpc>
            </a:pPr>
            <a:r>
              <a:rPr lang="ja-JP" altLang="en-US" sz="2900" b="1" dirty="0" smtClean="0">
                <a:solidFill>
                  <a:srgbClr val="0000FF"/>
                </a:solidFill>
              </a:rPr>
              <a:t>　　　　　　　</a:t>
            </a:r>
            <a:r>
              <a:rPr lang="ja-JP" altLang="en-US" sz="4400" dirty="0" smtClean="0">
                <a:solidFill>
                  <a:srgbClr val="0000FF"/>
                </a:solidFill>
              </a:rPr>
              <a:t>だまされないで！</a:t>
            </a:r>
            <a:endParaRPr lang="ja-JP" altLang="en-US" sz="4400" dirty="0">
              <a:solidFill>
                <a:srgbClr val="0000FF"/>
              </a:solidFill>
            </a:endParaRPr>
          </a:p>
          <a:p>
            <a:endParaRPr kumimoji="1" lang="ja-JP" altLang="en-US" sz="4400" dirty="0">
              <a:solidFill>
                <a:srgbClr val="0000FF"/>
              </a:solidFill>
            </a:endParaRPr>
          </a:p>
        </p:txBody>
      </p:sp>
    </p:spTree>
    <p:extLst>
      <p:ext uri="{BB962C8B-B14F-4D97-AF65-F5344CB8AC3E}">
        <p14:creationId xmlns:p14="http://schemas.microsoft.com/office/powerpoint/2010/main" val="190209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4" descr="D:\data\WorkSpace＄\情報モラル\素材作成\ブラウザ.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7"/>
            <a:ext cx="9144000" cy="622235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99797" y="1085393"/>
            <a:ext cx="8782946" cy="5299078"/>
          </a:xfrm>
          <a:prstGeom prst="rect">
            <a:avLst/>
          </a:prstGeom>
          <a:gradFill flip="none" rotWithShape="1">
            <a:gsLst>
              <a:gs pos="0">
                <a:srgbClr val="FFFF00"/>
              </a:gs>
              <a:gs pos="50000">
                <a:schemeClr val="bg1"/>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 name="グループ化 3"/>
          <p:cNvGrpSpPr/>
          <p:nvPr/>
        </p:nvGrpSpPr>
        <p:grpSpPr>
          <a:xfrm>
            <a:off x="5568473" y="1285448"/>
            <a:ext cx="3201137" cy="936403"/>
            <a:chOff x="146727" y="1085393"/>
            <a:chExt cx="3201137" cy="936403"/>
          </a:xfrm>
        </p:grpSpPr>
        <p:sp>
          <p:nvSpPr>
            <p:cNvPr id="3" name="正方形/長方形 2"/>
            <p:cNvSpPr/>
            <p:nvPr/>
          </p:nvSpPr>
          <p:spPr>
            <a:xfrm>
              <a:off x="803834" y="1252355"/>
              <a:ext cx="2544030" cy="769441"/>
            </a:xfrm>
            <a:prstGeom prst="rect">
              <a:avLst/>
            </a:prstGeom>
            <a:noFill/>
          </p:spPr>
          <p:txBody>
            <a:bodyPr wrap="none" lIns="91440" tIns="45720" rIns="91440" bIns="45720">
              <a:spAutoFit/>
            </a:bodyPr>
            <a:lstStyle/>
            <a:p>
              <a:pPr algn="ctr"/>
              <a:r>
                <a:rPr lang="en-US" altLang="ja-JP" sz="4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Twistter</a:t>
              </a:r>
              <a:endParaRPr lang="en-US" altLang="ja-JP"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5" name="正方形/長方形 4"/>
            <p:cNvSpPr/>
            <p:nvPr/>
          </p:nvSpPr>
          <p:spPr>
            <a:xfrm>
              <a:off x="146727" y="1085393"/>
              <a:ext cx="2985113" cy="400110"/>
            </a:xfrm>
            <a:prstGeom prst="rect">
              <a:avLst/>
            </a:prstGeom>
            <a:noFill/>
          </p:spPr>
          <p:txBody>
            <a:bodyPr wrap="none" lIns="91440" tIns="45720" rIns="91440" bIns="45720">
              <a:spAutoFit/>
            </a:bodyPr>
            <a:lstStyle/>
            <a:p>
              <a:pPr algn="ctr"/>
              <a:r>
                <a:rPr lang="ja-JP" alt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ひねってピーチクパーチク</a:t>
              </a:r>
              <a:endParaRPr lang="ja-JP" alt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grpSp>
      <p:sp>
        <p:nvSpPr>
          <p:cNvPr id="13" name="片側の 2 つの角を丸めた四角形 12"/>
          <p:cNvSpPr/>
          <p:nvPr/>
        </p:nvSpPr>
        <p:spPr>
          <a:xfrm>
            <a:off x="467544" y="4509119"/>
            <a:ext cx="5112568" cy="1875352"/>
          </a:xfrm>
          <a:prstGeom prst="round2SameRect">
            <a:avLst/>
          </a:prstGeom>
          <a:solidFill>
            <a:schemeClr val="accent4">
              <a:lumMod val="20000"/>
              <a:lumOff val="80000"/>
            </a:schemeClr>
          </a:solidFill>
          <a:ln>
            <a:solidFill>
              <a:schemeClr val="accent1">
                <a:lumMod val="60000"/>
                <a:lumOff val="40000"/>
              </a:schemeClr>
            </a:solidFill>
          </a:ln>
          <a:effectLst>
            <a:outerShdw blurRad="165100" dist="139700" dir="3960000" sx="103000" sy="103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ffectLst>
                <a:outerShdw blurRad="50800" dist="38100" dir="2700000" algn="tl" rotWithShape="0">
                  <a:prstClr val="black">
                    <a:alpha val="40000"/>
                  </a:prstClr>
                </a:outerShdw>
              </a:effectLst>
            </a:endParaRPr>
          </a:p>
        </p:txBody>
      </p:sp>
      <p:grpSp>
        <p:nvGrpSpPr>
          <p:cNvPr id="34" name="グループ化 33"/>
          <p:cNvGrpSpPr/>
          <p:nvPr/>
        </p:nvGrpSpPr>
        <p:grpSpPr>
          <a:xfrm>
            <a:off x="467544" y="1520664"/>
            <a:ext cx="5112568" cy="1692312"/>
            <a:chOff x="3491880" y="1520664"/>
            <a:chExt cx="5112568" cy="1692312"/>
          </a:xfrm>
        </p:grpSpPr>
        <p:sp>
          <p:nvSpPr>
            <p:cNvPr id="28" name="角丸四角形 27"/>
            <p:cNvSpPr/>
            <p:nvPr/>
          </p:nvSpPr>
          <p:spPr>
            <a:xfrm>
              <a:off x="3491880" y="1520664"/>
              <a:ext cx="5112568" cy="1692312"/>
            </a:xfrm>
            <a:prstGeom prst="roundRect">
              <a:avLst/>
            </a:prstGeom>
            <a:solidFill>
              <a:schemeClr val="accent4">
                <a:lumMod val="20000"/>
                <a:lumOff val="80000"/>
              </a:schemeClr>
            </a:solidFill>
            <a:ln>
              <a:solidFill>
                <a:schemeClr val="accent1">
                  <a:lumMod val="60000"/>
                  <a:lumOff val="40000"/>
                </a:schemeClr>
              </a:solidFill>
            </a:ln>
            <a:effectLst>
              <a:outerShdw blurRad="165100" dist="139700" dir="3960000" sx="103000" sy="103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ffectLst>
                  <a:outerShdw blurRad="50800" dist="38100" dir="2700000" algn="tl" rotWithShape="0">
                    <a:prstClr val="black">
                      <a:alpha val="40000"/>
                    </a:prstClr>
                  </a:outerShdw>
                </a:effectLst>
              </a:endParaRPr>
            </a:p>
          </p:txBody>
        </p:sp>
        <p:sp>
          <p:nvSpPr>
            <p:cNvPr id="16" name="テキスト ボックス 15"/>
            <p:cNvSpPr txBox="1"/>
            <p:nvPr/>
          </p:nvSpPr>
          <p:spPr>
            <a:xfrm>
              <a:off x="6577075" y="1697094"/>
              <a:ext cx="1548822" cy="400110"/>
            </a:xfrm>
            <a:prstGeom prst="rect">
              <a:avLst/>
            </a:prstGeom>
            <a:noFill/>
          </p:spPr>
          <p:txBody>
            <a:bodyPr wrap="none" rtlCol="0">
              <a:spAutoFit/>
            </a:bodyPr>
            <a:lstStyle/>
            <a:p>
              <a:r>
                <a:rPr lang="ja-JP" altLang="en-US" sz="2000" b="1" dirty="0" smtClean="0">
                  <a:solidFill>
                    <a:prstClr val="black"/>
                  </a:solidFill>
                </a:rPr>
                <a:t>タロージロー</a:t>
              </a:r>
              <a:endParaRPr lang="ja-JP" altLang="en-US" sz="2000" b="1" dirty="0">
                <a:solidFill>
                  <a:prstClr val="black"/>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152" b="30962"/>
            <a:stretch/>
          </p:blipFill>
          <p:spPr bwMode="auto">
            <a:xfrm>
              <a:off x="3779912" y="1681431"/>
              <a:ext cx="2643805" cy="13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a:xfrm>
              <a:off x="6577075" y="2113360"/>
              <a:ext cx="1904689" cy="1015663"/>
            </a:xfrm>
            <a:prstGeom prst="rect">
              <a:avLst/>
            </a:prstGeom>
            <a:noFill/>
          </p:spPr>
          <p:txBody>
            <a:bodyPr wrap="none" rtlCol="0">
              <a:spAutoFit/>
            </a:bodyPr>
            <a:lstStyle/>
            <a:p>
              <a:r>
                <a:rPr lang="ja-JP" altLang="en-US" sz="2000" b="1" dirty="0" smtClean="0">
                  <a:solidFill>
                    <a:prstClr val="black"/>
                  </a:solidFill>
                </a:rPr>
                <a:t>○校３年</a:t>
              </a:r>
              <a:endParaRPr lang="en-US" altLang="ja-JP" sz="2000" b="1" dirty="0" smtClean="0">
                <a:solidFill>
                  <a:prstClr val="black"/>
                </a:solidFill>
              </a:endParaRPr>
            </a:p>
            <a:p>
              <a:r>
                <a:rPr lang="ja-JP" altLang="en-US" sz="2000" b="1" dirty="0">
                  <a:solidFill>
                    <a:prstClr val="black"/>
                  </a:solidFill>
                </a:rPr>
                <a:t>　</a:t>
              </a:r>
              <a:r>
                <a:rPr lang="ja-JP" altLang="en-US" sz="2000" b="1" dirty="0" smtClean="0">
                  <a:solidFill>
                    <a:prstClr val="black"/>
                  </a:solidFill>
                </a:rPr>
                <a:t>沖縄修学旅行</a:t>
              </a:r>
              <a:endParaRPr lang="en-US" altLang="ja-JP" sz="2000" b="1" dirty="0" smtClean="0">
                <a:solidFill>
                  <a:prstClr val="black"/>
                </a:solidFill>
              </a:endParaRPr>
            </a:p>
            <a:p>
              <a:r>
                <a:rPr lang="ja-JP" altLang="en-US" sz="2000" b="1" dirty="0" smtClean="0">
                  <a:solidFill>
                    <a:prstClr val="black"/>
                  </a:solidFill>
                </a:rPr>
                <a:t>　最高！</a:t>
              </a:r>
              <a:endParaRPr lang="ja-JP" altLang="en-US" sz="2000" b="1" dirty="0">
                <a:solidFill>
                  <a:prstClr val="black"/>
                </a:solidFill>
              </a:endParaRPr>
            </a:p>
          </p:txBody>
        </p:sp>
      </p:grpSp>
      <p:grpSp>
        <p:nvGrpSpPr>
          <p:cNvPr id="54" name="グループ化 53"/>
          <p:cNvGrpSpPr/>
          <p:nvPr/>
        </p:nvGrpSpPr>
        <p:grpSpPr>
          <a:xfrm>
            <a:off x="6139967" y="2452199"/>
            <a:ext cx="2448272" cy="1839252"/>
            <a:chOff x="6139967" y="2452199"/>
            <a:chExt cx="2448272" cy="1839252"/>
          </a:xfrm>
        </p:grpSpPr>
        <p:sp>
          <p:nvSpPr>
            <p:cNvPr id="8" name="角丸四角形 7"/>
            <p:cNvSpPr/>
            <p:nvPr/>
          </p:nvSpPr>
          <p:spPr>
            <a:xfrm>
              <a:off x="6139967" y="2452199"/>
              <a:ext cx="2448272" cy="1839252"/>
            </a:xfrm>
            <a:prstGeom prst="roundRect">
              <a:avLst/>
            </a:prstGeom>
            <a:solidFill>
              <a:schemeClr val="accent4">
                <a:lumMod val="20000"/>
                <a:lumOff val="80000"/>
              </a:schemeClr>
            </a:solidFill>
            <a:ln>
              <a:solidFill>
                <a:schemeClr val="accent1">
                  <a:lumMod val="60000"/>
                  <a:lumOff val="40000"/>
                </a:schemeClr>
              </a:solidFill>
            </a:ln>
            <a:effectLst>
              <a:outerShdw blurRad="165100" dist="139700" dir="3960000" sx="103000" sy="103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ffectLst>
                  <a:outerShdw blurRad="50800" dist="38100" dir="2700000" algn="tl" rotWithShape="0">
                    <a:prstClr val="black">
                      <a:alpha val="40000"/>
                    </a:prstClr>
                  </a:outerShdw>
                </a:effectLst>
              </a:endParaRPr>
            </a:p>
          </p:txBody>
        </p:sp>
        <p:sp>
          <p:nvSpPr>
            <p:cNvPr id="36" name="角丸四角形 35"/>
            <p:cNvSpPr/>
            <p:nvPr/>
          </p:nvSpPr>
          <p:spPr>
            <a:xfrm>
              <a:off x="6430889" y="2614549"/>
              <a:ext cx="1866429" cy="470896"/>
            </a:xfrm>
            <a:prstGeom prst="roundRect">
              <a:avLst/>
            </a:prstGeom>
            <a:solidFill>
              <a:schemeClr val="accent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FF"/>
                  </a:solidFill>
                </a:rPr>
                <a:t>ひ　と　こ　と</a:t>
              </a:r>
              <a:endParaRPr lang="ja-JP" altLang="en-US" b="1" dirty="0">
                <a:solidFill>
                  <a:srgbClr val="0000FF"/>
                </a:solidFill>
              </a:endParaRPr>
            </a:p>
          </p:txBody>
        </p:sp>
        <p:sp>
          <p:nvSpPr>
            <p:cNvPr id="38" name="角丸四角形 37"/>
            <p:cNvSpPr/>
            <p:nvPr/>
          </p:nvSpPr>
          <p:spPr>
            <a:xfrm>
              <a:off x="6430889" y="3145544"/>
              <a:ext cx="1866429" cy="470896"/>
            </a:xfrm>
            <a:prstGeom prst="roundRect">
              <a:avLst/>
            </a:prstGeom>
            <a:solidFill>
              <a:schemeClr val="accent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FF"/>
                  </a:solidFill>
                </a:rPr>
                <a:t>友だちに登録</a:t>
              </a:r>
              <a:endParaRPr lang="ja-JP" altLang="en-US" b="1" dirty="0">
                <a:solidFill>
                  <a:srgbClr val="0000FF"/>
                </a:solidFill>
              </a:endParaRPr>
            </a:p>
          </p:txBody>
        </p:sp>
        <p:sp>
          <p:nvSpPr>
            <p:cNvPr id="39" name="角丸四角形 38"/>
            <p:cNvSpPr/>
            <p:nvPr/>
          </p:nvSpPr>
          <p:spPr>
            <a:xfrm>
              <a:off x="6430889" y="3676539"/>
              <a:ext cx="1866429" cy="470896"/>
            </a:xfrm>
            <a:prstGeom prst="roundRect">
              <a:avLst/>
            </a:prstGeom>
            <a:solidFill>
              <a:schemeClr val="accent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FF"/>
                  </a:solidFill>
                </a:rPr>
                <a:t>友だち申請</a:t>
              </a:r>
              <a:endParaRPr lang="ja-JP" altLang="en-US" b="1" dirty="0">
                <a:solidFill>
                  <a:srgbClr val="0000FF"/>
                </a:solidFill>
              </a:endParaRPr>
            </a:p>
          </p:txBody>
        </p:sp>
      </p:grpSp>
      <p:grpSp>
        <p:nvGrpSpPr>
          <p:cNvPr id="47" name="グループ化 46"/>
          <p:cNvGrpSpPr/>
          <p:nvPr/>
        </p:nvGrpSpPr>
        <p:grpSpPr>
          <a:xfrm>
            <a:off x="467544" y="3374930"/>
            <a:ext cx="5112568" cy="918165"/>
            <a:chOff x="3491880" y="3374930"/>
            <a:chExt cx="5112568" cy="918165"/>
          </a:xfrm>
        </p:grpSpPr>
        <p:sp>
          <p:nvSpPr>
            <p:cNvPr id="29" name="角丸四角形 28"/>
            <p:cNvSpPr/>
            <p:nvPr/>
          </p:nvSpPr>
          <p:spPr>
            <a:xfrm>
              <a:off x="3491880" y="3374930"/>
              <a:ext cx="5112568" cy="918165"/>
            </a:xfrm>
            <a:prstGeom prst="roundRect">
              <a:avLst/>
            </a:prstGeom>
            <a:solidFill>
              <a:schemeClr val="accent4">
                <a:lumMod val="20000"/>
                <a:lumOff val="80000"/>
              </a:schemeClr>
            </a:solidFill>
            <a:ln>
              <a:solidFill>
                <a:schemeClr val="accent1">
                  <a:lumMod val="60000"/>
                  <a:lumOff val="40000"/>
                </a:schemeClr>
              </a:solidFill>
            </a:ln>
            <a:effectLst>
              <a:outerShdw blurRad="165100" dist="139700" dir="3960000" sx="103000" sy="103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ffectLst>
                  <a:outerShdw blurRad="50800" dist="38100" dir="2700000" algn="tl" rotWithShape="0">
                    <a:prstClr val="black">
                      <a:alpha val="40000"/>
                    </a:prstClr>
                  </a:outerShdw>
                </a:effectLst>
              </a:endParaRPr>
            </a:p>
          </p:txBody>
        </p:sp>
        <p:sp>
          <p:nvSpPr>
            <p:cNvPr id="43" name="角丸四角形 42"/>
            <p:cNvSpPr/>
            <p:nvPr/>
          </p:nvSpPr>
          <p:spPr>
            <a:xfrm>
              <a:off x="3635896" y="3437993"/>
              <a:ext cx="1296144" cy="519152"/>
            </a:xfrm>
            <a:prstGeom prst="roundRect">
              <a:avLst/>
            </a:prstGeom>
            <a:solidFill>
              <a:schemeClr val="accent4">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過去の</a:t>
              </a:r>
              <a:endParaRPr lang="en-US" altLang="ja-JP" sz="1600" b="1" dirty="0" smtClean="0">
                <a:solidFill>
                  <a:prstClr val="black"/>
                </a:solidFill>
              </a:endParaRPr>
            </a:p>
            <a:p>
              <a:pPr algn="ctr"/>
              <a:r>
                <a:rPr lang="ja-JP" altLang="en-US" sz="1600" b="1" dirty="0" smtClean="0">
                  <a:solidFill>
                    <a:prstClr val="black"/>
                  </a:solidFill>
                </a:rPr>
                <a:t>ひとこと</a:t>
              </a:r>
              <a:endParaRPr lang="ja-JP" altLang="en-US" sz="1600" b="1" dirty="0">
                <a:solidFill>
                  <a:prstClr val="black"/>
                </a:solidFill>
              </a:endParaRPr>
            </a:p>
          </p:txBody>
        </p:sp>
        <p:sp>
          <p:nvSpPr>
            <p:cNvPr id="45" name="角丸四角形 44"/>
            <p:cNvSpPr/>
            <p:nvPr/>
          </p:nvSpPr>
          <p:spPr>
            <a:xfrm>
              <a:off x="5029200" y="3437993"/>
              <a:ext cx="1655379" cy="519152"/>
            </a:xfrm>
            <a:prstGeom prst="roundRect">
              <a:avLst/>
            </a:prstGeom>
            <a:solidFill>
              <a:schemeClr val="accent4">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いつも見て</a:t>
              </a:r>
              <a:endParaRPr lang="en-US" altLang="ja-JP" b="1" dirty="0" smtClean="0">
                <a:solidFill>
                  <a:prstClr val="black"/>
                </a:solidFill>
              </a:endParaRPr>
            </a:p>
            <a:p>
              <a:pPr algn="ctr"/>
              <a:r>
                <a:rPr lang="ja-JP" altLang="en-US" b="1" dirty="0" smtClean="0">
                  <a:solidFill>
                    <a:prstClr val="black"/>
                  </a:solidFill>
                </a:rPr>
                <a:t>いるページ</a:t>
              </a:r>
              <a:endParaRPr lang="ja-JP" altLang="en-US" b="1" dirty="0">
                <a:solidFill>
                  <a:prstClr val="black"/>
                </a:solidFill>
              </a:endParaRPr>
            </a:p>
          </p:txBody>
        </p:sp>
        <p:sp>
          <p:nvSpPr>
            <p:cNvPr id="46" name="角丸四角形 45"/>
            <p:cNvSpPr/>
            <p:nvPr/>
          </p:nvSpPr>
          <p:spPr>
            <a:xfrm>
              <a:off x="6794938" y="3437993"/>
              <a:ext cx="1608646" cy="519152"/>
            </a:xfrm>
            <a:prstGeom prst="roundRect">
              <a:avLst/>
            </a:prstGeom>
            <a:solidFill>
              <a:schemeClr val="accent4">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いつも見て</a:t>
              </a:r>
              <a:endParaRPr lang="en-US" altLang="ja-JP" b="1" dirty="0" smtClean="0">
                <a:solidFill>
                  <a:prstClr val="black"/>
                </a:solidFill>
              </a:endParaRPr>
            </a:p>
            <a:p>
              <a:pPr algn="ctr"/>
              <a:r>
                <a:rPr lang="ja-JP" altLang="en-US" b="1" dirty="0" smtClean="0">
                  <a:solidFill>
                    <a:prstClr val="black"/>
                  </a:solidFill>
                </a:rPr>
                <a:t>くれている人</a:t>
              </a:r>
              <a:endParaRPr lang="ja-JP" altLang="en-US" b="1" dirty="0">
                <a:solidFill>
                  <a:prstClr val="black"/>
                </a:solidFill>
              </a:endParaRPr>
            </a:p>
          </p:txBody>
        </p:sp>
        <p:sp>
          <p:nvSpPr>
            <p:cNvPr id="44" name="テキスト ボックス 43"/>
            <p:cNvSpPr txBox="1"/>
            <p:nvPr/>
          </p:nvSpPr>
          <p:spPr>
            <a:xfrm>
              <a:off x="3988388" y="3910952"/>
              <a:ext cx="498855" cy="369332"/>
            </a:xfrm>
            <a:prstGeom prst="rect">
              <a:avLst/>
            </a:prstGeom>
            <a:noFill/>
          </p:spPr>
          <p:txBody>
            <a:bodyPr wrap="none" rtlCol="0">
              <a:spAutoFit/>
            </a:bodyPr>
            <a:lstStyle/>
            <a:p>
              <a:r>
                <a:rPr lang="ja-JP" altLang="en-US" b="1" dirty="0" smtClean="0">
                  <a:solidFill>
                    <a:prstClr val="black"/>
                  </a:solidFill>
                </a:rPr>
                <a:t>８７</a:t>
              </a:r>
              <a:endParaRPr lang="ja-JP" altLang="en-US" b="1" dirty="0">
                <a:solidFill>
                  <a:prstClr val="black"/>
                </a:solidFill>
              </a:endParaRPr>
            </a:p>
          </p:txBody>
        </p:sp>
        <p:sp>
          <p:nvSpPr>
            <p:cNvPr id="48" name="テキスト ボックス 47"/>
            <p:cNvSpPr txBox="1"/>
            <p:nvPr/>
          </p:nvSpPr>
          <p:spPr>
            <a:xfrm>
              <a:off x="5547003" y="3910952"/>
              <a:ext cx="498855" cy="369332"/>
            </a:xfrm>
            <a:prstGeom prst="rect">
              <a:avLst/>
            </a:prstGeom>
            <a:noFill/>
          </p:spPr>
          <p:txBody>
            <a:bodyPr wrap="none" rtlCol="0">
              <a:spAutoFit/>
            </a:bodyPr>
            <a:lstStyle/>
            <a:p>
              <a:r>
                <a:rPr lang="ja-JP" altLang="en-US" b="1" dirty="0" smtClean="0">
                  <a:solidFill>
                    <a:prstClr val="black"/>
                  </a:solidFill>
                </a:rPr>
                <a:t>４２</a:t>
              </a:r>
              <a:endParaRPr lang="ja-JP" altLang="en-US" b="1" dirty="0">
                <a:solidFill>
                  <a:prstClr val="black"/>
                </a:solidFill>
              </a:endParaRPr>
            </a:p>
          </p:txBody>
        </p:sp>
        <p:sp>
          <p:nvSpPr>
            <p:cNvPr id="49" name="テキスト ボックス 48"/>
            <p:cNvSpPr txBox="1"/>
            <p:nvPr/>
          </p:nvSpPr>
          <p:spPr>
            <a:xfrm>
              <a:off x="7313505" y="3910952"/>
              <a:ext cx="498855" cy="369332"/>
            </a:xfrm>
            <a:prstGeom prst="rect">
              <a:avLst/>
            </a:prstGeom>
            <a:noFill/>
          </p:spPr>
          <p:txBody>
            <a:bodyPr wrap="none" rtlCol="0">
              <a:spAutoFit/>
            </a:bodyPr>
            <a:lstStyle/>
            <a:p>
              <a:r>
                <a:rPr lang="ja-JP" altLang="en-US" b="1" dirty="0" smtClean="0">
                  <a:solidFill>
                    <a:prstClr val="black"/>
                  </a:solidFill>
                </a:rPr>
                <a:t>３８</a:t>
              </a:r>
              <a:endParaRPr lang="ja-JP" altLang="en-US" b="1" dirty="0">
                <a:solidFill>
                  <a:prstClr val="black"/>
                </a:solidFill>
              </a:endParaRPr>
            </a:p>
          </p:txBody>
        </p:sp>
      </p:grpSp>
      <p:grpSp>
        <p:nvGrpSpPr>
          <p:cNvPr id="53" name="グループ化 52"/>
          <p:cNvGrpSpPr/>
          <p:nvPr/>
        </p:nvGrpSpPr>
        <p:grpSpPr>
          <a:xfrm>
            <a:off x="6139967" y="4509119"/>
            <a:ext cx="2448272" cy="1875352"/>
            <a:chOff x="6139967" y="4509119"/>
            <a:chExt cx="2448272" cy="1875352"/>
          </a:xfrm>
        </p:grpSpPr>
        <p:sp>
          <p:nvSpPr>
            <p:cNvPr id="31" name="片側の 2 つの角を丸めた四角形 30"/>
            <p:cNvSpPr/>
            <p:nvPr/>
          </p:nvSpPr>
          <p:spPr>
            <a:xfrm>
              <a:off x="6139967" y="4509119"/>
              <a:ext cx="2448272" cy="1875351"/>
            </a:xfrm>
            <a:prstGeom prst="round2SameRect">
              <a:avLst/>
            </a:prstGeom>
            <a:solidFill>
              <a:schemeClr val="accent4">
                <a:lumMod val="20000"/>
                <a:lumOff val="80000"/>
              </a:schemeClr>
            </a:solidFill>
            <a:ln>
              <a:solidFill>
                <a:schemeClr val="accent1">
                  <a:lumMod val="60000"/>
                  <a:lumOff val="40000"/>
                </a:schemeClr>
              </a:solidFill>
            </a:ln>
            <a:effectLst>
              <a:outerShdw blurRad="165100" dist="139700" dir="3960000" sx="103000" sy="103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ffectLst>
                  <a:outerShdw blurRad="50800" dist="38100" dir="2700000" algn="tl" rotWithShape="0">
                    <a:prstClr val="black">
                      <a:alpha val="40000"/>
                    </a:prstClr>
                  </a:outerShdw>
                </a:effectLst>
              </a:endParaRPr>
            </a:p>
          </p:txBody>
        </p:sp>
        <p:sp>
          <p:nvSpPr>
            <p:cNvPr id="50" name="角丸四角形 49"/>
            <p:cNvSpPr/>
            <p:nvPr/>
          </p:nvSpPr>
          <p:spPr>
            <a:xfrm>
              <a:off x="6350776" y="4725144"/>
              <a:ext cx="202665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rPr>
                <a:t>写　　　真</a:t>
              </a:r>
              <a:endParaRPr lang="ja-JP" altLang="en-US" sz="2400" b="1" dirty="0">
                <a:solidFill>
                  <a:prstClr val="white"/>
                </a:solidFill>
              </a:endParaRPr>
            </a:p>
          </p:txBody>
        </p:sp>
        <p:sp>
          <p:nvSpPr>
            <p:cNvPr id="52" name="角丸四角形 51"/>
            <p:cNvSpPr/>
            <p:nvPr/>
          </p:nvSpPr>
          <p:spPr>
            <a:xfrm>
              <a:off x="6350776" y="5446795"/>
              <a:ext cx="202665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rPr>
                <a:t>ビ　デ　オ</a:t>
              </a:r>
              <a:endParaRPr lang="ja-JP" altLang="en-US" sz="2400" b="1" dirty="0">
                <a:solidFill>
                  <a:prstClr val="white"/>
                </a:solidFill>
              </a:endParaRPr>
            </a:p>
          </p:txBody>
        </p:sp>
        <p:sp>
          <p:nvSpPr>
            <p:cNvPr id="51" name="片側の 2 つの角を丸めた四角形 50"/>
            <p:cNvSpPr/>
            <p:nvPr/>
          </p:nvSpPr>
          <p:spPr>
            <a:xfrm>
              <a:off x="6350776" y="6237312"/>
              <a:ext cx="2026654" cy="147159"/>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6" name="正方形/長方形 55"/>
          <p:cNvSpPr/>
          <p:nvPr/>
        </p:nvSpPr>
        <p:spPr>
          <a:xfrm>
            <a:off x="557088" y="4366425"/>
            <a:ext cx="2451312" cy="523220"/>
          </a:xfrm>
          <a:prstGeom prst="rect">
            <a:avLst/>
          </a:prstGeom>
          <a:solidFill>
            <a:schemeClr val="accent2">
              <a:lumMod val="20000"/>
              <a:lumOff val="80000"/>
            </a:schemeClr>
          </a:solidFill>
          <a:ln>
            <a:solidFill>
              <a:schemeClr val="accent2">
                <a:lumMod val="75000"/>
              </a:schemeClr>
            </a:solidFill>
          </a:ln>
          <a:effectLst>
            <a:outerShdw blurRad="342900" dist="139700" dir="2760000" algn="ctr" rotWithShape="0">
              <a:schemeClr val="tx1"/>
            </a:outerShdw>
          </a:effectLst>
        </p:spPr>
        <p:txBody>
          <a:bodyPr wrap="none" lIns="91440" tIns="45720" rIns="91440" bIns="45720">
            <a:spAutoFit/>
          </a:bodyPr>
          <a:lstStyle/>
          <a:p>
            <a:pPr algn="ctr"/>
            <a:r>
              <a:rPr lang="ja-JP" altLang="en-US"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今日のひとこと</a:t>
            </a:r>
            <a:endParaRPr lang="ja-JP" altLang="en-US"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55" name="正方形/長方形 54"/>
          <p:cNvSpPr/>
          <p:nvPr/>
        </p:nvSpPr>
        <p:spPr>
          <a:xfrm>
            <a:off x="755576" y="5157191"/>
            <a:ext cx="4536504" cy="1153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8"/>
          <p:cNvGrpSpPr/>
          <p:nvPr/>
        </p:nvGrpSpPr>
        <p:grpSpPr>
          <a:xfrm>
            <a:off x="818581" y="5252158"/>
            <a:ext cx="4329483" cy="1056526"/>
            <a:chOff x="818581" y="5252158"/>
            <a:chExt cx="4329483" cy="1056526"/>
          </a:xfrm>
        </p:grpSpPr>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044" t="4924" r="25913" b="54602"/>
            <a:stretch/>
          </p:blipFill>
          <p:spPr bwMode="auto">
            <a:xfrm>
              <a:off x="818581" y="5252158"/>
              <a:ext cx="882101" cy="963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797467" y="5653527"/>
              <a:ext cx="3350597" cy="369332"/>
            </a:xfrm>
            <a:prstGeom prst="rect">
              <a:avLst/>
            </a:prstGeom>
            <a:noFill/>
          </p:spPr>
          <p:txBody>
            <a:bodyPr wrap="none" rtlCol="0">
              <a:spAutoFit/>
            </a:bodyPr>
            <a:lstStyle/>
            <a:p>
              <a:r>
                <a:rPr kumimoji="1" lang="ja-JP" altLang="en-US" dirty="0" smtClean="0"/>
                <a:t>アイドルのムフフ写真がいっぱい</a:t>
              </a:r>
              <a:endParaRPr kumimoji="1" lang="ja-JP" altLang="en-US" dirty="0"/>
            </a:p>
          </p:txBody>
        </p:sp>
        <p:sp>
          <p:nvSpPr>
            <p:cNvPr id="40" name="テキスト ボックス 39"/>
            <p:cNvSpPr txBox="1"/>
            <p:nvPr/>
          </p:nvSpPr>
          <p:spPr>
            <a:xfrm>
              <a:off x="1797467" y="5252158"/>
              <a:ext cx="3205365" cy="400110"/>
            </a:xfrm>
            <a:prstGeom prst="rect">
              <a:avLst/>
            </a:prstGeom>
            <a:noFill/>
          </p:spPr>
          <p:txBody>
            <a:bodyPr wrap="none" rtlCol="0">
              <a:spAutoFit/>
            </a:bodyPr>
            <a:lstStyle/>
            <a:p>
              <a:r>
                <a:rPr kumimoji="1" lang="ja-JP" altLang="en-US" sz="2000" b="1" dirty="0" smtClean="0">
                  <a:solidFill>
                    <a:srgbClr val="0000FF"/>
                  </a:solidFill>
                </a:rPr>
                <a:t>ヘラー</a:t>
              </a:r>
              <a:r>
                <a:rPr kumimoji="1" lang="ja-JP" altLang="en-US" dirty="0" smtClean="0"/>
                <a:t>　　</a:t>
              </a:r>
              <a:r>
                <a:rPr kumimoji="1" lang="en-US" altLang="ja-JP" dirty="0" err="1" smtClean="0"/>
                <a:t>herahera</a:t>
              </a:r>
              <a:r>
                <a:rPr kumimoji="1" lang="ja-JP" altLang="en-US" dirty="0" smtClean="0"/>
                <a:t>＠</a:t>
              </a:r>
              <a:r>
                <a:rPr kumimoji="1" lang="en-US" altLang="ja-JP" dirty="0" smtClean="0"/>
                <a:t>twistter.jp</a:t>
              </a:r>
            </a:p>
          </p:txBody>
        </p:sp>
        <p:sp>
          <p:nvSpPr>
            <p:cNvPr id="41" name="テキスト ボックス 40"/>
            <p:cNvSpPr txBox="1"/>
            <p:nvPr/>
          </p:nvSpPr>
          <p:spPr>
            <a:xfrm>
              <a:off x="1797467" y="5939352"/>
              <a:ext cx="2652201" cy="369332"/>
            </a:xfrm>
            <a:prstGeom prst="rect">
              <a:avLst/>
            </a:prstGeom>
            <a:noFill/>
          </p:spPr>
          <p:txBody>
            <a:bodyPr wrap="none" rtlCol="0">
              <a:spAutoFit/>
            </a:bodyPr>
            <a:lstStyle/>
            <a:p>
              <a:r>
                <a:rPr kumimoji="1" lang="en-US" altLang="ja-JP" dirty="0" smtClean="0">
                  <a:solidFill>
                    <a:srgbClr val="0000FF"/>
                  </a:solidFill>
                </a:rPr>
                <a:t>http://usouso.nandaro.jp/</a:t>
              </a:r>
            </a:p>
          </p:txBody>
        </p:sp>
      </p:grpSp>
      <p:sp>
        <p:nvSpPr>
          <p:cNvPr id="42" name="円形吹き出し 41"/>
          <p:cNvSpPr/>
          <p:nvPr/>
        </p:nvSpPr>
        <p:spPr>
          <a:xfrm>
            <a:off x="5457428" y="1102382"/>
            <a:ext cx="2817054" cy="1158097"/>
          </a:xfrm>
          <a:prstGeom prst="wedgeEllipseCallout">
            <a:avLst>
              <a:gd name="adj1" fmla="val 64414"/>
              <a:gd name="adj2" fmla="val -626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ts val="2700"/>
              </a:lnSpc>
            </a:pPr>
            <a:r>
              <a:rPr lang="ja-JP" altLang="en-US" sz="2000" b="1" dirty="0" smtClean="0">
                <a:solidFill>
                  <a:prstClr val="black"/>
                </a:solidFill>
              </a:rPr>
              <a:t>なん</a:t>
            </a:r>
            <a:endParaRPr lang="en-US" altLang="ja-JP" sz="2000" b="1" dirty="0" smtClean="0">
              <a:solidFill>
                <a:prstClr val="black"/>
              </a:solidFill>
            </a:endParaRPr>
          </a:p>
          <a:p>
            <a:pPr fontAlgn="t">
              <a:lnSpc>
                <a:spcPts val="2700"/>
              </a:lnSpc>
            </a:pPr>
            <a:r>
              <a:rPr lang="ja-JP" altLang="en-US" sz="3200" dirty="0" smtClean="0">
                <a:solidFill>
                  <a:prstClr val="black"/>
                </a:solidFill>
              </a:rPr>
              <a:t>何</a:t>
            </a:r>
            <a:r>
              <a:rPr lang="ja-JP" altLang="en-US" sz="3200" dirty="0" err="1" smtClean="0">
                <a:solidFill>
                  <a:prstClr val="black"/>
                </a:solidFill>
              </a:rPr>
              <a:t>だ</a:t>
            </a:r>
            <a:r>
              <a:rPr lang="ja-JP" altLang="en-US" sz="3200" dirty="0" smtClean="0">
                <a:solidFill>
                  <a:prstClr val="black"/>
                </a:solidFill>
              </a:rPr>
              <a:t>これ。</a:t>
            </a:r>
            <a:endParaRPr lang="en-US" altLang="ja-JP" sz="3200" dirty="0" smtClean="0">
              <a:solidFill>
                <a:prstClr val="black"/>
              </a:solidFill>
            </a:endParaRPr>
          </a:p>
        </p:txBody>
      </p:sp>
      <p:pic>
        <p:nvPicPr>
          <p:cNvPr id="27" name="Picture 4" descr="D:\data\WorkSpace＄\情報モラル\素材作成\ブラウザ.png"/>
          <p:cNvPicPr>
            <a:picLocks noChangeAspect="1" noChangeArrowheads="1"/>
          </p:cNvPicPr>
          <p:nvPr/>
        </p:nvPicPr>
        <p:blipFill rotWithShape="1">
          <a:blip r:embed="rId3">
            <a:extLst>
              <a:ext uri="{28A0092B-C50C-407E-A947-70E740481C1C}">
                <a14:useLocalDpi xmlns:a14="http://schemas.microsoft.com/office/drawing/2010/main" val="0"/>
              </a:ext>
            </a:extLst>
          </a:blip>
          <a:srcRect t="99265"/>
          <a:stretch/>
        </p:blipFill>
        <p:spPr bwMode="auto">
          <a:xfrm>
            <a:off x="0" y="6437285"/>
            <a:ext cx="9144000" cy="45719"/>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2" y="6480615"/>
            <a:ext cx="9144001" cy="56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094" y="5146800"/>
            <a:ext cx="4869936" cy="129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円形吹き出し 57"/>
          <p:cNvSpPr/>
          <p:nvPr/>
        </p:nvSpPr>
        <p:spPr>
          <a:xfrm>
            <a:off x="5148064" y="4576113"/>
            <a:ext cx="3296159" cy="1752200"/>
          </a:xfrm>
          <a:prstGeom prst="wedgeEllipseCallout">
            <a:avLst>
              <a:gd name="adj1" fmla="val 61811"/>
              <a:gd name="adj2" fmla="val -920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ts val="2700"/>
              </a:lnSpc>
            </a:pPr>
            <a:r>
              <a:rPr lang="ja-JP" altLang="en-US" sz="3200" dirty="0" smtClean="0">
                <a:solidFill>
                  <a:prstClr val="black"/>
                </a:solidFill>
              </a:rPr>
              <a:t>ちょっとだけ</a:t>
            </a:r>
            <a:endParaRPr lang="en-US" altLang="ja-JP" sz="3200" dirty="0" smtClean="0">
              <a:solidFill>
                <a:prstClr val="black"/>
              </a:solidFill>
            </a:endParaRPr>
          </a:p>
          <a:p>
            <a:pPr fontAlgn="t">
              <a:lnSpc>
                <a:spcPts val="2700"/>
              </a:lnSpc>
            </a:pPr>
            <a:r>
              <a:rPr lang="ja-JP" altLang="en-US" sz="2000" b="1" dirty="0">
                <a:solidFill>
                  <a:prstClr val="black"/>
                </a:solidFill>
              </a:rPr>
              <a:t>み</a:t>
            </a:r>
            <a:endParaRPr lang="en-US" altLang="ja-JP" sz="2000" b="1" dirty="0">
              <a:solidFill>
                <a:prstClr val="black"/>
              </a:solidFill>
            </a:endParaRPr>
          </a:p>
          <a:p>
            <a:pPr fontAlgn="t">
              <a:lnSpc>
                <a:spcPts val="2700"/>
              </a:lnSpc>
            </a:pPr>
            <a:r>
              <a:rPr lang="ja-JP" altLang="en-US" sz="3200" dirty="0" smtClean="0">
                <a:solidFill>
                  <a:prstClr val="black"/>
                </a:solidFill>
              </a:rPr>
              <a:t>見てみよ。</a:t>
            </a:r>
            <a:endParaRPr lang="en-US" altLang="ja-JP" sz="3200" dirty="0" smtClean="0">
              <a:solidFill>
                <a:prstClr val="black"/>
              </a:solidFill>
            </a:endParaRPr>
          </a:p>
        </p:txBody>
      </p:sp>
      <p:sp>
        <p:nvSpPr>
          <p:cNvPr id="57" name="角丸四角形 56"/>
          <p:cNvSpPr/>
          <p:nvPr/>
        </p:nvSpPr>
        <p:spPr>
          <a:xfrm>
            <a:off x="2207739" y="4095618"/>
            <a:ext cx="4588404" cy="601753"/>
          </a:xfrm>
          <a:prstGeom prst="roundRect">
            <a:avLst>
              <a:gd name="adj" fmla="val 2702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4919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600" fill="hold"/>
                                        <p:tgtEl>
                                          <p:spTgt spid="3075"/>
                                        </p:tgtEl>
                                      </p:cBhvr>
                                      <p:by x="150000" y="150000"/>
                                    </p:animScale>
                                  </p:childTnLst>
                                </p:cTn>
                              </p:par>
                              <p:par>
                                <p:cTn id="7" presetID="42" presetClass="path" presetSubtype="0" accel="50000" decel="50000" fill="hold" nodeType="withEffect">
                                  <p:stCondLst>
                                    <p:cond delay="0"/>
                                  </p:stCondLst>
                                  <p:childTnLst>
                                    <p:animMotion origin="layout" path="M -2.22222E-6 -2.59259E-6 L 0.15886 -0.2912 " pathEditMode="relative" rAng="0" ptsTypes="AA">
                                      <p:cBhvr>
                                        <p:cTn id="8" dur="600" fill="hold"/>
                                        <p:tgtEl>
                                          <p:spTgt spid="3075"/>
                                        </p:tgtEl>
                                        <p:attrNameLst>
                                          <p:attrName>ppt_x</p:attrName>
                                          <p:attrName>ppt_y</p:attrName>
                                        </p:attrNameLst>
                                      </p:cBhvr>
                                      <p:rCtr x="7934" y="-14560"/>
                                    </p:animMotion>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strips(downLef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2"/>
                                        </p:tgtEl>
                                      </p:cBhvr>
                                    </p:animEffect>
                                    <p:set>
                                      <p:cBhvr>
                                        <p:cTn id="18" dur="1" fill="hold">
                                          <p:stCondLst>
                                            <p:cond delay="499"/>
                                          </p:stCondLst>
                                        </p:cTn>
                                        <p:tgtEl>
                                          <p:spTgt spid="42"/>
                                        </p:tgtEl>
                                        <p:attrNameLst>
                                          <p:attrName>style.visibility</p:attrName>
                                        </p:attrNameLst>
                                      </p:cBhvr>
                                      <p:to>
                                        <p:strVal val="hidden"/>
                                      </p:to>
                                    </p:set>
                                  </p:childTnLst>
                                </p:cTn>
                              </p:par>
                            </p:childTnLst>
                          </p:cTn>
                        </p:par>
                        <p:par>
                          <p:cTn id="19" fill="hold">
                            <p:stCondLst>
                              <p:cond delay="500"/>
                            </p:stCondLst>
                            <p:childTnLst>
                              <p:par>
                                <p:cTn id="20" presetID="18" presetClass="entr" presetSubtype="12"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strips(downLeft)">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edge">
                                      <p:cBhvr>
                                        <p:cTn id="2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58"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角丸四角形 6"/>
          <p:cNvSpPr/>
          <p:nvPr/>
        </p:nvSpPr>
        <p:spPr>
          <a:xfrm>
            <a:off x="2879812" y="5770382"/>
            <a:ext cx="3384376" cy="1221892"/>
          </a:xfrm>
          <a:prstGeom prst="roundRect">
            <a:avLst>
              <a:gd name="adj" fmla="val 6679"/>
            </a:avLst>
          </a:prstGeom>
          <a:solidFill>
            <a:schemeClr val="bg1">
              <a:lumMod val="65000"/>
            </a:schemeClr>
          </a:solidFill>
          <a:ln>
            <a:solidFill>
              <a:schemeClr val="tx1">
                <a:lumMod val="50000"/>
                <a:lumOff val="50000"/>
              </a:schemeClr>
            </a:solidFill>
          </a:ln>
          <a:scene3d>
            <a:camera prst="orthographicFront"/>
            <a:lightRig rig="threePt" dir="t"/>
          </a:scene3d>
          <a:sp3d>
            <a:bevelT w="279400" h="457200"/>
            <a:bevelB w="24765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95536" y="332656"/>
            <a:ext cx="8496944" cy="6048672"/>
          </a:xfrm>
          <a:prstGeom prst="roundRect">
            <a:avLst>
              <a:gd name="adj" fmla="val 6679"/>
            </a:avLst>
          </a:prstGeom>
          <a:solidFill>
            <a:schemeClr val="bg1">
              <a:lumMod val="75000"/>
            </a:schemeClr>
          </a:solidFill>
          <a:ln>
            <a:solidFill>
              <a:schemeClr val="tx1">
                <a:lumMod val="50000"/>
                <a:lumOff val="50000"/>
              </a:schemeClr>
            </a:solidFill>
          </a:ln>
          <a:scene3d>
            <a:camera prst="orthographicFront"/>
            <a:lightRig rig="threePt" dir="t"/>
          </a:scene3d>
          <a:sp3d>
            <a:bevelT w="279400" h="457200"/>
            <a:bevelB w="24765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719572" y="764704"/>
            <a:ext cx="7848872" cy="5184576"/>
          </a:xfrm>
          <a:prstGeom prst="roundRect">
            <a:avLst>
              <a:gd name="adj" fmla="val 5014"/>
            </a:avLst>
          </a:prstGeom>
          <a:gradFill>
            <a:gsLst>
              <a:gs pos="0">
                <a:schemeClr val="tx2">
                  <a:lumMod val="40000"/>
                  <a:lumOff val="60000"/>
                </a:schemeClr>
              </a:gs>
              <a:gs pos="32000">
                <a:schemeClr val="bg1"/>
              </a:gs>
              <a:gs pos="100000">
                <a:schemeClr val="tx2">
                  <a:lumMod val="60000"/>
                  <a:lumOff val="40000"/>
                </a:schemeClr>
              </a:gs>
            </a:gsLst>
            <a:lin ang="2700000" scaled="1"/>
          </a:gradFill>
          <a:scene3d>
            <a:camera prst="orthographicFront"/>
            <a:lightRig rig="threePt" dir="t"/>
          </a:scene3d>
          <a:sp3d extrusionH="152400">
            <a:bevelT w="184150" h="457200" prst="softRound"/>
            <a:bevelB w="91440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276" y="1077875"/>
            <a:ext cx="6696744" cy="455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グループ化 8"/>
          <p:cNvGrpSpPr/>
          <p:nvPr/>
        </p:nvGrpSpPr>
        <p:grpSpPr>
          <a:xfrm>
            <a:off x="1330891" y="1077875"/>
            <a:ext cx="6698503" cy="4558233"/>
            <a:chOff x="1330891" y="1077875"/>
            <a:chExt cx="6698503" cy="4558233"/>
          </a:xfrm>
        </p:grpSpPr>
        <p:pic>
          <p:nvPicPr>
            <p:cNvPr id="4100" name="Picture 4" descr="D:\data\WorkSpace＄\情報モラル\素材作成\ブラウザ.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891" y="1077875"/>
              <a:ext cx="6698503" cy="455823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404257" y="1700808"/>
              <a:ext cx="6449786" cy="385090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3943"/>
            <a:stretch/>
          </p:blipFill>
          <p:spPr bwMode="auto">
            <a:xfrm>
              <a:off x="1499835" y="2019389"/>
              <a:ext cx="2568109" cy="1953230"/>
            </a:xfrm>
            <a:prstGeom prst="rect">
              <a:avLst/>
            </a:prstGeom>
            <a:blipFill>
              <a:blip r:embed="rId6"/>
              <a:tile tx="0" ty="0" sx="100000" sy="100000" flip="none" algn="tl"/>
            </a:blipFill>
            <a:ln>
              <a:noFill/>
            </a:ln>
            <a:effectLst>
              <a:outerShdw blurRad="292100" dist="139700" dir="2700000" algn="tl" rotWithShape="0">
                <a:srgbClr val="333333">
                  <a:alpha val="65000"/>
                </a:srgbClr>
              </a:outerShdw>
            </a:effectLst>
          </p:spPr>
        </p:pic>
        <p:sp>
          <p:nvSpPr>
            <p:cNvPr id="5" name="正方形/長方形 4"/>
            <p:cNvSpPr/>
            <p:nvPr/>
          </p:nvSpPr>
          <p:spPr>
            <a:xfrm>
              <a:off x="4067946" y="2511499"/>
              <a:ext cx="3719287"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アイドル</a:t>
              </a:r>
              <a:endParaRPr lang="en-US" altLang="ja-JP"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ja-JP"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ムフフクラブ</a:t>
              </a:r>
              <a:endParaRPr lang="ja-JP"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角丸四角形 7"/>
            <p:cNvSpPr/>
            <p:nvPr/>
          </p:nvSpPr>
          <p:spPr>
            <a:xfrm>
              <a:off x="2627784" y="4581128"/>
              <a:ext cx="2001366" cy="648072"/>
            </a:xfrm>
            <a:prstGeom prst="roundRect">
              <a:avLst/>
            </a:prstGeom>
            <a:solidFill>
              <a:schemeClr val="accent5">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１８歳以上</a:t>
              </a:r>
              <a:endParaRPr kumimoji="1" lang="ja-JP" altLang="en-US" sz="2800" b="1" dirty="0">
                <a:solidFill>
                  <a:schemeClr val="tx1"/>
                </a:solidFill>
              </a:endParaRPr>
            </a:p>
          </p:txBody>
        </p:sp>
        <p:sp>
          <p:nvSpPr>
            <p:cNvPr id="13" name="角丸四角形 12"/>
            <p:cNvSpPr/>
            <p:nvPr/>
          </p:nvSpPr>
          <p:spPr>
            <a:xfrm>
              <a:off x="4926906" y="4581128"/>
              <a:ext cx="2001366" cy="648072"/>
            </a:xfrm>
            <a:prstGeom prst="roundRect">
              <a:avLst/>
            </a:prstGeom>
            <a:solidFill>
              <a:srgbClr val="FF33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１８歳未満</a:t>
              </a:r>
              <a:endParaRPr kumimoji="1" lang="ja-JP" altLang="en-US" sz="2800" b="1" dirty="0">
                <a:solidFill>
                  <a:schemeClr val="bg1"/>
                </a:solidFill>
              </a:endParaRPr>
            </a:p>
          </p:txBody>
        </p:sp>
      </p:grpSp>
      <p:sp>
        <p:nvSpPr>
          <p:cNvPr id="10" name="角丸四角形 9"/>
          <p:cNvSpPr/>
          <p:nvPr/>
        </p:nvSpPr>
        <p:spPr>
          <a:xfrm>
            <a:off x="2483768" y="4437112"/>
            <a:ext cx="2342232" cy="930755"/>
          </a:xfrm>
          <a:prstGeom prst="roundRect">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形吹き出し 16"/>
          <p:cNvSpPr/>
          <p:nvPr/>
        </p:nvSpPr>
        <p:spPr>
          <a:xfrm>
            <a:off x="4572000" y="1700807"/>
            <a:ext cx="3651065" cy="1008113"/>
          </a:xfrm>
          <a:prstGeom prst="wedgeEllipseCallout">
            <a:avLst>
              <a:gd name="adj1" fmla="val 66393"/>
              <a:gd name="adj2" fmla="val 1113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ts val="2700"/>
              </a:lnSpc>
            </a:pPr>
            <a:r>
              <a:rPr lang="ja-JP" altLang="en-US" sz="3200" dirty="0" smtClean="0">
                <a:solidFill>
                  <a:prstClr val="black"/>
                </a:solidFill>
              </a:rPr>
              <a:t>ちょっとだから。</a:t>
            </a:r>
            <a:endParaRPr lang="en-US" altLang="ja-JP" sz="3200" dirty="0" smtClean="0">
              <a:solidFill>
                <a:prstClr val="black"/>
              </a:solidFill>
            </a:endParaRPr>
          </a:p>
        </p:txBody>
      </p:sp>
      <p:grpSp>
        <p:nvGrpSpPr>
          <p:cNvPr id="27" name="グループ化 26"/>
          <p:cNvGrpSpPr/>
          <p:nvPr/>
        </p:nvGrpSpPr>
        <p:grpSpPr>
          <a:xfrm>
            <a:off x="1320517" y="1077874"/>
            <a:ext cx="6698503" cy="4558233"/>
            <a:chOff x="1320517" y="1077874"/>
            <a:chExt cx="6698503" cy="4558233"/>
          </a:xfrm>
        </p:grpSpPr>
        <p:pic>
          <p:nvPicPr>
            <p:cNvPr id="14" name="Picture 4" descr="D:\data\WorkSpace＄\情報モラル\素材作成\ブラウザ.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517" y="1077874"/>
              <a:ext cx="6698503" cy="455823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1835696" y="1916832"/>
              <a:ext cx="5616624" cy="3451036"/>
              <a:chOff x="1835696" y="1916832"/>
              <a:chExt cx="5616624" cy="3451036"/>
            </a:xfrm>
          </p:grpSpPr>
          <p:sp>
            <p:nvSpPr>
              <p:cNvPr id="11" name="正方形/長方形 10"/>
              <p:cNvSpPr/>
              <p:nvPr/>
            </p:nvSpPr>
            <p:spPr>
              <a:xfrm>
                <a:off x="1835696" y="1916833"/>
                <a:ext cx="4091893" cy="2231835"/>
              </a:xfrm>
              <a:prstGeom prst="rect">
                <a:avLst/>
              </a:prstGeom>
              <a:solidFill>
                <a:schemeClr val="bg2"/>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943397" y="2049834"/>
                <a:ext cx="2983509" cy="461665"/>
              </a:xfrm>
              <a:prstGeom prst="rect">
                <a:avLst/>
              </a:prstGeom>
              <a:noFill/>
            </p:spPr>
            <p:txBody>
              <a:bodyPr wrap="none" rtlCol="0">
                <a:spAutoFit/>
              </a:bodyPr>
              <a:lstStyle/>
              <a:p>
                <a:r>
                  <a:rPr kumimoji="1" lang="ja-JP" altLang="en-US" sz="2400" b="1" dirty="0" smtClean="0"/>
                  <a:t>ムフフクラブ利用規約</a:t>
                </a:r>
                <a:endParaRPr kumimoji="1" lang="ja-JP" altLang="en-US" sz="2400" b="1" dirty="0"/>
              </a:p>
            </p:txBody>
          </p:sp>
          <p:sp>
            <p:nvSpPr>
              <p:cNvPr id="20" name="テキスト ボックス 19"/>
              <p:cNvSpPr txBox="1"/>
              <p:nvPr/>
            </p:nvSpPr>
            <p:spPr>
              <a:xfrm>
                <a:off x="1943397" y="2492896"/>
                <a:ext cx="3618298" cy="1815882"/>
              </a:xfrm>
              <a:prstGeom prst="rect">
                <a:avLst/>
              </a:prstGeom>
              <a:noFill/>
            </p:spPr>
            <p:txBody>
              <a:bodyPr wrap="none" rtlCol="0">
                <a:spAutoFit/>
              </a:bodyPr>
              <a:lstStyle/>
              <a:p>
                <a:r>
                  <a:rPr kumimoji="1" lang="ja-JP" altLang="en-US" sz="1600" b="1" dirty="0" smtClean="0"/>
                  <a:t>１　会員の・・・・・・・・・・・・・・・・・・・・・・・・</a:t>
                </a:r>
                <a:endParaRPr kumimoji="1" lang="en-US" altLang="ja-JP" sz="1600" b="1" dirty="0" smtClean="0"/>
              </a:p>
              <a:p>
                <a:r>
                  <a:rPr lang="ja-JP" altLang="en-US" sz="1600" b="1" dirty="0"/>
                  <a:t>　</a:t>
                </a:r>
                <a:r>
                  <a:rPr lang="ja-JP" altLang="en-US" sz="1600" b="1" dirty="0" smtClean="0"/>
                  <a:t>・・・・・・・・・・・・・・・・・・・・・・・・・・・は、・</a:t>
                </a:r>
                <a:endParaRPr lang="en-US" altLang="ja-JP" sz="1600" b="1" dirty="0" smtClean="0"/>
              </a:p>
              <a:p>
                <a:r>
                  <a:rPr kumimoji="1" lang="ja-JP" altLang="en-US" sz="1600" b="1" dirty="0"/>
                  <a:t>　</a:t>
                </a:r>
                <a:r>
                  <a:rPr kumimoji="1" lang="ja-JP" altLang="en-US" sz="1600" b="1" dirty="0" smtClean="0"/>
                  <a:t>・・・・・・・・・・・・・・・・・する。</a:t>
                </a:r>
                <a:endParaRPr kumimoji="1" lang="en-US" altLang="ja-JP" sz="1600" b="1" dirty="0" smtClean="0"/>
              </a:p>
              <a:p>
                <a:r>
                  <a:rPr lang="ja-JP" altLang="en-US" sz="1600" b="1" dirty="0" smtClean="0"/>
                  <a:t>２　利用に・・・・・・・・・・・・・・・・・・・・・・・・</a:t>
                </a:r>
                <a:endParaRPr lang="en-US" altLang="ja-JP" sz="1600" b="1" dirty="0" smtClean="0"/>
              </a:p>
              <a:p>
                <a:r>
                  <a:rPr kumimoji="1" lang="ja-JP" altLang="en-US" sz="1600" b="1" dirty="0"/>
                  <a:t>　</a:t>
                </a:r>
                <a:r>
                  <a:rPr kumimoji="1" lang="ja-JP" altLang="en-US" sz="1600" b="1" dirty="0" smtClean="0"/>
                  <a:t>・・・・・・・・・・・・・・・・では、・・・・・・・・・・</a:t>
                </a:r>
                <a:endParaRPr kumimoji="1" lang="en-US" altLang="ja-JP" sz="1600" b="1" dirty="0" smtClean="0"/>
              </a:p>
              <a:p>
                <a:r>
                  <a:rPr lang="ja-JP" altLang="en-US" sz="1600" b="1" dirty="0"/>
                  <a:t>　</a:t>
                </a:r>
                <a:r>
                  <a:rPr lang="ja-JP" altLang="en-US" sz="1600" b="1" dirty="0" smtClean="0"/>
                  <a:t>・・・・・・しない。</a:t>
                </a:r>
                <a:endParaRPr lang="en-US" altLang="ja-JP" sz="1600" b="1" dirty="0" smtClean="0"/>
              </a:p>
              <a:p>
                <a:r>
                  <a:rPr kumimoji="1" lang="ja-JP" altLang="en-US" sz="1600" b="1" dirty="0" smtClean="0"/>
                  <a:t>３　責任は、・・・・・・・・・・・・・・・・・・・・・・・</a:t>
                </a:r>
                <a:endParaRPr kumimoji="1" lang="ja-JP" altLang="en-US" sz="1600" b="1" dirty="0"/>
              </a:p>
            </p:txBody>
          </p:sp>
          <p:sp>
            <p:nvSpPr>
              <p:cNvPr id="15" name="正方形/長方形 14"/>
              <p:cNvSpPr/>
              <p:nvPr/>
            </p:nvSpPr>
            <p:spPr>
              <a:xfrm>
                <a:off x="1835696" y="4165600"/>
                <a:ext cx="5616624" cy="120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5796136" y="1916832"/>
                <a:ext cx="91498" cy="2231836"/>
                <a:chOff x="5796136" y="1916832"/>
                <a:chExt cx="91498" cy="2231836"/>
              </a:xfrm>
            </p:grpSpPr>
            <p:sp>
              <p:nvSpPr>
                <p:cNvPr id="19" name="正方形/長方形 18"/>
                <p:cNvSpPr/>
                <p:nvPr/>
              </p:nvSpPr>
              <p:spPr>
                <a:xfrm>
                  <a:off x="5796136" y="1916833"/>
                  <a:ext cx="91498" cy="2231835"/>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a:spLocks noChangeAspect="1"/>
                </p:cNvSpPr>
                <p:nvPr/>
              </p:nvSpPr>
              <p:spPr>
                <a:xfrm flipV="1">
                  <a:off x="5796885" y="4066418"/>
                  <a:ext cx="90000" cy="82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a:spLocks noChangeAspect="1"/>
                </p:cNvSpPr>
                <p:nvPr/>
              </p:nvSpPr>
              <p:spPr>
                <a:xfrm>
                  <a:off x="5796885" y="1916832"/>
                  <a:ext cx="90000" cy="82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a:spLocks noChangeAspect="1"/>
                </p:cNvSpPr>
                <p:nvPr/>
              </p:nvSpPr>
              <p:spPr>
                <a:xfrm>
                  <a:off x="5796885" y="2420891"/>
                  <a:ext cx="90000" cy="47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4" name="角丸四角形 23"/>
            <p:cNvSpPr/>
            <p:nvPr/>
          </p:nvSpPr>
          <p:spPr>
            <a:xfrm>
              <a:off x="1839144" y="4650461"/>
              <a:ext cx="180020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入 室</a:t>
              </a:r>
              <a:endParaRPr kumimoji="1" lang="ja-JP" altLang="en-US" sz="3200" dirty="0"/>
            </a:p>
          </p:txBody>
        </p:sp>
        <p:sp>
          <p:nvSpPr>
            <p:cNvPr id="29" name="角丸四角形 28"/>
            <p:cNvSpPr/>
            <p:nvPr/>
          </p:nvSpPr>
          <p:spPr>
            <a:xfrm>
              <a:off x="4067944" y="4650461"/>
              <a:ext cx="1800200" cy="5040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退 室</a:t>
              </a:r>
              <a:endParaRPr kumimoji="1" lang="ja-JP" altLang="en-US" sz="3200" dirty="0"/>
            </a:p>
          </p:txBody>
        </p:sp>
        <p:sp>
          <p:nvSpPr>
            <p:cNvPr id="25" name="円/楕円 24"/>
            <p:cNvSpPr/>
            <p:nvPr/>
          </p:nvSpPr>
          <p:spPr>
            <a:xfrm>
              <a:off x="1943397" y="4265825"/>
              <a:ext cx="252339" cy="2523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383760" y="4161161"/>
              <a:ext cx="3528530" cy="461665"/>
            </a:xfrm>
            <a:prstGeom prst="rect">
              <a:avLst/>
            </a:prstGeom>
            <a:noFill/>
          </p:spPr>
          <p:txBody>
            <a:bodyPr wrap="none" rtlCol="0">
              <a:spAutoFit/>
            </a:bodyPr>
            <a:lstStyle/>
            <a:p>
              <a:r>
                <a:rPr kumimoji="1" lang="ja-JP" altLang="en-US" sz="2400" b="1" dirty="0" smtClean="0"/>
                <a:t>利用規約を確認しました。</a:t>
              </a:r>
              <a:endParaRPr kumimoji="1" lang="ja-JP" altLang="en-US" sz="2400" b="1" dirty="0"/>
            </a:p>
          </p:txBody>
        </p:sp>
      </p:grpSp>
      <p:sp>
        <p:nvSpPr>
          <p:cNvPr id="33" name="円形吹き出し 32"/>
          <p:cNvSpPr/>
          <p:nvPr/>
        </p:nvSpPr>
        <p:spPr>
          <a:xfrm>
            <a:off x="4067946" y="2635329"/>
            <a:ext cx="4172059" cy="1008113"/>
          </a:xfrm>
          <a:prstGeom prst="wedgeEllipseCallout">
            <a:avLst>
              <a:gd name="adj1" fmla="val 66393"/>
              <a:gd name="adj2" fmla="val 1113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ts val="2700"/>
              </a:lnSpc>
            </a:pPr>
            <a:r>
              <a:rPr lang="ja-JP" altLang="en-US" sz="2000" b="1" dirty="0" smtClean="0">
                <a:solidFill>
                  <a:prstClr val="black"/>
                </a:solidFill>
              </a:rPr>
              <a:t> </a:t>
            </a:r>
            <a:r>
              <a:rPr lang="ja-JP" altLang="en-US" sz="2000" b="1" dirty="0" err="1" smtClean="0">
                <a:solidFill>
                  <a:prstClr val="black"/>
                </a:solidFill>
              </a:rPr>
              <a:t>よ</a:t>
            </a:r>
            <a:endParaRPr lang="en-US" altLang="ja-JP" sz="2000" b="1" dirty="0" smtClean="0">
              <a:solidFill>
                <a:prstClr val="black"/>
              </a:solidFill>
            </a:endParaRPr>
          </a:p>
          <a:p>
            <a:pPr fontAlgn="t">
              <a:lnSpc>
                <a:spcPts val="2700"/>
              </a:lnSpc>
            </a:pPr>
            <a:r>
              <a:rPr lang="ja-JP" altLang="en-US" sz="3200" dirty="0" err="1">
                <a:solidFill>
                  <a:prstClr val="black"/>
                </a:solidFill>
              </a:rPr>
              <a:t>読む</a:t>
            </a:r>
            <a:r>
              <a:rPr lang="ja-JP" altLang="en-US" sz="3200" dirty="0" err="1" smtClean="0">
                <a:solidFill>
                  <a:prstClr val="black"/>
                </a:solidFill>
              </a:rPr>
              <a:t>の</a:t>
            </a:r>
            <a:r>
              <a:rPr lang="ja-JP" altLang="en-US" sz="3200" dirty="0" err="1">
                <a:solidFill>
                  <a:prstClr val="black"/>
                </a:solidFill>
              </a:rPr>
              <a:t>めん</a:t>
            </a:r>
            <a:r>
              <a:rPr lang="ja-JP" altLang="en-US" sz="3200" dirty="0">
                <a:solidFill>
                  <a:prstClr val="black"/>
                </a:solidFill>
              </a:rPr>
              <a:t>どぅ</a:t>
            </a:r>
            <a:r>
              <a:rPr lang="ja-JP" altLang="en-US" sz="3200" dirty="0" smtClean="0">
                <a:solidFill>
                  <a:prstClr val="black"/>
                </a:solidFill>
              </a:rPr>
              <a:t>。</a:t>
            </a:r>
            <a:endParaRPr lang="en-US" altLang="ja-JP" sz="3200" dirty="0" smtClean="0">
              <a:solidFill>
                <a:prstClr val="black"/>
              </a:solidFill>
            </a:endParaRPr>
          </a:p>
        </p:txBody>
      </p:sp>
      <p:sp>
        <p:nvSpPr>
          <p:cNvPr id="34" name="円形吹き出し 33"/>
          <p:cNvSpPr/>
          <p:nvPr/>
        </p:nvSpPr>
        <p:spPr>
          <a:xfrm>
            <a:off x="3435151" y="2019390"/>
            <a:ext cx="4825917" cy="1953230"/>
          </a:xfrm>
          <a:prstGeom prst="wedgeEllipseCallout">
            <a:avLst>
              <a:gd name="adj1" fmla="val 56004"/>
              <a:gd name="adj2" fmla="val 707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ts val="2700"/>
              </a:lnSpc>
            </a:pPr>
            <a:r>
              <a:rPr lang="ja-JP" altLang="en-US" sz="2000" b="1" dirty="0" smtClean="0">
                <a:solidFill>
                  <a:prstClr val="black"/>
                </a:solidFill>
              </a:rPr>
              <a:t> </a:t>
            </a:r>
            <a:r>
              <a:rPr lang="ja-JP" altLang="en-US" sz="2000" b="1" dirty="0">
                <a:solidFill>
                  <a:prstClr val="black"/>
                </a:solidFill>
              </a:rPr>
              <a:t>かくにん</a:t>
            </a:r>
            <a:endParaRPr lang="en-US" altLang="ja-JP" sz="2000" b="1" dirty="0" smtClean="0">
              <a:solidFill>
                <a:prstClr val="black"/>
              </a:solidFill>
            </a:endParaRPr>
          </a:p>
          <a:p>
            <a:pPr fontAlgn="t">
              <a:lnSpc>
                <a:spcPts val="2700"/>
              </a:lnSpc>
            </a:pPr>
            <a:r>
              <a:rPr lang="ja-JP" altLang="en-US" sz="3200" dirty="0" smtClean="0">
                <a:solidFill>
                  <a:prstClr val="black"/>
                </a:solidFill>
              </a:rPr>
              <a:t>確認にチェックして</a:t>
            </a:r>
            <a:endParaRPr lang="en-US" altLang="ja-JP" sz="3200" dirty="0" smtClean="0">
              <a:solidFill>
                <a:prstClr val="black"/>
              </a:solidFill>
            </a:endParaRPr>
          </a:p>
          <a:p>
            <a:pPr fontAlgn="t">
              <a:lnSpc>
                <a:spcPts val="2700"/>
              </a:lnSpc>
            </a:pPr>
            <a:r>
              <a:rPr lang="ja-JP" altLang="en-US" sz="2000" b="1" dirty="0" smtClean="0">
                <a:solidFill>
                  <a:prstClr val="black"/>
                </a:solidFill>
              </a:rPr>
              <a:t>                             にゅうしつ</a:t>
            </a:r>
            <a:endParaRPr lang="en-US" altLang="ja-JP" sz="2000" b="1" dirty="0">
              <a:solidFill>
                <a:prstClr val="black"/>
              </a:solidFill>
            </a:endParaRPr>
          </a:p>
          <a:p>
            <a:pPr fontAlgn="t">
              <a:lnSpc>
                <a:spcPts val="2700"/>
              </a:lnSpc>
            </a:pPr>
            <a:r>
              <a:rPr lang="ja-JP" altLang="en-US" sz="3200" dirty="0" smtClean="0">
                <a:solidFill>
                  <a:prstClr val="black"/>
                </a:solidFill>
              </a:rPr>
              <a:t>とりあえず入室。</a:t>
            </a:r>
            <a:endParaRPr lang="en-US" altLang="ja-JP" sz="3200" dirty="0" smtClean="0">
              <a:solidFill>
                <a:prstClr val="black"/>
              </a:solidFill>
            </a:endParaRPr>
          </a:p>
        </p:txBody>
      </p:sp>
      <p:sp>
        <p:nvSpPr>
          <p:cNvPr id="30" name="円/楕円 29"/>
          <p:cNvSpPr/>
          <p:nvPr/>
        </p:nvSpPr>
        <p:spPr>
          <a:xfrm>
            <a:off x="1997525" y="432278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1761964" y="4535920"/>
            <a:ext cx="1990582" cy="6932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1559996" y="1268760"/>
            <a:ext cx="6698503" cy="4558233"/>
            <a:chOff x="1472917" y="2204863"/>
            <a:chExt cx="6698503" cy="4558233"/>
          </a:xfrm>
        </p:grpSpPr>
        <p:grpSp>
          <p:nvGrpSpPr>
            <p:cNvPr id="36" name="グループ化 35"/>
            <p:cNvGrpSpPr/>
            <p:nvPr/>
          </p:nvGrpSpPr>
          <p:grpSpPr>
            <a:xfrm>
              <a:off x="1472917" y="2204863"/>
              <a:ext cx="6698503" cy="4558233"/>
              <a:chOff x="1472917" y="2204863"/>
              <a:chExt cx="6698503" cy="4558233"/>
            </a:xfrm>
          </p:grpSpPr>
          <p:pic>
            <p:nvPicPr>
              <p:cNvPr id="38" name="Picture 4" descr="D:\data\WorkSpace＄\情報モラル\素材作成\ブラウザ.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917" y="2204863"/>
                <a:ext cx="6698503" cy="4558233"/>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p:cNvSpPr/>
              <p:nvPr/>
            </p:nvSpPr>
            <p:spPr>
              <a:xfrm>
                <a:off x="1545020" y="2806263"/>
                <a:ext cx="6432331" cy="387831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p:cNvSpPr txBox="1"/>
            <p:nvPr/>
          </p:nvSpPr>
          <p:spPr>
            <a:xfrm>
              <a:off x="2649140" y="3573016"/>
              <a:ext cx="4637808" cy="784830"/>
            </a:xfrm>
            <a:prstGeom prst="rect">
              <a:avLst/>
            </a:prstGeom>
            <a:noFill/>
          </p:spPr>
          <p:txBody>
            <a:bodyPr wrap="none" rtlCol="0">
              <a:spAutoFit/>
            </a:bodyPr>
            <a:lstStyle/>
            <a:p>
              <a:pPr>
                <a:lnSpc>
                  <a:spcPts val="2700"/>
                </a:lnSpc>
              </a:pPr>
              <a:r>
                <a:rPr kumimoji="1" lang="ja-JP" altLang="en-US" sz="1600" b="1" dirty="0" smtClean="0">
                  <a:solidFill>
                    <a:srgbClr val="FF0000"/>
                  </a:solidFill>
                </a:rPr>
                <a:t>にゅうかい  てつづ　 　かんりょう</a:t>
              </a:r>
              <a:endParaRPr kumimoji="1" lang="en-US" altLang="ja-JP" sz="1600" b="1" dirty="0" smtClean="0">
                <a:solidFill>
                  <a:srgbClr val="FF0000"/>
                </a:solidFill>
              </a:endParaRPr>
            </a:p>
            <a:p>
              <a:pPr>
                <a:lnSpc>
                  <a:spcPts val="2700"/>
                </a:lnSpc>
              </a:pPr>
              <a:r>
                <a:rPr kumimoji="1" lang="ja-JP" altLang="en-US" sz="3200" dirty="0" smtClean="0">
                  <a:solidFill>
                    <a:srgbClr val="FF0000"/>
                  </a:solidFill>
                </a:rPr>
                <a:t>入会手続き完了しました。</a:t>
              </a:r>
              <a:endParaRPr kumimoji="1" lang="ja-JP" altLang="en-US" sz="3200" dirty="0">
                <a:solidFill>
                  <a:srgbClr val="FF0000"/>
                </a:solidFill>
              </a:endParaRPr>
            </a:p>
          </p:txBody>
        </p:sp>
        <p:sp>
          <p:nvSpPr>
            <p:cNvPr id="40" name="正方形/長方形 39"/>
            <p:cNvSpPr/>
            <p:nvPr/>
          </p:nvSpPr>
          <p:spPr>
            <a:xfrm>
              <a:off x="1606765" y="2866088"/>
              <a:ext cx="1754006"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アイドル</a:t>
              </a:r>
              <a:endParaRPr lang="en-US" altLang="ja-JP"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ja-JP" alt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ムフフクラブ</a:t>
              </a:r>
              <a:endParaRPr lang="ja-JP" alt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3" name="テキスト ボックス 42"/>
            <p:cNvSpPr txBox="1"/>
            <p:nvPr/>
          </p:nvSpPr>
          <p:spPr>
            <a:xfrm>
              <a:off x="2613356" y="4293096"/>
              <a:ext cx="4248279" cy="1908215"/>
            </a:xfrm>
            <a:prstGeom prst="rect">
              <a:avLst/>
            </a:prstGeom>
            <a:noFill/>
          </p:spPr>
          <p:txBody>
            <a:bodyPr wrap="none" rtlCol="0">
              <a:spAutoFit/>
            </a:bodyPr>
            <a:lstStyle/>
            <a:p>
              <a:pPr>
                <a:lnSpc>
                  <a:spcPts val="2700"/>
                </a:lnSpc>
              </a:pPr>
              <a:r>
                <a:rPr kumimoji="1" lang="ja-JP" altLang="en-US" sz="1400" b="1" dirty="0" smtClean="0">
                  <a:solidFill>
                    <a:srgbClr val="FF0000"/>
                  </a:solidFill>
                </a:rPr>
                <a:t>にゅうかい</a:t>
              </a:r>
              <a:r>
                <a:rPr lang="ja-JP" altLang="en-US" sz="1400" b="1" dirty="0" smtClean="0">
                  <a:solidFill>
                    <a:srgbClr val="FF0000"/>
                  </a:solidFill>
                </a:rPr>
                <a:t>きん　　　　　　　　　　 えん　　　 か　き</a:t>
              </a:r>
              <a:endParaRPr kumimoji="1" lang="en-US" altLang="ja-JP" sz="1400" b="1" dirty="0" smtClean="0">
                <a:solidFill>
                  <a:srgbClr val="FF0000"/>
                </a:solidFill>
              </a:endParaRPr>
            </a:p>
            <a:p>
              <a:pPr>
                <a:lnSpc>
                  <a:spcPts val="2700"/>
                </a:lnSpc>
              </a:pPr>
              <a:r>
                <a:rPr kumimoji="1" lang="ja-JP" altLang="en-US" sz="2800" dirty="0" smtClean="0">
                  <a:solidFill>
                    <a:srgbClr val="FF0000"/>
                  </a:solidFill>
                </a:rPr>
                <a:t>入会</a:t>
              </a:r>
              <a:r>
                <a:rPr lang="ja-JP" altLang="en-US" sz="2800" dirty="0" smtClean="0">
                  <a:solidFill>
                    <a:srgbClr val="FF0000"/>
                  </a:solidFill>
                </a:rPr>
                <a:t>金　</a:t>
              </a:r>
              <a:r>
                <a:rPr lang="en-US" altLang="ja-JP" sz="2800" dirty="0" smtClean="0">
                  <a:solidFill>
                    <a:srgbClr val="FF0000"/>
                  </a:solidFill>
                </a:rPr>
                <a:t>80,000</a:t>
              </a:r>
              <a:r>
                <a:rPr lang="ja-JP" altLang="en-US" sz="2800" dirty="0" smtClean="0">
                  <a:solidFill>
                    <a:srgbClr val="FF0000"/>
                  </a:solidFill>
                </a:rPr>
                <a:t>円を下記の</a:t>
              </a:r>
              <a:endParaRPr lang="en-US" altLang="ja-JP" sz="2800" dirty="0" smtClean="0">
                <a:solidFill>
                  <a:srgbClr val="FF0000"/>
                </a:solidFill>
              </a:endParaRPr>
            </a:p>
            <a:p>
              <a:pPr>
                <a:lnSpc>
                  <a:spcPts val="2700"/>
                </a:lnSpc>
              </a:pPr>
              <a:r>
                <a:rPr lang="ja-JP" altLang="en-US" sz="1400" b="1" dirty="0" smtClean="0">
                  <a:solidFill>
                    <a:srgbClr val="FF0000"/>
                  </a:solidFill>
                </a:rPr>
                <a:t>   こう　ざ</a:t>
              </a:r>
              <a:r>
                <a:rPr lang="ja-JP" altLang="en-US" sz="1400" b="1" dirty="0">
                  <a:solidFill>
                    <a:srgbClr val="FF0000"/>
                  </a:solidFill>
                </a:rPr>
                <a:t>　</a:t>
              </a:r>
              <a:r>
                <a:rPr lang="ja-JP" altLang="en-US" sz="1400" b="1" dirty="0" smtClean="0">
                  <a:solidFill>
                    <a:srgbClr val="FF0000"/>
                  </a:solidFill>
                </a:rPr>
                <a:t>        みっか      いない           にゅうきん</a:t>
              </a:r>
              <a:endParaRPr lang="en-US" altLang="ja-JP" sz="1400" b="1" dirty="0">
                <a:solidFill>
                  <a:srgbClr val="FF0000"/>
                </a:solidFill>
              </a:endParaRPr>
            </a:p>
            <a:p>
              <a:pPr>
                <a:lnSpc>
                  <a:spcPts val="2700"/>
                </a:lnSpc>
              </a:pPr>
              <a:r>
                <a:rPr lang="ja-JP" altLang="en-US" sz="2800" dirty="0">
                  <a:solidFill>
                    <a:srgbClr val="FF0000"/>
                  </a:solidFill>
                </a:rPr>
                <a:t>口座</a:t>
              </a:r>
              <a:r>
                <a:rPr lang="ja-JP" altLang="en-US" sz="2800" dirty="0" smtClean="0">
                  <a:solidFill>
                    <a:srgbClr val="FF0000"/>
                  </a:solidFill>
                </a:rPr>
                <a:t>に３日以内に入金して</a:t>
              </a:r>
              <a:endParaRPr lang="en-US" altLang="ja-JP" sz="2800" dirty="0" smtClean="0">
                <a:solidFill>
                  <a:srgbClr val="FF0000"/>
                </a:solidFill>
              </a:endParaRPr>
            </a:p>
            <a:p>
              <a:r>
                <a:rPr kumimoji="1" lang="ja-JP" altLang="en-US" sz="2800" dirty="0" smtClean="0">
                  <a:solidFill>
                    <a:srgbClr val="FF0000"/>
                  </a:solidFill>
                </a:rPr>
                <a:t>ください。</a:t>
              </a:r>
              <a:endParaRPr kumimoji="1" lang="ja-JP" altLang="en-US" sz="2800" dirty="0">
                <a:solidFill>
                  <a:srgbClr val="FF0000"/>
                </a:solidFill>
              </a:endParaRPr>
            </a:p>
          </p:txBody>
        </p:sp>
        <p:sp>
          <p:nvSpPr>
            <p:cNvPr id="44" name="テキスト ボックス 43"/>
            <p:cNvSpPr txBox="1"/>
            <p:nvPr/>
          </p:nvSpPr>
          <p:spPr>
            <a:xfrm>
              <a:off x="1997525" y="6065857"/>
              <a:ext cx="2073003" cy="630942"/>
            </a:xfrm>
            <a:prstGeom prst="rect">
              <a:avLst/>
            </a:prstGeom>
            <a:noFill/>
          </p:spPr>
          <p:txBody>
            <a:bodyPr wrap="none" rtlCol="0">
              <a:spAutoFit/>
            </a:bodyPr>
            <a:lstStyle/>
            <a:p>
              <a:pPr>
                <a:lnSpc>
                  <a:spcPts val="2100"/>
                </a:lnSpc>
              </a:pPr>
              <a:r>
                <a:rPr kumimoji="1" lang="ja-JP" altLang="en-US" sz="1100" b="1" dirty="0" smtClean="0"/>
                <a:t>　　しつもん</a:t>
              </a:r>
              <a:endParaRPr kumimoji="1" lang="en-US" altLang="ja-JP" sz="1100" b="1" dirty="0" smtClean="0"/>
            </a:p>
            <a:p>
              <a:pPr>
                <a:lnSpc>
                  <a:spcPts val="2100"/>
                </a:lnSpc>
              </a:pPr>
              <a:r>
                <a:rPr kumimoji="1" lang="ja-JP" altLang="en-US" sz="2000" dirty="0" smtClean="0"/>
                <a:t>ご質問はこちらへ</a:t>
              </a:r>
              <a:endParaRPr kumimoji="1" lang="ja-JP" altLang="en-US" sz="2000" dirty="0"/>
            </a:p>
          </p:txBody>
        </p:sp>
        <p:sp>
          <p:nvSpPr>
            <p:cNvPr id="37" name="テキスト ボックス 36"/>
            <p:cNvSpPr txBox="1"/>
            <p:nvPr/>
          </p:nvSpPr>
          <p:spPr>
            <a:xfrm>
              <a:off x="4067946" y="6257693"/>
              <a:ext cx="3917034" cy="369332"/>
            </a:xfrm>
            <a:prstGeom prst="rect">
              <a:avLst/>
            </a:prstGeom>
            <a:noFill/>
          </p:spPr>
          <p:txBody>
            <a:bodyPr wrap="none" rtlCol="0">
              <a:spAutoFit/>
            </a:bodyPr>
            <a:lstStyle/>
            <a:p>
              <a:r>
                <a:rPr kumimoji="1" lang="en-US" altLang="ja-JP" dirty="0" smtClean="0">
                  <a:hlinkClick r:id="rId7"/>
                </a:rPr>
                <a:t>usodayo@abxyz.com</a:t>
              </a:r>
              <a:r>
                <a:rPr kumimoji="1" lang="en-US" altLang="ja-JP" dirty="0" smtClean="0"/>
                <a:t>  </a:t>
              </a:r>
              <a:r>
                <a:rPr kumimoji="1" lang="ja-JP" altLang="en-US" dirty="0" smtClean="0"/>
                <a:t>　担当：進藤栄治</a:t>
              </a:r>
              <a:endParaRPr kumimoji="1" lang="ja-JP" altLang="en-US" dirty="0"/>
            </a:p>
          </p:txBody>
        </p:sp>
      </p:grpSp>
      <p:grpSp>
        <p:nvGrpSpPr>
          <p:cNvPr id="46" name="グループ化 45"/>
          <p:cNvGrpSpPr/>
          <p:nvPr/>
        </p:nvGrpSpPr>
        <p:grpSpPr>
          <a:xfrm>
            <a:off x="2783889" y="942751"/>
            <a:ext cx="5892567" cy="5925564"/>
            <a:chOff x="2783889" y="942751"/>
            <a:chExt cx="5892567" cy="5925564"/>
          </a:xfrm>
        </p:grpSpPr>
        <p:pic>
          <p:nvPicPr>
            <p:cNvPr id="4102"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32793" t="16948" r="24280" b="39886"/>
            <a:stretch/>
          </p:blipFill>
          <p:spPr bwMode="auto">
            <a:xfrm>
              <a:off x="2783889" y="942751"/>
              <a:ext cx="5892567" cy="592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グループ化 44"/>
            <p:cNvGrpSpPr/>
            <p:nvPr/>
          </p:nvGrpSpPr>
          <p:grpSpPr>
            <a:xfrm rot="1320000">
              <a:off x="5755044" y="4353138"/>
              <a:ext cx="288032" cy="648071"/>
              <a:chOff x="-1620688" y="1861592"/>
              <a:chExt cx="288032" cy="648071"/>
            </a:xfrm>
          </p:grpSpPr>
          <p:cxnSp>
            <p:nvCxnSpPr>
              <p:cNvPr id="42" name="直線コネクタ 41"/>
              <p:cNvCxnSpPr/>
              <p:nvPr/>
            </p:nvCxnSpPr>
            <p:spPr>
              <a:xfrm>
                <a:off x="-1620688" y="1861592"/>
                <a:ext cx="0" cy="43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548680" y="1861592"/>
                <a:ext cx="0" cy="50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476672" y="1861592"/>
                <a:ext cx="0" cy="57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404664" y="1861592"/>
                <a:ext cx="0" cy="648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332656" y="1861592"/>
                <a:ext cx="0" cy="648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rot="23340000" flipH="1">
              <a:off x="4425643" y="3706150"/>
              <a:ext cx="288032" cy="648071"/>
              <a:chOff x="-1620688" y="1861592"/>
              <a:chExt cx="288032" cy="648071"/>
            </a:xfrm>
          </p:grpSpPr>
          <p:cxnSp>
            <p:nvCxnSpPr>
              <p:cNvPr id="56" name="直線コネクタ 55"/>
              <p:cNvCxnSpPr/>
              <p:nvPr/>
            </p:nvCxnSpPr>
            <p:spPr>
              <a:xfrm>
                <a:off x="-1620688" y="1861592"/>
                <a:ext cx="0" cy="43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548680" y="1861592"/>
                <a:ext cx="0" cy="50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476672" y="1861592"/>
                <a:ext cx="0" cy="57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404664" y="1861592"/>
                <a:ext cx="0" cy="648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1332656" y="1861592"/>
                <a:ext cx="0" cy="648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rot="1740000" flipH="1">
              <a:off x="5037216" y="2497387"/>
              <a:ext cx="288032" cy="648071"/>
              <a:chOff x="-1620688" y="1861592"/>
              <a:chExt cx="288032" cy="648071"/>
            </a:xfrm>
          </p:grpSpPr>
          <p:cxnSp>
            <p:nvCxnSpPr>
              <p:cNvPr id="62" name="直線コネクタ 61"/>
              <p:cNvCxnSpPr/>
              <p:nvPr/>
            </p:nvCxnSpPr>
            <p:spPr>
              <a:xfrm>
                <a:off x="-1620688" y="1861592"/>
                <a:ext cx="0" cy="43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548680" y="1861592"/>
                <a:ext cx="0" cy="50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1476672" y="1861592"/>
                <a:ext cx="0" cy="57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404664" y="1861592"/>
                <a:ext cx="0" cy="648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1332656" y="1861592"/>
                <a:ext cx="0" cy="648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75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Left)">
                                      <p:cBhvr>
                                        <p:cTn id="12" dur="500"/>
                                        <p:tgtEl>
                                          <p:spTgt spid="17"/>
                                        </p:tgtEl>
                                      </p:cBhvr>
                                    </p:animEffect>
                                  </p:childTnLst>
                                </p:cTn>
                              </p:par>
                            </p:childTnLst>
                          </p:cTn>
                        </p:par>
                        <p:par>
                          <p:cTn id="13" fill="hold">
                            <p:stCondLst>
                              <p:cond delay="500"/>
                            </p:stCondLst>
                            <p:childTnLst>
                              <p:par>
                                <p:cTn id="14" presetID="20" presetClass="entr" presetSubtype="0"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9"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strips(upLeft)">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par>
                          <p:cTn id="36" fill="hold">
                            <p:stCondLst>
                              <p:cond delay="500"/>
                            </p:stCondLst>
                            <p:childTnLst>
                              <p:par>
                                <p:cTn id="37" presetID="18" presetClass="entr" presetSubtype="9" fill="hold" grpId="0" nodeType="after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strips(upLeft)">
                                      <p:cBhvr>
                                        <p:cTn id="39" dur="500"/>
                                        <p:tgtEl>
                                          <p:spTgt spid="34"/>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1750"/>
                            </p:stCondLst>
                            <p:childTnLst>
                              <p:par>
                                <p:cTn id="45" presetID="20" presetClass="entr" presetSubtype="0" fill="hold" grpId="0" nodeType="afterEffect">
                                  <p:stCondLst>
                                    <p:cond delay="250"/>
                                  </p:stCondLst>
                                  <p:childTnLst>
                                    <p:set>
                                      <p:cBhvr>
                                        <p:cTn id="46" dur="1" fill="hold">
                                          <p:stCondLst>
                                            <p:cond delay="0"/>
                                          </p:stCondLst>
                                        </p:cTn>
                                        <p:tgtEl>
                                          <p:spTgt spid="31"/>
                                        </p:tgtEl>
                                        <p:attrNameLst>
                                          <p:attrName>style.visibility</p:attrName>
                                        </p:attrNameLst>
                                      </p:cBhvr>
                                      <p:to>
                                        <p:strVal val="visible"/>
                                      </p:to>
                                    </p:set>
                                    <p:animEffect transition="in" filter="wedge">
                                      <p:cBhvr>
                                        <p:cTn id="47" dur="75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7" grpId="1" animBg="1"/>
      <p:bldP spid="33" grpId="0" animBg="1"/>
      <p:bldP spid="33" grpId="1" animBg="1"/>
      <p:bldP spid="34" grpId="0" animBg="1"/>
      <p:bldP spid="34" grpId="1"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836712"/>
            <a:ext cx="5443638" cy="1944216"/>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ja-JP" altLang="en-US" sz="2400" b="1" dirty="0" smtClean="0">
                <a:solidFill>
                  <a:schemeClr val="tx1"/>
                </a:solidFill>
              </a:rPr>
              <a:t>　　　　　　  </a:t>
            </a:r>
            <a:r>
              <a:rPr lang="ja-JP" altLang="en-US" sz="2400" b="1" dirty="0" err="1" smtClean="0">
                <a:solidFill>
                  <a:schemeClr val="tx1"/>
                </a:solidFill>
              </a:rPr>
              <a:t>よ</a:t>
            </a:r>
            <a:endParaRPr lang="en-US" altLang="ja-JP" sz="2400" b="1" dirty="0">
              <a:solidFill>
                <a:schemeClr val="tx1"/>
              </a:solidFill>
            </a:endParaRPr>
          </a:p>
          <a:p>
            <a:pPr>
              <a:lnSpc>
                <a:spcPts val="3500"/>
              </a:lnSpc>
            </a:pPr>
            <a:r>
              <a:rPr kumimoji="1" lang="ja-JP" altLang="en-US" sz="3600" dirty="0" smtClean="0">
                <a:solidFill>
                  <a:schemeClr val="tx1"/>
                </a:solidFill>
              </a:rPr>
              <a:t>どこが良くなかった</a:t>
            </a:r>
            <a:endParaRPr kumimoji="1" lang="en-US" altLang="ja-JP" sz="3600" dirty="0" smtClean="0">
              <a:solidFill>
                <a:schemeClr val="tx1"/>
              </a:solidFill>
            </a:endParaRPr>
          </a:p>
          <a:p>
            <a:r>
              <a:rPr kumimoji="1" lang="ja-JP" altLang="en-US" sz="3600" dirty="0" smtClean="0">
                <a:solidFill>
                  <a:schemeClr val="tx1"/>
                </a:solidFill>
              </a:rPr>
              <a:t>のだろう</a:t>
            </a:r>
            <a:r>
              <a:rPr lang="ja-JP" altLang="en-US" sz="3600" dirty="0">
                <a:solidFill>
                  <a:schemeClr val="tx1"/>
                </a:solidFill>
              </a:rPr>
              <a:t>？</a:t>
            </a:r>
            <a:endParaRPr kumimoji="1" lang="en-US" altLang="ja-JP" sz="3600" dirty="0" smtClean="0">
              <a:solidFill>
                <a:schemeClr val="tx1"/>
              </a:solidFill>
            </a:endParaRPr>
          </a:p>
        </p:txBody>
      </p:sp>
      <p:sp>
        <p:nvSpPr>
          <p:cNvPr id="2" name="右矢印 1">
            <a:hlinkClick r:id="rId4" action="ppaction://hlinksldjump"/>
          </p:cNvPr>
          <p:cNvSpPr/>
          <p:nvPr/>
        </p:nvSpPr>
        <p:spPr>
          <a:xfrm>
            <a:off x="7956376" y="6021288"/>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05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251520" y="1525978"/>
            <a:ext cx="6340197" cy="1031052"/>
            <a:chOff x="251520" y="564649"/>
            <a:chExt cx="6340197" cy="1031052"/>
          </a:xfrm>
        </p:grpSpPr>
        <p:sp>
          <p:nvSpPr>
            <p:cNvPr id="2" name="テキスト ボックス 1"/>
            <p:cNvSpPr txBox="1"/>
            <p:nvPr/>
          </p:nvSpPr>
          <p:spPr>
            <a:xfrm>
              <a:off x="251520" y="764704"/>
              <a:ext cx="6340197" cy="830997"/>
            </a:xfrm>
            <a:prstGeom prst="rect">
              <a:avLst/>
            </a:prstGeom>
            <a:noFill/>
          </p:spPr>
          <p:txBody>
            <a:bodyPr wrap="none" rtlCol="0">
              <a:spAutoFit/>
            </a:bodyPr>
            <a:lstStyle/>
            <a:p>
              <a:r>
                <a:rPr kumimoji="1" lang="ja-JP" altLang="en-US" sz="48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１８歳未満の子</a:t>
              </a:r>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ども</a:t>
              </a:r>
              <a:r>
                <a:rPr lang="ja-JP" altLang="en-US" sz="48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が</a:t>
              </a:r>
              <a:endParaRPr kumimoji="1"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1512536" y="564649"/>
              <a:ext cx="1931939" cy="400110"/>
            </a:xfrm>
            <a:prstGeom prst="rect">
              <a:avLst/>
            </a:prstGeom>
            <a:noFill/>
          </p:spPr>
          <p:txBody>
            <a:bodyPr wrap="none" rtlCol="0">
              <a:spAutoFit/>
            </a:bodyPr>
            <a:lstStyle/>
            <a:p>
              <a:r>
                <a:rPr kumimoji="1" lang="ja-JP" altLang="en-US" sz="2000" b="1" dirty="0" smtClean="0">
                  <a:solidFill>
                    <a:srgbClr val="FFFF00"/>
                  </a:solidFill>
                  <a:effectLst>
                    <a:outerShdw blurRad="38100" dist="38100" dir="2700000" algn="tl">
                      <a:srgbClr val="000000">
                        <a:alpha val="43137"/>
                      </a:srgbClr>
                    </a:outerShdw>
                  </a:effectLst>
                </a:rPr>
                <a:t>さい　　み　 まん</a:t>
              </a:r>
              <a:endParaRPr kumimoji="1" lang="ja-JP" altLang="en-US" sz="2000" b="1" dirty="0">
                <a:solidFill>
                  <a:srgbClr val="FFFF00"/>
                </a:solidFill>
                <a:effectLst>
                  <a:outerShdw blurRad="38100" dist="38100" dir="2700000" algn="tl">
                    <a:srgbClr val="000000">
                      <a:alpha val="43137"/>
                    </a:srgbClr>
                  </a:outerShdw>
                </a:effectLst>
              </a:endParaRPr>
            </a:p>
          </p:txBody>
        </p:sp>
        <p:sp>
          <p:nvSpPr>
            <p:cNvPr id="9" name="テキスト ボックス 8"/>
            <p:cNvSpPr txBox="1"/>
            <p:nvPr/>
          </p:nvSpPr>
          <p:spPr>
            <a:xfrm>
              <a:off x="4129250" y="564649"/>
              <a:ext cx="389850" cy="400110"/>
            </a:xfrm>
            <a:prstGeom prst="rect">
              <a:avLst/>
            </a:prstGeom>
            <a:noFill/>
          </p:spPr>
          <p:txBody>
            <a:bodyPr wrap="none" rtlCol="0">
              <a:spAutoFit/>
            </a:bodyPr>
            <a:lstStyle/>
            <a:p>
              <a:r>
                <a:rPr lang="ja-JP" altLang="en-US" sz="2000" b="1" dirty="0">
                  <a:solidFill>
                    <a:srgbClr val="FFFF00"/>
                  </a:solidFill>
                  <a:effectLst>
                    <a:outerShdw blurRad="38100" dist="38100" dir="2700000" algn="tl">
                      <a:srgbClr val="000000">
                        <a:alpha val="43137"/>
                      </a:srgbClr>
                    </a:outerShdw>
                  </a:effectLst>
                </a:rPr>
                <a:t>こ</a:t>
              </a:r>
              <a:endParaRPr kumimoji="1" lang="en-US" altLang="ja-JP" sz="2000" b="1" dirty="0" smtClean="0">
                <a:solidFill>
                  <a:srgbClr val="FFFF00"/>
                </a:solidFill>
                <a:effectLst>
                  <a:outerShdw blurRad="38100" dist="38100" dir="2700000" algn="tl">
                    <a:srgbClr val="000000">
                      <a:alpha val="43137"/>
                    </a:srgbClr>
                  </a:outerShdw>
                </a:effectLst>
              </a:endParaRPr>
            </a:p>
          </p:txBody>
        </p:sp>
      </p:grpSp>
      <p:grpSp>
        <p:nvGrpSpPr>
          <p:cNvPr id="22" name="グループ化 21"/>
          <p:cNvGrpSpPr/>
          <p:nvPr/>
        </p:nvGrpSpPr>
        <p:grpSpPr>
          <a:xfrm>
            <a:off x="1094125" y="2728736"/>
            <a:ext cx="6955750" cy="1031052"/>
            <a:chOff x="251520" y="1791257"/>
            <a:chExt cx="6955750" cy="1031052"/>
          </a:xfrm>
        </p:grpSpPr>
        <p:sp>
          <p:nvSpPr>
            <p:cNvPr id="10" name="テキスト ボックス 9"/>
            <p:cNvSpPr txBox="1"/>
            <p:nvPr/>
          </p:nvSpPr>
          <p:spPr>
            <a:xfrm>
              <a:off x="251520" y="1991312"/>
              <a:ext cx="6955750" cy="830997"/>
            </a:xfrm>
            <a:prstGeom prst="rect">
              <a:avLst/>
            </a:prstGeom>
            <a:noFill/>
          </p:spPr>
          <p:txBody>
            <a:bodyPr wrap="none" rtlCol="0">
              <a:spAutoFit/>
            </a:bodyPr>
            <a:lstStyle/>
            <a:p>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見て</a:t>
              </a:r>
              <a:r>
                <a:rPr lang="ja-JP" altLang="en-US" sz="48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はいけない</a:t>
              </a:r>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サイト</a:t>
              </a:r>
              <a:r>
                <a:rPr lang="ja-JP" altLang="en-US" sz="48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を</a:t>
              </a:r>
              <a:endParaRPr kumimoji="1"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489361" y="1791257"/>
              <a:ext cx="442750" cy="400110"/>
            </a:xfrm>
            <a:prstGeom prst="rect">
              <a:avLst/>
            </a:prstGeom>
            <a:noFill/>
          </p:spPr>
          <p:txBody>
            <a:bodyPr wrap="none" rtlCol="0">
              <a:spAutoFit/>
            </a:bodyPr>
            <a:lstStyle/>
            <a:p>
              <a:r>
                <a:rPr kumimoji="1" lang="ja-JP" altLang="en-US" sz="2000" b="1" dirty="0" smtClean="0">
                  <a:solidFill>
                    <a:srgbClr val="FFFF00"/>
                  </a:solidFill>
                  <a:effectLst>
                    <a:outerShdw blurRad="38100" dist="38100" dir="2700000" algn="tl">
                      <a:srgbClr val="000000">
                        <a:alpha val="43137"/>
                      </a:srgbClr>
                    </a:outerShdw>
                  </a:effectLst>
                </a:rPr>
                <a:t>み</a:t>
              </a:r>
              <a:endParaRPr kumimoji="1" lang="ja-JP" altLang="en-US" sz="2000" b="1" dirty="0">
                <a:solidFill>
                  <a:srgbClr val="FFFF00"/>
                </a:solidFill>
                <a:effectLst>
                  <a:outerShdw blurRad="38100" dist="38100" dir="2700000" algn="tl">
                    <a:srgbClr val="000000">
                      <a:alpha val="43137"/>
                    </a:srgbClr>
                  </a:outerShdw>
                </a:effectLst>
              </a:endParaRPr>
            </a:p>
          </p:txBody>
        </p:sp>
      </p:grpSp>
      <p:grpSp>
        <p:nvGrpSpPr>
          <p:cNvPr id="23" name="グループ化 22"/>
          <p:cNvGrpSpPr/>
          <p:nvPr/>
        </p:nvGrpSpPr>
        <p:grpSpPr>
          <a:xfrm>
            <a:off x="2960143" y="3931494"/>
            <a:ext cx="5724644" cy="1031052"/>
            <a:chOff x="251520" y="3036850"/>
            <a:chExt cx="5724644" cy="1031052"/>
          </a:xfrm>
        </p:grpSpPr>
        <p:sp>
          <p:nvSpPr>
            <p:cNvPr id="15" name="テキスト ボックス 14"/>
            <p:cNvSpPr txBox="1"/>
            <p:nvPr/>
          </p:nvSpPr>
          <p:spPr>
            <a:xfrm>
              <a:off x="251520" y="3236905"/>
              <a:ext cx="5724644" cy="830997"/>
            </a:xfrm>
            <a:prstGeom prst="rect">
              <a:avLst/>
            </a:prstGeom>
            <a:noFill/>
          </p:spPr>
          <p:txBody>
            <a:bodyPr wrap="none" rtlCol="0">
              <a:spAutoFit/>
            </a:bodyPr>
            <a:lstStyle/>
            <a:p>
              <a:r>
                <a:rPr kumimoji="1" lang="ja-JP" altLang="en-US" sz="48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見てはいけません！</a:t>
              </a:r>
              <a:endParaRPr kumimoji="1"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489361" y="3036850"/>
              <a:ext cx="442750" cy="400110"/>
            </a:xfrm>
            <a:prstGeom prst="rect">
              <a:avLst/>
            </a:prstGeom>
            <a:noFill/>
          </p:spPr>
          <p:txBody>
            <a:bodyPr wrap="none" rtlCol="0">
              <a:spAutoFit/>
            </a:bodyPr>
            <a:lstStyle/>
            <a:p>
              <a:r>
                <a:rPr kumimoji="1" lang="ja-JP" altLang="en-US" sz="2000" b="1" dirty="0" smtClean="0">
                  <a:solidFill>
                    <a:srgbClr val="FFFF00"/>
                  </a:solidFill>
                  <a:effectLst>
                    <a:outerShdw blurRad="38100" dist="38100" dir="2700000" algn="tl">
                      <a:srgbClr val="000000">
                        <a:alpha val="43137"/>
                      </a:srgbClr>
                    </a:outerShdw>
                  </a:effectLst>
                </a:rPr>
                <a:t>み</a:t>
              </a:r>
              <a:endParaRPr kumimoji="1" lang="ja-JP" altLang="en-US" sz="2000" b="1"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155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25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51520" y="1396807"/>
            <a:ext cx="6955750"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「アイドルの</a:t>
            </a:r>
            <a:r>
              <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251520" y="2348880"/>
            <a:ext cx="6340197"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「あの○○が・・・」</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a:off x="251520" y="4679923"/>
            <a:ext cx="7571303"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あなた</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がクリックするのを</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23" name="グループ化 22"/>
          <p:cNvGrpSpPr/>
          <p:nvPr/>
        </p:nvGrpSpPr>
        <p:grpSpPr>
          <a:xfrm>
            <a:off x="251520" y="3429000"/>
            <a:ext cx="7571303" cy="1031052"/>
            <a:chOff x="251520" y="3036850"/>
            <a:chExt cx="7571303" cy="1031052"/>
          </a:xfrm>
        </p:grpSpPr>
        <p:sp>
          <p:nvSpPr>
            <p:cNvPr id="15" name="テキスト ボックス 14"/>
            <p:cNvSpPr txBox="1"/>
            <p:nvPr/>
          </p:nvSpPr>
          <p:spPr>
            <a:xfrm>
              <a:off x="251520" y="3236905"/>
              <a:ext cx="7571303"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気になる題名にだまされて</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323528" y="3036850"/>
              <a:ext cx="402674" cy="400110"/>
            </a:xfrm>
            <a:prstGeom prst="rect">
              <a:avLst/>
            </a:prstGeom>
            <a:noFill/>
          </p:spPr>
          <p:txBody>
            <a:bodyPr wrap="none" rtlCol="0">
              <a:spAutoFit/>
            </a:bodyPr>
            <a:lstStyle/>
            <a:p>
              <a:r>
                <a:rPr kumimoji="1" lang="ja-JP" altLang="en-US" sz="2000" b="1" dirty="0" smtClean="0">
                  <a:solidFill>
                    <a:schemeClr val="bg1"/>
                  </a:solidFill>
                </a:rPr>
                <a:t>き</a:t>
              </a:r>
              <a:endParaRPr kumimoji="1" lang="ja-JP" altLang="en-US" sz="2000" b="1" dirty="0">
                <a:solidFill>
                  <a:schemeClr val="bg1"/>
                </a:solidFill>
              </a:endParaRPr>
            </a:p>
          </p:txBody>
        </p:sp>
        <p:sp>
          <p:nvSpPr>
            <p:cNvPr id="17" name="テキスト ボックス 16"/>
            <p:cNvSpPr txBox="1"/>
            <p:nvPr/>
          </p:nvSpPr>
          <p:spPr>
            <a:xfrm>
              <a:off x="2835173" y="3036850"/>
              <a:ext cx="1162498" cy="400110"/>
            </a:xfrm>
            <a:prstGeom prst="rect">
              <a:avLst/>
            </a:prstGeom>
            <a:noFill/>
          </p:spPr>
          <p:txBody>
            <a:bodyPr wrap="none" rtlCol="0">
              <a:spAutoFit/>
            </a:bodyPr>
            <a:lstStyle/>
            <a:p>
              <a:r>
                <a:rPr kumimoji="1" lang="ja-JP" altLang="en-US" sz="2000" b="1" dirty="0" smtClean="0">
                  <a:solidFill>
                    <a:schemeClr val="bg1"/>
                  </a:solidFill>
                </a:rPr>
                <a:t>だいめい</a:t>
              </a:r>
              <a:endParaRPr kumimoji="1" lang="ja-JP" altLang="en-US" sz="2000" b="1" dirty="0">
                <a:solidFill>
                  <a:schemeClr val="bg1"/>
                </a:solidFill>
              </a:endParaRPr>
            </a:p>
          </p:txBody>
        </p:sp>
      </p:grpSp>
      <p:grpSp>
        <p:nvGrpSpPr>
          <p:cNvPr id="25" name="グループ化 24"/>
          <p:cNvGrpSpPr/>
          <p:nvPr/>
        </p:nvGrpSpPr>
        <p:grpSpPr>
          <a:xfrm>
            <a:off x="2325231" y="189850"/>
            <a:ext cx="4493538" cy="1031052"/>
            <a:chOff x="251520" y="4282443"/>
            <a:chExt cx="4493538" cy="1031052"/>
          </a:xfrm>
        </p:grpSpPr>
        <p:sp>
          <p:nvSpPr>
            <p:cNvPr id="26" name="テキスト ボックス 25"/>
            <p:cNvSpPr txBox="1"/>
            <p:nvPr/>
          </p:nvSpPr>
          <p:spPr>
            <a:xfrm>
              <a:off x="251520" y="4482498"/>
              <a:ext cx="4493538"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気をつけよう！</a:t>
              </a:r>
              <a:endParaRPr kumimoji="1"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89361" y="4282443"/>
              <a:ext cx="402674" cy="400110"/>
            </a:xfrm>
            <a:prstGeom prst="rect">
              <a:avLst/>
            </a:prstGeom>
            <a:noFill/>
          </p:spPr>
          <p:txBody>
            <a:bodyPr wrap="none" rtlCol="0">
              <a:spAutoFit/>
            </a:bodyPr>
            <a:lstStyle/>
            <a:p>
              <a:r>
                <a:rPr kumimoji="1" lang="ja-JP" altLang="en-US" sz="2000" b="1" dirty="0" smtClean="0">
                  <a:solidFill>
                    <a:srgbClr val="FFFF00"/>
                  </a:solidFill>
                </a:rPr>
                <a:t>き</a:t>
              </a:r>
              <a:endParaRPr kumimoji="1" lang="ja-JP" altLang="en-US" sz="2000" b="1" dirty="0">
                <a:solidFill>
                  <a:srgbClr val="FFFF00"/>
                </a:solidFill>
              </a:endParaRPr>
            </a:p>
          </p:txBody>
        </p:sp>
      </p:grpSp>
      <p:grpSp>
        <p:nvGrpSpPr>
          <p:cNvPr id="28" name="グループ化 27"/>
          <p:cNvGrpSpPr/>
          <p:nvPr/>
        </p:nvGrpSpPr>
        <p:grpSpPr>
          <a:xfrm>
            <a:off x="1249169" y="5609056"/>
            <a:ext cx="7571303" cy="1031052"/>
            <a:chOff x="251520" y="4282443"/>
            <a:chExt cx="7571303" cy="1031052"/>
          </a:xfrm>
        </p:grpSpPr>
        <p:sp>
          <p:nvSpPr>
            <p:cNvPr id="29" name="テキスト ボックス 28"/>
            <p:cNvSpPr txBox="1"/>
            <p:nvPr/>
          </p:nvSpPr>
          <p:spPr>
            <a:xfrm>
              <a:off x="251520" y="4482498"/>
              <a:ext cx="7571303"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待っている悪い人がいます</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0" name="テキスト ボックス 29"/>
            <p:cNvSpPr txBox="1"/>
            <p:nvPr/>
          </p:nvSpPr>
          <p:spPr>
            <a:xfrm>
              <a:off x="261983" y="4282443"/>
              <a:ext cx="585417" cy="400110"/>
            </a:xfrm>
            <a:prstGeom prst="rect">
              <a:avLst/>
            </a:prstGeom>
            <a:noFill/>
          </p:spPr>
          <p:txBody>
            <a:bodyPr wrap="none" rtlCol="0">
              <a:spAutoFit/>
            </a:bodyPr>
            <a:lstStyle/>
            <a:p>
              <a:r>
                <a:rPr lang="ja-JP" altLang="en-US" sz="2000" b="1" dirty="0" smtClean="0">
                  <a:solidFill>
                    <a:schemeClr val="bg1"/>
                  </a:solidFill>
                </a:rPr>
                <a:t>　ま</a:t>
              </a:r>
              <a:endParaRPr kumimoji="1" lang="ja-JP" altLang="en-US" sz="2000" b="1" dirty="0">
                <a:solidFill>
                  <a:schemeClr val="bg1"/>
                </a:solidFill>
              </a:endParaRPr>
            </a:p>
          </p:txBody>
        </p:sp>
        <p:sp>
          <p:nvSpPr>
            <p:cNvPr id="31" name="テキスト ボックス 30"/>
            <p:cNvSpPr txBox="1"/>
            <p:nvPr/>
          </p:nvSpPr>
          <p:spPr>
            <a:xfrm>
              <a:off x="3344193" y="4282443"/>
              <a:ext cx="1967205" cy="400110"/>
            </a:xfrm>
            <a:prstGeom prst="rect">
              <a:avLst/>
            </a:prstGeom>
            <a:noFill/>
          </p:spPr>
          <p:txBody>
            <a:bodyPr wrap="none" rtlCol="0">
              <a:spAutoFit/>
            </a:bodyPr>
            <a:lstStyle/>
            <a:p>
              <a:r>
                <a:rPr kumimoji="1" lang="ja-JP" altLang="en-US" sz="2000" b="1" dirty="0" smtClean="0">
                  <a:solidFill>
                    <a:schemeClr val="bg1"/>
                  </a:solidFill>
                </a:rPr>
                <a:t>わる　　　　　ひと</a:t>
              </a:r>
              <a:endParaRPr kumimoji="1" lang="ja-JP" altLang="en-US" sz="2000" b="1" dirty="0">
                <a:solidFill>
                  <a:schemeClr val="bg1"/>
                </a:solidFill>
              </a:endParaRPr>
            </a:p>
          </p:txBody>
        </p:sp>
      </p:grpSp>
    </p:spTree>
    <p:extLst>
      <p:ext uri="{BB962C8B-B14F-4D97-AF65-F5344CB8AC3E}">
        <p14:creationId xmlns:p14="http://schemas.microsoft.com/office/powerpoint/2010/main" val="38638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2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25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clrChange>
              <a:clrFrom>
                <a:srgbClr val="C3D69B"/>
              </a:clrFrom>
              <a:clrTo>
                <a:srgbClr val="C3D69B">
                  <a:alpha val="0"/>
                </a:srgbClr>
              </a:clrTo>
            </a:clrChange>
            <a:extLst>
              <a:ext uri="{28A0092B-C50C-407E-A947-70E740481C1C}">
                <a14:useLocalDpi xmlns:a14="http://schemas.microsoft.com/office/drawing/2010/main" val="0"/>
              </a:ext>
            </a:extLst>
          </a:blip>
          <a:srcRect/>
          <a:stretch>
            <a:fillRect/>
          </a:stretch>
        </p:blipFill>
        <p:spPr bwMode="auto">
          <a:xfrm>
            <a:off x="1871192" y="1700808"/>
            <a:ext cx="7272808" cy="525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右矢印 1"/>
          <p:cNvSpPr/>
          <p:nvPr/>
        </p:nvSpPr>
        <p:spPr>
          <a:xfrm rot="3227760">
            <a:off x="2834517" y="2861593"/>
            <a:ext cx="2592288" cy="10081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形吹き出し 12"/>
          <p:cNvSpPr/>
          <p:nvPr/>
        </p:nvSpPr>
        <p:spPr>
          <a:xfrm>
            <a:off x="0" y="0"/>
            <a:ext cx="4830187" cy="2842045"/>
          </a:xfrm>
          <a:prstGeom prst="wedgeEllipseCallout">
            <a:avLst>
              <a:gd name="adj1" fmla="val 34432"/>
              <a:gd name="adj2" fmla="val 645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lang="ja-JP" altLang="en-US" sz="2000" b="1" dirty="0" smtClean="0">
                <a:solidFill>
                  <a:schemeClr val="tx1"/>
                </a:solidFill>
              </a:rPr>
              <a:t>した　　ほう　　きんがく</a:t>
            </a:r>
            <a:endParaRPr lang="en-US" altLang="ja-JP" sz="2000" b="1" dirty="0">
              <a:solidFill>
                <a:schemeClr val="tx1"/>
              </a:solidFill>
            </a:endParaRPr>
          </a:p>
          <a:p>
            <a:pPr>
              <a:lnSpc>
                <a:spcPts val="2700"/>
              </a:lnSpc>
            </a:pPr>
            <a:r>
              <a:rPr lang="ja-JP" altLang="en-US" sz="3200" dirty="0">
                <a:solidFill>
                  <a:schemeClr val="tx1"/>
                </a:solidFill>
              </a:rPr>
              <a:t>下の方</a:t>
            </a:r>
            <a:r>
              <a:rPr lang="ja-JP" altLang="en-US" sz="3200" dirty="0" smtClean="0">
                <a:solidFill>
                  <a:schemeClr val="tx1"/>
                </a:solidFill>
              </a:rPr>
              <a:t>に金額など</a:t>
            </a:r>
            <a:endParaRPr lang="en-US" altLang="ja-JP" sz="3200" dirty="0" smtClean="0">
              <a:solidFill>
                <a:schemeClr val="tx1"/>
              </a:solidFill>
            </a:endParaRPr>
          </a:p>
          <a:p>
            <a:pPr>
              <a:lnSpc>
                <a:spcPts val="2700"/>
              </a:lnSpc>
            </a:pPr>
            <a:r>
              <a:rPr lang="ja-JP" altLang="en-US" sz="2000" b="1" dirty="0" smtClean="0">
                <a:solidFill>
                  <a:schemeClr val="tx1"/>
                </a:solidFill>
              </a:rPr>
              <a:t>　　たいせつ</a:t>
            </a:r>
            <a:endParaRPr lang="en-US" altLang="ja-JP" sz="2000" b="1" dirty="0">
              <a:solidFill>
                <a:schemeClr val="tx1"/>
              </a:solidFill>
            </a:endParaRPr>
          </a:p>
          <a:p>
            <a:pPr>
              <a:lnSpc>
                <a:spcPts val="2700"/>
              </a:lnSpc>
            </a:pPr>
            <a:r>
              <a:rPr lang="ja-JP" altLang="en-US" sz="3200" dirty="0" smtClean="0">
                <a:solidFill>
                  <a:schemeClr val="tx1"/>
                </a:solidFill>
              </a:rPr>
              <a:t>の大切なことが</a:t>
            </a:r>
            <a:endParaRPr lang="en-US" altLang="ja-JP" sz="3200" dirty="0" smtClean="0">
              <a:solidFill>
                <a:schemeClr val="tx1"/>
              </a:solidFill>
            </a:endParaRPr>
          </a:p>
          <a:p>
            <a:pPr>
              <a:lnSpc>
                <a:spcPts val="2700"/>
              </a:lnSpc>
            </a:pPr>
            <a:r>
              <a:rPr lang="ja-JP" altLang="en-US" sz="2000" b="1" dirty="0" smtClean="0">
                <a:solidFill>
                  <a:schemeClr val="tx1"/>
                </a:solidFill>
              </a:rPr>
              <a:t> </a:t>
            </a:r>
            <a:r>
              <a:rPr lang="ja-JP" altLang="en-US" sz="2000" b="1" dirty="0" err="1" smtClean="0">
                <a:solidFill>
                  <a:schemeClr val="tx1"/>
                </a:solidFill>
              </a:rPr>
              <a:t>か</a:t>
            </a:r>
            <a:endParaRPr lang="en-US" altLang="ja-JP" sz="2000" b="1" dirty="0">
              <a:solidFill>
                <a:schemeClr val="tx1"/>
              </a:solidFill>
            </a:endParaRPr>
          </a:p>
          <a:p>
            <a:pPr>
              <a:lnSpc>
                <a:spcPts val="2700"/>
              </a:lnSpc>
            </a:pPr>
            <a:r>
              <a:rPr lang="ja-JP" altLang="en-US" sz="3200" dirty="0" smtClean="0">
                <a:solidFill>
                  <a:schemeClr val="tx1"/>
                </a:solidFill>
              </a:rPr>
              <a:t>書いてあります。</a:t>
            </a:r>
            <a:endParaRPr kumimoji="1" lang="en-US" altLang="ja-JP" sz="3200" dirty="0" smtClean="0">
              <a:solidFill>
                <a:schemeClr val="tx1"/>
              </a:solidFill>
            </a:endParaRPr>
          </a:p>
        </p:txBody>
      </p:sp>
      <p:grpSp>
        <p:nvGrpSpPr>
          <p:cNvPr id="8" name="グループ化 7"/>
          <p:cNvGrpSpPr/>
          <p:nvPr/>
        </p:nvGrpSpPr>
        <p:grpSpPr>
          <a:xfrm>
            <a:off x="6228184" y="3733667"/>
            <a:ext cx="944350" cy="944350"/>
            <a:chOff x="6948333" y="552872"/>
            <a:chExt cx="944350" cy="944350"/>
          </a:xfrm>
        </p:grpSpPr>
        <p:sp>
          <p:nvSpPr>
            <p:cNvPr id="7" name="正方形/長方形 6"/>
            <p:cNvSpPr/>
            <p:nvPr/>
          </p:nvSpPr>
          <p:spPr>
            <a:xfrm rot="2700000">
              <a:off x="7312496" y="552872"/>
              <a:ext cx="216024" cy="9443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rot="18900000" flipH="1">
              <a:off x="7312496" y="552872"/>
              <a:ext cx="216024" cy="9443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167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22" presetClass="entr" presetSubtype="1" fill="hold" grpId="0" nodeType="withEffect">
                                  <p:stCondLst>
                                    <p:cond delay="20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clrChange>
              <a:clrFrom>
                <a:srgbClr val="C3D69B"/>
              </a:clrFrom>
              <a:clrTo>
                <a:srgbClr val="C3D69B">
                  <a:alpha val="0"/>
                </a:srgbClr>
              </a:clrTo>
            </a:clrChange>
            <a:extLst>
              <a:ext uri="{28A0092B-C50C-407E-A947-70E740481C1C}">
                <a14:useLocalDpi xmlns:a14="http://schemas.microsoft.com/office/drawing/2010/main" val="0"/>
              </a:ext>
            </a:extLst>
          </a:blip>
          <a:srcRect/>
          <a:stretch>
            <a:fillRect/>
          </a:stretch>
        </p:blipFill>
        <p:spPr bwMode="auto">
          <a:xfrm>
            <a:off x="179511" y="116632"/>
            <a:ext cx="689391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形吹き出し 3"/>
          <p:cNvSpPr/>
          <p:nvPr/>
        </p:nvSpPr>
        <p:spPr>
          <a:xfrm>
            <a:off x="3203849" y="332656"/>
            <a:ext cx="5940152" cy="1861317"/>
          </a:xfrm>
          <a:prstGeom prst="wedgeEllipseCallout">
            <a:avLst>
              <a:gd name="adj1" fmla="val -45006"/>
              <a:gd name="adj2" fmla="val 477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lang="ja-JP" altLang="en-US" sz="2000" b="1" dirty="0" smtClean="0">
                <a:solidFill>
                  <a:schemeClr val="tx1"/>
                </a:solidFill>
              </a:rPr>
              <a:t>ほんとう</a:t>
            </a:r>
            <a:endParaRPr lang="en-US" altLang="ja-JP" sz="2000" b="1" dirty="0">
              <a:solidFill>
                <a:schemeClr val="tx1"/>
              </a:solidFill>
            </a:endParaRPr>
          </a:p>
          <a:p>
            <a:pPr>
              <a:lnSpc>
                <a:spcPts val="2700"/>
              </a:lnSpc>
            </a:pPr>
            <a:r>
              <a:rPr lang="ja-JP" altLang="en-US" sz="3200" dirty="0" smtClean="0">
                <a:solidFill>
                  <a:schemeClr val="tx1"/>
                </a:solidFill>
              </a:rPr>
              <a:t>本当は、</a:t>
            </a:r>
            <a:endParaRPr lang="en-US" altLang="ja-JP" sz="3200" dirty="0" smtClean="0">
              <a:solidFill>
                <a:schemeClr val="tx1"/>
              </a:solidFill>
            </a:endParaRPr>
          </a:p>
          <a:p>
            <a:pPr>
              <a:lnSpc>
                <a:spcPts val="2700"/>
              </a:lnSpc>
            </a:pPr>
            <a:r>
              <a:rPr lang="ja-JP" altLang="en-US" sz="2000" b="1" dirty="0" smtClean="0">
                <a:solidFill>
                  <a:schemeClr val="tx1"/>
                </a:solidFill>
              </a:rPr>
              <a:t>　　　　かんりょう</a:t>
            </a:r>
            <a:endParaRPr lang="en-US" altLang="ja-JP" sz="2000" b="1" dirty="0">
              <a:solidFill>
                <a:schemeClr val="tx1"/>
              </a:solidFill>
            </a:endParaRPr>
          </a:p>
          <a:p>
            <a:pPr>
              <a:lnSpc>
                <a:spcPts val="2700"/>
              </a:lnSpc>
            </a:pPr>
            <a:r>
              <a:rPr lang="ja-JP" altLang="en-US" sz="3200" dirty="0" smtClean="0">
                <a:solidFill>
                  <a:schemeClr val="tx1"/>
                </a:solidFill>
              </a:rPr>
              <a:t>まだ</a:t>
            </a:r>
            <a:r>
              <a:rPr lang="ja-JP" altLang="en-US" sz="3200" dirty="0">
                <a:solidFill>
                  <a:schemeClr val="tx1"/>
                </a:solidFill>
              </a:rPr>
              <a:t>完了していません</a:t>
            </a:r>
            <a:r>
              <a:rPr lang="ja-JP" altLang="en-US" sz="3200" dirty="0" smtClean="0">
                <a:solidFill>
                  <a:schemeClr val="tx1"/>
                </a:solidFill>
              </a:rPr>
              <a:t>。</a:t>
            </a:r>
            <a:endParaRPr kumimoji="1" lang="en-US" altLang="ja-JP" sz="3200" dirty="0" smtClean="0">
              <a:solidFill>
                <a:schemeClr val="tx1"/>
              </a:solidFill>
            </a:endParaRPr>
          </a:p>
        </p:txBody>
      </p:sp>
      <p:sp>
        <p:nvSpPr>
          <p:cNvPr id="2" name="角丸四角形 1"/>
          <p:cNvSpPr/>
          <p:nvPr/>
        </p:nvSpPr>
        <p:spPr>
          <a:xfrm>
            <a:off x="3203848" y="4149080"/>
            <a:ext cx="1872208" cy="3600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形吹き出し 5"/>
          <p:cNvSpPr/>
          <p:nvPr/>
        </p:nvSpPr>
        <p:spPr>
          <a:xfrm>
            <a:off x="2915815" y="5445224"/>
            <a:ext cx="6213665" cy="1152127"/>
          </a:xfrm>
          <a:prstGeom prst="wedgeEllipseCallout">
            <a:avLst>
              <a:gd name="adj1" fmla="val -28467"/>
              <a:gd name="adj2" fmla="val -1242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lang="ja-JP" altLang="en-US" sz="2000" b="1" dirty="0" smtClean="0">
                <a:solidFill>
                  <a:schemeClr val="tx1"/>
                </a:solidFill>
              </a:rPr>
              <a:t>れんらく</a:t>
            </a:r>
            <a:endParaRPr lang="en-US" altLang="ja-JP" sz="2000" b="1" dirty="0">
              <a:solidFill>
                <a:schemeClr val="tx1"/>
              </a:solidFill>
            </a:endParaRPr>
          </a:p>
          <a:p>
            <a:pPr>
              <a:lnSpc>
                <a:spcPts val="2700"/>
              </a:lnSpc>
            </a:pPr>
            <a:r>
              <a:rPr lang="ja-JP" altLang="en-US" sz="3200" dirty="0" smtClean="0">
                <a:solidFill>
                  <a:schemeClr val="tx1"/>
                </a:solidFill>
              </a:rPr>
              <a:t>連絡をしてはいけません。</a:t>
            </a:r>
            <a:endParaRPr kumimoji="1" lang="en-US" altLang="ja-JP" sz="3200" dirty="0" smtClean="0">
              <a:solidFill>
                <a:schemeClr val="tx1"/>
              </a:solidFill>
            </a:endParaRPr>
          </a:p>
        </p:txBody>
      </p:sp>
    </p:spTree>
    <p:extLst>
      <p:ext uri="{BB962C8B-B14F-4D97-AF65-F5344CB8AC3E}">
        <p14:creationId xmlns:p14="http://schemas.microsoft.com/office/powerpoint/2010/main" val="3972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750"/>
                                        <p:tgtEl>
                                          <p:spTgt spid="2"/>
                                        </p:tgtEl>
                                      </p:cBhvr>
                                    </p:animEffect>
                                  </p:childTnLst>
                                </p:cTn>
                              </p:par>
                            </p:childTnLst>
                          </p:cTn>
                        </p:par>
                        <p:par>
                          <p:cTn id="13" fill="hold">
                            <p:stCondLst>
                              <p:cond delay="750"/>
                            </p:stCondLst>
                            <p:childTnLst>
                              <p:par>
                                <p:cTn id="14" presetID="18" presetClass="entr" presetSubtype="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251520" y="1196752"/>
            <a:ext cx="8802410" cy="1031052"/>
            <a:chOff x="251520" y="564649"/>
            <a:chExt cx="8802410" cy="1031052"/>
          </a:xfrm>
        </p:grpSpPr>
        <p:sp>
          <p:nvSpPr>
            <p:cNvPr id="2" name="テキスト ボックス 1"/>
            <p:cNvSpPr txBox="1"/>
            <p:nvPr/>
          </p:nvSpPr>
          <p:spPr>
            <a:xfrm>
              <a:off x="251520" y="764704"/>
              <a:ext cx="8802410" cy="830997"/>
            </a:xfrm>
            <a:prstGeom prst="rect">
              <a:avLst/>
            </a:prstGeom>
            <a:noFill/>
          </p:spPr>
          <p:txBody>
            <a:bodyPr wrap="none" rtlCol="0">
              <a:spAutoFit/>
            </a:bodyPr>
            <a:lstStyle/>
            <a:p>
              <a:r>
                <a:rPr lang="ja-JP" altLang="en-US" sz="4800" dirty="0">
                  <a:solidFill>
                    <a:schemeClr val="bg1"/>
                  </a:solidFill>
                  <a:latin typeface="HGS創英角ﾎﾟｯﾌﾟ体" panose="040B0A00000000000000" pitchFamily="50" charset="-128"/>
                  <a:ea typeface="HGS創英角ﾎﾟｯﾌﾟ体" panose="040B0A00000000000000" pitchFamily="50" charset="-128"/>
                </a:rPr>
                <a:t>連絡</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をするとあなたの</a:t>
              </a:r>
              <a:r>
                <a:rPr lang="ja-JP" altLang="en-US" sz="4800" dirty="0">
                  <a:solidFill>
                    <a:schemeClr val="bg1"/>
                  </a:solidFill>
                  <a:latin typeface="HGS創英角ﾎﾟｯﾌﾟ体" panose="040B0A00000000000000" pitchFamily="50" charset="-128"/>
                  <a:ea typeface="HGS創英角ﾎﾟｯﾌﾟ体" panose="040B0A00000000000000" pitchFamily="50" charset="-128"/>
                </a:rPr>
                <a:t>メール</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や</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323528" y="564649"/>
              <a:ext cx="1048685" cy="400110"/>
            </a:xfrm>
            <a:prstGeom prst="rect">
              <a:avLst/>
            </a:prstGeom>
            <a:noFill/>
          </p:spPr>
          <p:txBody>
            <a:bodyPr wrap="none" rtlCol="0">
              <a:spAutoFit/>
            </a:bodyPr>
            <a:lstStyle/>
            <a:p>
              <a:r>
                <a:rPr lang="ja-JP" altLang="en-US" sz="2000" b="1" dirty="0">
                  <a:solidFill>
                    <a:schemeClr val="bg1"/>
                  </a:solidFill>
                </a:rPr>
                <a:t>れんらく</a:t>
              </a:r>
              <a:endParaRPr kumimoji="1" lang="ja-JP" altLang="en-US" sz="2000" b="1" dirty="0">
                <a:solidFill>
                  <a:schemeClr val="bg1"/>
                </a:solidFill>
              </a:endParaRPr>
            </a:p>
          </p:txBody>
        </p:sp>
      </p:grpSp>
      <p:grpSp>
        <p:nvGrpSpPr>
          <p:cNvPr id="22" name="グループ化 21"/>
          <p:cNvGrpSpPr/>
          <p:nvPr/>
        </p:nvGrpSpPr>
        <p:grpSpPr>
          <a:xfrm>
            <a:off x="251520" y="2399510"/>
            <a:ext cx="4493538" cy="1031052"/>
            <a:chOff x="251520" y="1791257"/>
            <a:chExt cx="4493538" cy="1031052"/>
          </a:xfrm>
        </p:grpSpPr>
        <p:sp>
          <p:nvSpPr>
            <p:cNvPr id="10" name="テキスト ボックス 9"/>
            <p:cNvSpPr txBox="1"/>
            <p:nvPr/>
          </p:nvSpPr>
          <p:spPr>
            <a:xfrm>
              <a:off x="251520" y="1991312"/>
              <a:ext cx="4493538"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電話番号などが</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395536" y="1791257"/>
              <a:ext cx="2417650" cy="400110"/>
            </a:xfrm>
            <a:prstGeom prst="rect">
              <a:avLst/>
            </a:prstGeom>
            <a:noFill/>
          </p:spPr>
          <p:txBody>
            <a:bodyPr wrap="none" rtlCol="0">
              <a:spAutoFit/>
            </a:bodyPr>
            <a:lstStyle/>
            <a:p>
              <a:r>
                <a:rPr kumimoji="1" lang="ja-JP" altLang="en-US" sz="2000" b="1" dirty="0" smtClean="0">
                  <a:solidFill>
                    <a:schemeClr val="bg1"/>
                  </a:solidFill>
                </a:rPr>
                <a:t>でん  わ     ばん   ごう</a:t>
              </a:r>
              <a:endParaRPr kumimoji="1" lang="ja-JP" altLang="en-US" sz="2000" b="1" dirty="0">
                <a:solidFill>
                  <a:schemeClr val="bg1"/>
                </a:solidFill>
              </a:endParaRPr>
            </a:p>
          </p:txBody>
        </p:sp>
      </p:grpSp>
      <p:grpSp>
        <p:nvGrpSpPr>
          <p:cNvPr id="24" name="グループ化 23"/>
          <p:cNvGrpSpPr/>
          <p:nvPr/>
        </p:nvGrpSpPr>
        <p:grpSpPr>
          <a:xfrm>
            <a:off x="251520" y="4653136"/>
            <a:ext cx="3877985" cy="1031052"/>
            <a:chOff x="251520" y="4282443"/>
            <a:chExt cx="3877985" cy="1031052"/>
          </a:xfrm>
        </p:grpSpPr>
        <p:sp>
          <p:nvSpPr>
            <p:cNvPr id="18" name="テキスト ボックス 17"/>
            <p:cNvSpPr txBox="1"/>
            <p:nvPr/>
          </p:nvSpPr>
          <p:spPr>
            <a:xfrm>
              <a:off x="251520" y="4482498"/>
              <a:ext cx="3877985"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何もしないで</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323528" y="4282443"/>
              <a:ext cx="659155" cy="400110"/>
            </a:xfrm>
            <a:prstGeom prst="rect">
              <a:avLst/>
            </a:prstGeom>
            <a:noFill/>
          </p:spPr>
          <p:txBody>
            <a:bodyPr wrap="none" rtlCol="0">
              <a:spAutoFit/>
            </a:bodyPr>
            <a:lstStyle/>
            <a:p>
              <a:r>
                <a:rPr kumimoji="1" lang="ja-JP" altLang="en-US" sz="2000" b="1" dirty="0" smtClean="0">
                  <a:solidFill>
                    <a:schemeClr val="bg1"/>
                  </a:solidFill>
                </a:rPr>
                <a:t>なに</a:t>
              </a:r>
              <a:endParaRPr kumimoji="1" lang="ja-JP" altLang="en-US" sz="2000" b="1" dirty="0">
                <a:solidFill>
                  <a:schemeClr val="bg1"/>
                </a:solidFill>
              </a:endParaRPr>
            </a:p>
          </p:txBody>
        </p:sp>
      </p:grpSp>
      <p:grpSp>
        <p:nvGrpSpPr>
          <p:cNvPr id="23" name="グループ化 22"/>
          <p:cNvGrpSpPr/>
          <p:nvPr/>
        </p:nvGrpSpPr>
        <p:grpSpPr>
          <a:xfrm>
            <a:off x="1177161" y="3602268"/>
            <a:ext cx="7571303" cy="1031052"/>
            <a:chOff x="251520" y="3036850"/>
            <a:chExt cx="7571303" cy="1031052"/>
          </a:xfrm>
        </p:grpSpPr>
        <p:sp>
          <p:nvSpPr>
            <p:cNvPr id="15" name="テキスト ボックス 14"/>
            <p:cNvSpPr txBox="1"/>
            <p:nvPr/>
          </p:nvSpPr>
          <p:spPr>
            <a:xfrm>
              <a:off x="251520" y="3236905"/>
              <a:ext cx="7571303"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相手に伝わってしまいます</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323528" y="3036850"/>
              <a:ext cx="1074333" cy="400110"/>
            </a:xfrm>
            <a:prstGeom prst="rect">
              <a:avLst/>
            </a:prstGeom>
            <a:noFill/>
          </p:spPr>
          <p:txBody>
            <a:bodyPr wrap="none" rtlCol="0">
              <a:spAutoFit/>
            </a:bodyPr>
            <a:lstStyle/>
            <a:p>
              <a:r>
                <a:rPr kumimoji="1" lang="ja-JP" altLang="en-US" sz="2000" b="1" dirty="0" smtClean="0">
                  <a:solidFill>
                    <a:schemeClr val="bg1"/>
                  </a:solidFill>
                </a:rPr>
                <a:t>あい　て</a:t>
              </a:r>
              <a:endParaRPr kumimoji="1" lang="ja-JP" altLang="en-US" sz="2000" b="1" dirty="0">
                <a:solidFill>
                  <a:schemeClr val="bg1"/>
                </a:solidFill>
              </a:endParaRPr>
            </a:p>
          </p:txBody>
        </p:sp>
        <p:sp>
          <p:nvSpPr>
            <p:cNvPr id="17" name="テキスト ボックス 16"/>
            <p:cNvSpPr txBox="1"/>
            <p:nvPr/>
          </p:nvSpPr>
          <p:spPr>
            <a:xfrm>
              <a:off x="2184802" y="3036850"/>
              <a:ext cx="667170" cy="400110"/>
            </a:xfrm>
            <a:prstGeom prst="rect">
              <a:avLst/>
            </a:prstGeom>
            <a:noFill/>
          </p:spPr>
          <p:txBody>
            <a:bodyPr wrap="none" rtlCol="0">
              <a:spAutoFit/>
            </a:bodyPr>
            <a:lstStyle/>
            <a:p>
              <a:r>
                <a:rPr kumimoji="1" lang="ja-JP" altLang="en-US" sz="2000" b="1" dirty="0" smtClean="0">
                  <a:solidFill>
                    <a:schemeClr val="bg1"/>
                  </a:solidFill>
                </a:rPr>
                <a:t>つた</a:t>
              </a:r>
              <a:endParaRPr kumimoji="1" lang="ja-JP" altLang="en-US" sz="2000" b="1" dirty="0">
                <a:solidFill>
                  <a:schemeClr val="bg1"/>
                </a:solidFill>
              </a:endParaRPr>
            </a:p>
          </p:txBody>
        </p:sp>
      </p:grpSp>
      <p:grpSp>
        <p:nvGrpSpPr>
          <p:cNvPr id="25" name="グループ化 24"/>
          <p:cNvGrpSpPr/>
          <p:nvPr/>
        </p:nvGrpSpPr>
        <p:grpSpPr>
          <a:xfrm>
            <a:off x="2325231" y="189850"/>
            <a:ext cx="4493538" cy="1031052"/>
            <a:chOff x="251520" y="4282443"/>
            <a:chExt cx="4493538" cy="1031052"/>
          </a:xfrm>
        </p:grpSpPr>
        <p:sp>
          <p:nvSpPr>
            <p:cNvPr id="26" name="テキスト ボックス 25"/>
            <p:cNvSpPr txBox="1"/>
            <p:nvPr/>
          </p:nvSpPr>
          <p:spPr>
            <a:xfrm>
              <a:off x="251520" y="4482498"/>
              <a:ext cx="4493538"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気をつけよう！</a:t>
              </a:r>
              <a:endParaRPr kumimoji="1"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89361" y="4282443"/>
              <a:ext cx="402674" cy="400110"/>
            </a:xfrm>
            <a:prstGeom prst="rect">
              <a:avLst/>
            </a:prstGeom>
            <a:noFill/>
          </p:spPr>
          <p:txBody>
            <a:bodyPr wrap="none" rtlCol="0">
              <a:spAutoFit/>
            </a:bodyPr>
            <a:lstStyle/>
            <a:p>
              <a:r>
                <a:rPr kumimoji="1" lang="ja-JP" altLang="en-US" sz="2000" b="1" dirty="0" smtClean="0">
                  <a:solidFill>
                    <a:srgbClr val="FFFF00"/>
                  </a:solidFill>
                </a:rPr>
                <a:t>き</a:t>
              </a:r>
              <a:endParaRPr kumimoji="1" lang="ja-JP" altLang="en-US" sz="2000" b="1" dirty="0">
                <a:solidFill>
                  <a:srgbClr val="FFFF00"/>
                </a:solidFill>
              </a:endParaRPr>
            </a:p>
          </p:txBody>
        </p:sp>
      </p:grpSp>
      <p:grpSp>
        <p:nvGrpSpPr>
          <p:cNvPr id="28" name="グループ化 27"/>
          <p:cNvGrpSpPr/>
          <p:nvPr/>
        </p:nvGrpSpPr>
        <p:grpSpPr>
          <a:xfrm>
            <a:off x="1249169" y="5782324"/>
            <a:ext cx="7571303" cy="1031052"/>
            <a:chOff x="251520" y="4282443"/>
            <a:chExt cx="7571303" cy="1031052"/>
          </a:xfrm>
        </p:grpSpPr>
        <p:sp>
          <p:nvSpPr>
            <p:cNvPr id="29" name="テキスト ボックス 28"/>
            <p:cNvSpPr txBox="1"/>
            <p:nvPr/>
          </p:nvSpPr>
          <p:spPr>
            <a:xfrm>
              <a:off x="251520" y="4482498"/>
              <a:ext cx="7571303"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大人の人に相談しましょう</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0" name="テキスト ボックス 29"/>
            <p:cNvSpPr txBox="1"/>
            <p:nvPr/>
          </p:nvSpPr>
          <p:spPr>
            <a:xfrm>
              <a:off x="484176" y="4282443"/>
              <a:ext cx="857927" cy="400110"/>
            </a:xfrm>
            <a:prstGeom prst="rect">
              <a:avLst/>
            </a:prstGeom>
            <a:noFill/>
          </p:spPr>
          <p:txBody>
            <a:bodyPr wrap="none" rtlCol="0">
              <a:spAutoFit/>
            </a:bodyPr>
            <a:lstStyle/>
            <a:p>
              <a:r>
                <a:rPr kumimoji="1" lang="ja-JP" altLang="en-US" sz="2000" b="1" dirty="0" smtClean="0">
                  <a:solidFill>
                    <a:schemeClr val="bg1"/>
                  </a:solidFill>
                </a:rPr>
                <a:t>おとな</a:t>
              </a:r>
              <a:endParaRPr kumimoji="1" lang="ja-JP" altLang="en-US" sz="2000" b="1" dirty="0">
                <a:solidFill>
                  <a:schemeClr val="bg1"/>
                </a:solidFill>
              </a:endParaRPr>
            </a:p>
          </p:txBody>
        </p:sp>
        <p:sp>
          <p:nvSpPr>
            <p:cNvPr id="31" name="テキスト ボックス 30"/>
            <p:cNvSpPr txBox="1"/>
            <p:nvPr/>
          </p:nvSpPr>
          <p:spPr>
            <a:xfrm>
              <a:off x="2184802" y="4282443"/>
              <a:ext cx="2390398" cy="400110"/>
            </a:xfrm>
            <a:prstGeom prst="rect">
              <a:avLst/>
            </a:prstGeom>
            <a:noFill/>
          </p:spPr>
          <p:txBody>
            <a:bodyPr wrap="none" rtlCol="0">
              <a:spAutoFit/>
            </a:bodyPr>
            <a:lstStyle/>
            <a:p>
              <a:r>
                <a:rPr kumimoji="1" lang="ja-JP" altLang="en-US" sz="2000" b="1" dirty="0" smtClean="0">
                  <a:solidFill>
                    <a:schemeClr val="bg1"/>
                  </a:solidFill>
                </a:rPr>
                <a:t>ひと　　　　　そうだん</a:t>
              </a:r>
              <a:endParaRPr kumimoji="1" lang="ja-JP" altLang="en-US" sz="2000" b="1" dirty="0">
                <a:solidFill>
                  <a:schemeClr val="bg1"/>
                </a:solidFill>
              </a:endParaRPr>
            </a:p>
          </p:txBody>
        </p:sp>
      </p:grpSp>
    </p:spTree>
    <p:extLst>
      <p:ext uri="{BB962C8B-B14F-4D97-AF65-F5344CB8AC3E}">
        <p14:creationId xmlns:p14="http://schemas.microsoft.com/office/powerpoint/2010/main" val="103903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250"/>
                                        <p:tgtEl>
                                          <p:spTgt spid="22"/>
                                        </p:tgtEl>
                                      </p:cBhvr>
                                    </p:animEffect>
                                  </p:childTnLst>
                                </p:cTn>
                              </p:par>
                            </p:childTnLst>
                          </p:cTn>
                        </p:par>
                        <p:par>
                          <p:cTn id="12" fill="hold">
                            <p:stCondLst>
                              <p:cond delay="2750"/>
                            </p:stCondLst>
                            <p:childTnLst>
                              <p:par>
                                <p:cTn id="13" presetID="22" presetClass="entr" presetSubtype="8" fill="hold" nodeType="after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125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1250"/>
                                        <p:tgtEl>
                                          <p:spTgt spid="24"/>
                                        </p:tgtEl>
                                      </p:cBhvr>
                                    </p:animEffect>
                                  </p:childTnLst>
                                </p:cTn>
                              </p:par>
                            </p:childTnLst>
                          </p:cTn>
                        </p:par>
                        <p:par>
                          <p:cTn id="21" fill="hold">
                            <p:stCondLst>
                              <p:cond delay="1250"/>
                            </p:stCondLst>
                            <p:childTnLst>
                              <p:par>
                                <p:cTn id="22" presetID="22" presetClass="entr" presetSubtype="8" fill="hold" nodeType="afterEffect">
                                  <p:stCondLst>
                                    <p:cond delay="25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251520" y="1196752"/>
            <a:ext cx="8802410" cy="1031052"/>
            <a:chOff x="251520" y="564649"/>
            <a:chExt cx="8802410" cy="1031052"/>
          </a:xfrm>
        </p:grpSpPr>
        <p:sp>
          <p:nvSpPr>
            <p:cNvPr id="2" name="テキスト ボックス 1"/>
            <p:cNvSpPr txBox="1"/>
            <p:nvPr/>
          </p:nvSpPr>
          <p:spPr>
            <a:xfrm>
              <a:off x="251520" y="764704"/>
              <a:ext cx="8802410"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その場で相談ができないときは</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323528" y="564649"/>
              <a:ext cx="3520516" cy="400110"/>
            </a:xfrm>
            <a:prstGeom prst="rect">
              <a:avLst/>
            </a:prstGeom>
            <a:noFill/>
          </p:spPr>
          <p:txBody>
            <a:bodyPr wrap="none" rtlCol="0">
              <a:spAutoFit/>
            </a:bodyPr>
            <a:lstStyle/>
            <a:p>
              <a:r>
                <a:rPr lang="ja-JP" altLang="en-US" sz="2000" b="1" dirty="0" smtClean="0">
                  <a:solidFill>
                    <a:schemeClr val="bg1"/>
                  </a:solidFill>
                </a:rPr>
                <a:t>　　　　　　　  ば　　　　　そうだん</a:t>
              </a:r>
              <a:endParaRPr kumimoji="1" lang="ja-JP" altLang="en-US" sz="2000" b="1" dirty="0">
                <a:solidFill>
                  <a:schemeClr val="bg1"/>
                </a:solidFill>
              </a:endParaRPr>
            </a:p>
          </p:txBody>
        </p:sp>
      </p:grpSp>
      <p:grpSp>
        <p:nvGrpSpPr>
          <p:cNvPr id="22" name="グループ化 21"/>
          <p:cNvGrpSpPr/>
          <p:nvPr/>
        </p:nvGrpSpPr>
        <p:grpSpPr>
          <a:xfrm>
            <a:off x="251520" y="2399510"/>
            <a:ext cx="6955750" cy="1031052"/>
            <a:chOff x="251520" y="1791257"/>
            <a:chExt cx="6955750" cy="1031052"/>
          </a:xfrm>
        </p:grpSpPr>
        <p:sp>
          <p:nvSpPr>
            <p:cNvPr id="10" name="テキスト ボックス 9"/>
            <p:cNvSpPr txBox="1"/>
            <p:nvPr/>
          </p:nvSpPr>
          <p:spPr>
            <a:xfrm>
              <a:off x="251520" y="1991312"/>
              <a:ext cx="6955750"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画面を保存するなどして</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395536" y="1791257"/>
              <a:ext cx="3070071" cy="400110"/>
            </a:xfrm>
            <a:prstGeom prst="rect">
              <a:avLst/>
            </a:prstGeom>
            <a:noFill/>
          </p:spPr>
          <p:txBody>
            <a:bodyPr wrap="none" rtlCol="0">
              <a:spAutoFit/>
            </a:bodyPr>
            <a:lstStyle/>
            <a:p>
              <a:r>
                <a:rPr kumimoji="1" lang="ja-JP" altLang="en-US" sz="2000" b="1" dirty="0" smtClean="0">
                  <a:solidFill>
                    <a:schemeClr val="bg1"/>
                  </a:solidFill>
                </a:rPr>
                <a:t>が　めん　　　　　  ほ    ぞん</a:t>
              </a:r>
              <a:endParaRPr kumimoji="1" lang="ja-JP" altLang="en-US" sz="2000" b="1" dirty="0">
                <a:solidFill>
                  <a:schemeClr val="bg1"/>
                </a:solidFill>
              </a:endParaRPr>
            </a:p>
          </p:txBody>
        </p:sp>
      </p:grpSp>
      <p:grpSp>
        <p:nvGrpSpPr>
          <p:cNvPr id="24" name="グループ化 23"/>
          <p:cNvGrpSpPr/>
          <p:nvPr/>
        </p:nvGrpSpPr>
        <p:grpSpPr>
          <a:xfrm>
            <a:off x="251520" y="3802323"/>
            <a:ext cx="3262432" cy="1031052"/>
            <a:chOff x="251520" y="4282443"/>
            <a:chExt cx="3262432" cy="1031052"/>
          </a:xfrm>
        </p:grpSpPr>
        <p:sp>
          <p:nvSpPr>
            <p:cNvPr id="18" name="テキスト ボックス 17"/>
            <p:cNvSpPr txBox="1"/>
            <p:nvPr/>
          </p:nvSpPr>
          <p:spPr>
            <a:xfrm>
              <a:off x="251520" y="4482498"/>
              <a:ext cx="3262432" cy="830997"/>
            </a:xfrm>
            <a:prstGeom prst="rect">
              <a:avLst/>
            </a:prstGeom>
            <a:noFill/>
          </p:spPr>
          <p:txBody>
            <a:bodyPr wrap="none" rtlCol="0">
              <a:spAutoFit/>
            </a:bodyPr>
            <a:lstStyle/>
            <a:p>
              <a:r>
                <a:rPr lang="ja-JP" altLang="en-US" sz="4800" dirty="0">
                  <a:solidFill>
                    <a:schemeClr val="bg1"/>
                  </a:solidFill>
                  <a:latin typeface="HGS創英角ﾎﾟｯﾌﾟ体" panose="040B0A00000000000000" pitchFamily="50" charset="-128"/>
                  <a:ea typeface="HGS創英角ﾎﾟｯﾌﾟ体" panose="040B0A00000000000000" pitchFamily="50" charset="-128"/>
                </a:rPr>
                <a:t>後</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から</a:t>
              </a:r>
              <a:r>
                <a:rPr lang="ja-JP" altLang="en-US" sz="4800" dirty="0">
                  <a:solidFill>
                    <a:schemeClr val="bg1"/>
                  </a:solidFill>
                  <a:latin typeface="HGS創英角ﾎﾟｯﾌﾟ体" panose="040B0A00000000000000" pitchFamily="50" charset="-128"/>
                  <a:ea typeface="HGS創英角ﾎﾟｯﾌﾟ体" panose="040B0A00000000000000" pitchFamily="50" charset="-128"/>
                </a:rPr>
                <a:t>必</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ず</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323528" y="4282443"/>
              <a:ext cx="2693366" cy="400110"/>
            </a:xfrm>
            <a:prstGeom prst="rect">
              <a:avLst/>
            </a:prstGeom>
            <a:noFill/>
          </p:spPr>
          <p:txBody>
            <a:bodyPr wrap="none" rtlCol="0">
              <a:spAutoFit/>
            </a:bodyPr>
            <a:lstStyle/>
            <a:p>
              <a:r>
                <a:rPr kumimoji="1" lang="ja-JP" altLang="en-US" sz="2000" b="1" dirty="0" smtClean="0">
                  <a:solidFill>
                    <a:schemeClr val="bg1"/>
                  </a:solidFill>
                </a:rPr>
                <a:t>あと　　　　　　　　かなら</a:t>
              </a:r>
              <a:endParaRPr kumimoji="1" lang="ja-JP" altLang="en-US" sz="2000" b="1" dirty="0">
                <a:solidFill>
                  <a:schemeClr val="bg1"/>
                </a:solidFill>
              </a:endParaRPr>
            </a:p>
          </p:txBody>
        </p:sp>
      </p:grpSp>
      <p:grpSp>
        <p:nvGrpSpPr>
          <p:cNvPr id="25" name="グループ化 24"/>
          <p:cNvGrpSpPr/>
          <p:nvPr/>
        </p:nvGrpSpPr>
        <p:grpSpPr>
          <a:xfrm>
            <a:off x="2325231" y="189850"/>
            <a:ext cx="4493538" cy="1031052"/>
            <a:chOff x="251520" y="4282443"/>
            <a:chExt cx="4493538" cy="1031052"/>
          </a:xfrm>
        </p:grpSpPr>
        <p:sp>
          <p:nvSpPr>
            <p:cNvPr id="26" name="テキスト ボックス 25"/>
            <p:cNvSpPr txBox="1"/>
            <p:nvPr/>
          </p:nvSpPr>
          <p:spPr>
            <a:xfrm>
              <a:off x="251520" y="4482498"/>
              <a:ext cx="4493538"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気をつけよう！</a:t>
              </a:r>
              <a:endParaRPr kumimoji="1"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89361" y="4282443"/>
              <a:ext cx="402674" cy="400110"/>
            </a:xfrm>
            <a:prstGeom prst="rect">
              <a:avLst/>
            </a:prstGeom>
            <a:noFill/>
          </p:spPr>
          <p:txBody>
            <a:bodyPr wrap="none" rtlCol="0">
              <a:spAutoFit/>
            </a:bodyPr>
            <a:lstStyle/>
            <a:p>
              <a:r>
                <a:rPr kumimoji="1" lang="ja-JP" altLang="en-US" sz="2000" b="1" dirty="0" smtClean="0">
                  <a:solidFill>
                    <a:srgbClr val="FFFF00"/>
                  </a:solidFill>
                </a:rPr>
                <a:t>き</a:t>
              </a:r>
              <a:endParaRPr kumimoji="1" lang="ja-JP" altLang="en-US" sz="2000" b="1" dirty="0">
                <a:solidFill>
                  <a:srgbClr val="FFFF00"/>
                </a:solidFill>
              </a:endParaRPr>
            </a:p>
          </p:txBody>
        </p:sp>
      </p:grpSp>
      <p:grpSp>
        <p:nvGrpSpPr>
          <p:cNvPr id="28" name="グループ化 27"/>
          <p:cNvGrpSpPr/>
          <p:nvPr/>
        </p:nvGrpSpPr>
        <p:grpSpPr>
          <a:xfrm>
            <a:off x="1249169" y="4931511"/>
            <a:ext cx="7571303" cy="1031052"/>
            <a:chOff x="251520" y="4282443"/>
            <a:chExt cx="7571303" cy="1031052"/>
          </a:xfrm>
        </p:grpSpPr>
        <p:sp>
          <p:nvSpPr>
            <p:cNvPr id="29" name="テキスト ボックス 28"/>
            <p:cNvSpPr txBox="1"/>
            <p:nvPr/>
          </p:nvSpPr>
          <p:spPr>
            <a:xfrm>
              <a:off x="251520" y="4482498"/>
              <a:ext cx="7571303" cy="830997"/>
            </a:xfrm>
            <a:prstGeom prst="rect">
              <a:avLst/>
            </a:prstGeom>
            <a:noFill/>
          </p:spPr>
          <p:txBody>
            <a:bodyPr wrap="none" rtlCol="0">
              <a:spAutoFit/>
            </a:bodyPr>
            <a:lstStyle/>
            <a:p>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大人の人に相談しましょう</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0" name="テキスト ボックス 29"/>
            <p:cNvSpPr txBox="1"/>
            <p:nvPr/>
          </p:nvSpPr>
          <p:spPr>
            <a:xfrm>
              <a:off x="484176" y="4282443"/>
              <a:ext cx="857927" cy="400110"/>
            </a:xfrm>
            <a:prstGeom prst="rect">
              <a:avLst/>
            </a:prstGeom>
            <a:noFill/>
          </p:spPr>
          <p:txBody>
            <a:bodyPr wrap="none" rtlCol="0">
              <a:spAutoFit/>
            </a:bodyPr>
            <a:lstStyle/>
            <a:p>
              <a:r>
                <a:rPr kumimoji="1" lang="ja-JP" altLang="en-US" sz="2000" b="1" dirty="0" smtClean="0">
                  <a:solidFill>
                    <a:schemeClr val="bg1"/>
                  </a:solidFill>
                </a:rPr>
                <a:t>おとな</a:t>
              </a:r>
              <a:endParaRPr kumimoji="1" lang="ja-JP" altLang="en-US" sz="2000" b="1" dirty="0">
                <a:solidFill>
                  <a:schemeClr val="bg1"/>
                </a:solidFill>
              </a:endParaRPr>
            </a:p>
          </p:txBody>
        </p:sp>
        <p:sp>
          <p:nvSpPr>
            <p:cNvPr id="31" name="テキスト ボックス 30"/>
            <p:cNvSpPr txBox="1"/>
            <p:nvPr/>
          </p:nvSpPr>
          <p:spPr>
            <a:xfrm>
              <a:off x="2184802" y="4282443"/>
              <a:ext cx="2390398" cy="400110"/>
            </a:xfrm>
            <a:prstGeom prst="rect">
              <a:avLst/>
            </a:prstGeom>
            <a:noFill/>
          </p:spPr>
          <p:txBody>
            <a:bodyPr wrap="none" rtlCol="0">
              <a:spAutoFit/>
            </a:bodyPr>
            <a:lstStyle/>
            <a:p>
              <a:r>
                <a:rPr kumimoji="1" lang="ja-JP" altLang="en-US" sz="2000" b="1" dirty="0" smtClean="0">
                  <a:solidFill>
                    <a:schemeClr val="bg1"/>
                  </a:solidFill>
                </a:rPr>
                <a:t>ひと　　　　　そうだん</a:t>
              </a:r>
              <a:endParaRPr kumimoji="1" lang="ja-JP" altLang="en-US" sz="2000" b="1" dirty="0">
                <a:solidFill>
                  <a:schemeClr val="bg1"/>
                </a:solidFill>
              </a:endParaRPr>
            </a:p>
          </p:txBody>
        </p:sp>
      </p:grpSp>
    </p:spTree>
    <p:extLst>
      <p:ext uri="{BB962C8B-B14F-4D97-AF65-F5344CB8AC3E}">
        <p14:creationId xmlns:p14="http://schemas.microsoft.com/office/powerpoint/2010/main" val="20447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25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1250"/>
                                        <p:tgtEl>
                                          <p:spTgt spid="24"/>
                                        </p:tgtEl>
                                      </p:cBhvr>
                                    </p:animEffect>
                                  </p:childTnLst>
                                </p:cTn>
                              </p:par>
                            </p:childTnLst>
                          </p:cTn>
                        </p:par>
                        <p:par>
                          <p:cTn id="17" fill="hold">
                            <p:stCondLst>
                              <p:cond delay="1250"/>
                            </p:stCondLst>
                            <p:childTnLst>
                              <p:par>
                                <p:cTn id="18" presetID="22" presetClass="entr" presetSubtype="8" fill="hold" nodeType="afterEffect">
                                  <p:stCondLst>
                                    <p:cond delay="25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101" t="10909" r="32244"/>
          <a:stretch/>
        </p:blipFill>
        <p:spPr bwMode="auto">
          <a:xfrm>
            <a:off x="9144000" y="895734"/>
            <a:ext cx="2341572" cy="539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0" y="764704"/>
            <a:ext cx="2072446" cy="2664296"/>
          </a:xfrm>
          <a:prstGeom prst="rect">
            <a:avLst/>
          </a:prstGeom>
          <a:solidFill>
            <a:srgbClr val="F2F2F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508104" y="764704"/>
            <a:ext cx="3635896" cy="2664296"/>
          </a:xfrm>
          <a:prstGeom prst="rect">
            <a:avLst/>
          </a:prstGeom>
          <a:solidFill>
            <a:srgbClr val="F2F2F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966010" y="764704"/>
            <a:ext cx="2717542" cy="2664296"/>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1728162" y="0"/>
            <a:ext cx="12424140" cy="5669278"/>
            <a:chOff x="-1728162" y="0"/>
            <a:chExt cx="12424140" cy="5669278"/>
          </a:xfrm>
        </p:grpSpPr>
        <p:sp>
          <p:nvSpPr>
            <p:cNvPr id="12" name="正方形/長方形 11"/>
            <p:cNvSpPr/>
            <p:nvPr/>
          </p:nvSpPr>
          <p:spPr>
            <a:xfrm>
              <a:off x="2664294" y="3645024"/>
              <a:ext cx="7019258" cy="2024254"/>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267744" y="0"/>
              <a:ext cx="396550" cy="566927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レーム 16"/>
            <p:cNvSpPr/>
            <p:nvPr/>
          </p:nvSpPr>
          <p:spPr>
            <a:xfrm>
              <a:off x="5324276"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レーム 17"/>
            <p:cNvSpPr/>
            <p:nvPr/>
          </p:nvSpPr>
          <p:spPr>
            <a:xfrm>
              <a:off x="6695727"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フレーム 18"/>
            <p:cNvSpPr/>
            <p:nvPr/>
          </p:nvSpPr>
          <p:spPr>
            <a:xfrm>
              <a:off x="-1728162"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p:cNvSpPr/>
            <p:nvPr/>
          </p:nvSpPr>
          <p:spPr>
            <a:xfrm>
              <a:off x="2664294" y="0"/>
              <a:ext cx="7019258" cy="545468"/>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0" y="5669278"/>
            <a:ext cx="9144000" cy="1720162"/>
            <a:chOff x="0" y="5669278"/>
            <a:chExt cx="9144000" cy="1720162"/>
          </a:xfrm>
        </p:grpSpPr>
        <p:sp>
          <p:nvSpPr>
            <p:cNvPr id="6" name="正方形/長方形 5"/>
            <p:cNvSpPr/>
            <p:nvPr/>
          </p:nvSpPr>
          <p:spPr>
            <a:xfrm>
              <a:off x="0" y="6957392"/>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0" y="6531768"/>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6102932"/>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0" y="5669278"/>
              <a:ext cx="9144000" cy="432048"/>
            </a:xfrm>
            <a:prstGeom prst="rect">
              <a:avLst/>
            </a:prstGeom>
            <a:blipFill>
              <a:blip r:embed="rId5"/>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0" y="3645024"/>
            <a:ext cx="2267744" cy="2024254"/>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0" y="744"/>
            <a:ext cx="2267744" cy="544724"/>
          </a:xfrm>
          <a:prstGeom prst="rect">
            <a:avLst/>
          </a:prstGeom>
          <a:blipFill>
            <a:blip r:embed="rId4"/>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6"/>
          <a:stretch>
            <a:fillRect/>
          </a:stretch>
        </p:blipFill>
        <p:spPr>
          <a:xfrm>
            <a:off x="539552" y="1340768"/>
            <a:ext cx="7056783" cy="7056783"/>
          </a:xfrm>
          <a:prstGeom prst="rect">
            <a:avLst/>
          </a:prstGeom>
        </p:spPr>
      </p:pic>
      <p:sp>
        <p:nvSpPr>
          <p:cNvPr id="28" name="円形吹き出し 27"/>
          <p:cNvSpPr/>
          <p:nvPr/>
        </p:nvSpPr>
        <p:spPr>
          <a:xfrm>
            <a:off x="3572485" y="5420462"/>
            <a:ext cx="3591803" cy="1427312"/>
          </a:xfrm>
          <a:prstGeom prst="wedgeEllipseCallout">
            <a:avLst>
              <a:gd name="adj1" fmla="val -41557"/>
              <a:gd name="adj2" fmla="val -1169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kumimoji="1" lang="ja-JP" altLang="en-US" sz="2000" dirty="0" smtClean="0">
                <a:solidFill>
                  <a:schemeClr val="tx1"/>
                </a:solidFill>
              </a:rPr>
              <a:t>けっこう　 </a:t>
            </a:r>
            <a:r>
              <a:rPr kumimoji="1" lang="ja-JP" altLang="en-US" sz="2000" dirty="0" err="1" smtClean="0">
                <a:solidFill>
                  <a:schemeClr val="tx1"/>
                </a:solidFill>
              </a:rPr>
              <a:t>く</a:t>
            </a:r>
            <a:endParaRPr kumimoji="1" lang="en-US" altLang="ja-JP" sz="2000" dirty="0" smtClean="0">
              <a:solidFill>
                <a:schemeClr val="tx1"/>
              </a:solidFill>
            </a:endParaRPr>
          </a:p>
          <a:p>
            <a:pPr>
              <a:lnSpc>
                <a:spcPts val="2400"/>
              </a:lnSpc>
            </a:pPr>
            <a:r>
              <a:rPr lang="ja-JP" altLang="en-US" sz="2800" dirty="0" smtClean="0">
                <a:solidFill>
                  <a:schemeClr val="tx1"/>
                </a:solidFill>
              </a:rPr>
              <a:t>結構　来るよ</a:t>
            </a:r>
            <a:endParaRPr kumimoji="1" lang="ja-JP" altLang="en-US" sz="2800" dirty="0">
              <a:solidFill>
                <a:schemeClr val="tx1"/>
              </a:solidFill>
            </a:endParaRPr>
          </a:p>
        </p:txBody>
      </p:sp>
      <p:sp>
        <p:nvSpPr>
          <p:cNvPr id="27" name="円形吹き出し 26"/>
          <p:cNvSpPr/>
          <p:nvPr/>
        </p:nvSpPr>
        <p:spPr>
          <a:xfrm>
            <a:off x="4655205" y="97153"/>
            <a:ext cx="4575389" cy="1597162"/>
          </a:xfrm>
          <a:prstGeom prst="wedgeEllipseCallout">
            <a:avLst>
              <a:gd name="adj1" fmla="val -26365"/>
              <a:gd name="adj2" fmla="val 810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sz="2000" dirty="0" smtClean="0">
                <a:solidFill>
                  <a:schemeClr val="tx1"/>
                </a:solidFill>
              </a:rPr>
              <a:t>　　　　　　　　　</a:t>
            </a:r>
            <a:r>
              <a:rPr lang="ja-JP" altLang="en-US" sz="2000" dirty="0" err="1" smtClean="0">
                <a:solidFill>
                  <a:schemeClr val="tx1"/>
                </a:solidFill>
              </a:rPr>
              <a:t>さ</a:t>
            </a:r>
            <a:r>
              <a:rPr lang="ja-JP" altLang="en-US" sz="2000" dirty="0">
                <a:solidFill>
                  <a:schemeClr val="tx1"/>
                </a:solidFill>
              </a:rPr>
              <a:t>いきん</a:t>
            </a:r>
            <a:endParaRPr lang="en-US" altLang="ja-JP" sz="2000" dirty="0">
              <a:solidFill>
                <a:schemeClr val="tx1"/>
              </a:solidFill>
            </a:endParaRPr>
          </a:p>
          <a:p>
            <a:pPr>
              <a:lnSpc>
                <a:spcPts val="2400"/>
              </a:lnSpc>
            </a:pPr>
            <a:r>
              <a:rPr kumimoji="1" lang="ja-JP" altLang="en-US" sz="2800" dirty="0" smtClean="0">
                <a:solidFill>
                  <a:schemeClr val="tx1"/>
                </a:solidFill>
              </a:rPr>
              <a:t>ねぇねぇ。最近</a:t>
            </a:r>
            <a:endParaRPr kumimoji="1" lang="en-US" altLang="ja-JP" sz="2800" dirty="0" smtClean="0">
              <a:solidFill>
                <a:schemeClr val="tx1"/>
              </a:solidFill>
            </a:endParaRPr>
          </a:p>
          <a:p>
            <a:pPr>
              <a:lnSpc>
                <a:spcPts val="2400"/>
              </a:lnSpc>
            </a:pPr>
            <a:r>
              <a:rPr lang="ja-JP" altLang="en-US" sz="2000" dirty="0" smtClean="0">
                <a:solidFill>
                  <a:schemeClr val="tx1"/>
                </a:solidFill>
              </a:rPr>
              <a:t>へん　　　　　　　</a:t>
            </a:r>
            <a:r>
              <a:rPr lang="ja-JP" altLang="en-US" sz="2000" dirty="0" err="1" smtClean="0">
                <a:solidFill>
                  <a:schemeClr val="tx1"/>
                </a:solidFill>
              </a:rPr>
              <a:t>こ</a:t>
            </a:r>
            <a:endParaRPr lang="en-US" altLang="ja-JP" sz="2000" dirty="0" smtClean="0">
              <a:solidFill>
                <a:schemeClr val="tx1"/>
              </a:solidFill>
            </a:endParaRPr>
          </a:p>
          <a:p>
            <a:pPr>
              <a:lnSpc>
                <a:spcPts val="2400"/>
              </a:lnSpc>
            </a:pPr>
            <a:r>
              <a:rPr kumimoji="1" lang="ja-JP" altLang="en-US" sz="2800" dirty="0" smtClean="0">
                <a:solidFill>
                  <a:schemeClr val="tx1"/>
                </a:solidFill>
              </a:rPr>
              <a:t>変なメール来ない？</a:t>
            </a:r>
            <a:endParaRPr kumimoji="1" lang="ja-JP" altLang="en-US" sz="2800" dirty="0">
              <a:solidFill>
                <a:schemeClr val="tx1"/>
              </a:solidFill>
            </a:endParaRPr>
          </a:p>
        </p:txBody>
      </p:sp>
    </p:spTree>
    <p:extLst>
      <p:ext uri="{BB962C8B-B14F-4D97-AF65-F5344CB8AC3E}">
        <p14:creationId xmlns:p14="http://schemas.microsoft.com/office/powerpoint/2010/main" val="1415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1.38889E-6 -4.07407E-6 C -0.01545 -0.00578 -0.00868 -0.00324 -0.01944 -0.0074 C -0.02448 -0.00926 -0.02778 -0.01551 -0.03281 -0.01736 C -0.03507 -0.01805 -0.03698 -0.01898 -0.03941 -0.01967 C -0.04739 -0.02939 -0.05885 -0.03634 -0.06979 -0.04189 C -0.07413 -0.04398 -0.07847 -0.04537 -0.08281 -0.04699 C -0.08524 -0.04791 -0.08923 -0.0493 -0.08923 -0.04907 C -0.09739 -0.04861 -0.10538 -0.04884 -0.11337 -0.04699 C -0.1191 -0.0456 -0.11996 -0.04004 -0.1243 -0.03703 C -0.12656 -0.03564 -0.12882 -0.03564 -0.13107 -0.03449 C -0.15191 -0.02129 -0.13576 -0.02731 -0.15243 -0.02222 C -0.1717 -0.02407 -0.18698 -0.02615 -0.20486 -0.03217 C -0.2092 -0.03356 -0.21371 -0.03541 -0.21823 -0.03703 C -0.22014 -0.03796 -0.22465 -0.03958 -0.22465 -0.03935 C -0.23246 -0.04814 -0.24479 -0.05046 -0.25521 -0.05439 C -0.25764 -0.05509 -0.25955 -0.05601 -0.2618 -0.05671 C -0.26423 -0.05763 -0.26823 -0.05926 -0.26823 -0.05902 C -0.29184 -0.05833 -0.31493 -0.0581 -0.33819 -0.05671 C -0.35087 -0.05601 -0.36441 -0.04976 -0.37726 -0.04699 C -0.38958 -0.04444 -0.39323 -0.03981 -0.40347 -0.03217 C -0.40521 -0.03078 -0.4059 -0.02824 -0.40798 -0.02708 C -0.4118 -0.02476 -0.41667 -0.02384 -0.42083 -0.02222 C -0.42309 -0.02129 -0.42743 -0.01967 -0.42743 -0.01944 C -0.45798 -0.02176 -0.47187 -0.02407 -0.49948 -0.03217 C -0.51042 -0.03541 -0.51649 -0.03981 -0.52569 -0.04444 C -0.52986 -0.04652 -0.53889 -0.0493 -0.53889 -0.04907 C -0.54097 -0.05092 -0.54288 -0.05324 -0.54548 -0.05439 C -0.54948 -0.05648 -0.55833 -0.05926 -0.55833 -0.05902 C -0.57326 -0.07523 -0.60139 -0.075 -0.61979 -0.07662 C -0.64062 -0.07569 -0.6618 -0.07546 -0.68281 -0.07407 C -0.69045 -0.07361 -0.70486 -0.06666 -0.70486 -0.06643 C -0.7151 -0.04861 -0.7283 -0.03657 -0.74618 -0.02963 C -0.76823 -0.03055 -0.78993 -0.03009 -0.8118 -0.03217 C -0.81302 -0.0324 -0.82743 -0.03819 -0.83142 -0.03958 C -0.83351 -0.04027 -0.83785 -0.04189 -0.83785 -0.04166 C -0.85451 -0.05486 -0.83333 -0.03958 -0.85295 -0.0493 C -0.85538 -0.05046 -0.85729 -0.05301 -0.85955 -0.05439 C -0.86198 -0.05578 -0.87326 -0.05856 -0.87482 -0.05926 C -0.87934 -0.06064 -0.88785 -0.06412 -0.88785 -0.06388 C -0.89844 -0.07222 -0.89184 -0.06805 -0.90764 -0.07407 C -0.90989 -0.075 -0.91406 -0.07662 -0.91406 -0.07638 C -0.94062 -0.075 -0.95208 -0.07662 -0.97326 -0.06921 C -0.97465 -0.06759 -0.97569 -0.06527 -0.9776 -0.06412 C -0.9816 -0.0618 -0.99045 -0.05926 -0.99045 -0.05902 C -1.00087 -0.04791 -1.02031 -0.04467 -1.0342 -0.04189 C -1.05989 -0.04328 -1.07673 -0.04305 -1.09965 -0.0493 C -1.1092 -0.05185 -1.11701 -0.05972 -1.12587 -0.06412 C -1.13889 -0.07083 -1.15347 -0.07407 -1.16719 -0.07893 C -1.1875 -0.07824 -1.20798 -0.0787 -1.22812 -0.07662 C -1.24444 -0.075 -1.2566 -0.06412 -1.27396 -0.06412 L -1.28941 -0.05671 " pathEditMode="relative" rAng="0" ptsTypes="fffffffffffffffffffffffffffffffffffffffffffffffffAA">
                                      <p:cBhvr>
                                        <p:cTn id="6" dur="4500" fill="hold"/>
                                        <p:tgtEl>
                                          <p:spTgt spid="1027"/>
                                        </p:tgtEl>
                                        <p:attrNameLst>
                                          <p:attrName>ppt_x</p:attrName>
                                          <p:attrName>ppt_y</p:attrName>
                                        </p:attrNameLst>
                                      </p:cBhvr>
                                      <p:rCtr x="-64479" y="-3958"/>
                                    </p:animMotion>
                                  </p:childTnLst>
                                </p:cTn>
                              </p:par>
                              <p:par>
                                <p:cTn id="7" presetID="18" presetClass="entr" presetSubtype="3"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strips(upRight)">
                                      <p:cBhvr>
                                        <p:cTn id="9" dur="500"/>
                                        <p:tgtEl>
                                          <p:spTgt spid="27"/>
                                        </p:tgtEl>
                                      </p:cBhvr>
                                    </p:animEffect>
                                  </p:childTnLst>
                                </p:cTn>
                              </p:par>
                              <p:par>
                                <p:cTn id="10" presetID="18" presetClass="entr" presetSubtype="6" fill="hold" grpId="0" nodeType="withEffect">
                                  <p:stCondLst>
                                    <p:cond delay="4500"/>
                                  </p:stCondLst>
                                  <p:childTnLst>
                                    <p:set>
                                      <p:cBhvr>
                                        <p:cTn id="11" dur="1" fill="hold">
                                          <p:stCondLst>
                                            <p:cond delay="0"/>
                                          </p:stCondLst>
                                        </p:cTn>
                                        <p:tgtEl>
                                          <p:spTgt spid="28"/>
                                        </p:tgtEl>
                                        <p:attrNameLst>
                                          <p:attrName>style.visibility</p:attrName>
                                        </p:attrNameLst>
                                      </p:cBhvr>
                                      <p:to>
                                        <p:strVal val="visible"/>
                                      </p:to>
                                    </p:set>
                                    <p:animEffect transition="in" filter="strips(downRigh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cxnSp>
        <p:nvCxnSpPr>
          <p:cNvPr id="72" name="直線コネクタ 71"/>
          <p:cNvCxnSpPr/>
          <p:nvPr/>
        </p:nvCxnSpPr>
        <p:spPr>
          <a:xfrm>
            <a:off x="7953878" y="4323109"/>
            <a:ext cx="1190122" cy="1221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956376" y="0"/>
            <a:ext cx="0" cy="433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80528" y="4332428"/>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額縁 74"/>
          <p:cNvSpPr/>
          <p:nvPr/>
        </p:nvSpPr>
        <p:spPr>
          <a:xfrm>
            <a:off x="5512396" y="-315416"/>
            <a:ext cx="2304256" cy="4625024"/>
          </a:xfrm>
          <a:prstGeom prst="bevel">
            <a:avLst>
              <a:gd name="adj" fmla="val 3703"/>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l="13592" t="1942" r="21360"/>
          <a:stretch/>
        </p:blipFill>
        <p:spPr>
          <a:xfrm>
            <a:off x="-756592" y="404664"/>
            <a:ext cx="4824536" cy="7272808"/>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901" y="236024"/>
            <a:ext cx="3831712" cy="8192807"/>
          </a:xfrm>
          <a:prstGeom prst="rect">
            <a:avLst/>
          </a:prstGeom>
        </p:spPr>
      </p:pic>
      <p:sp>
        <p:nvSpPr>
          <p:cNvPr id="78" name="円形吹き出し 77"/>
          <p:cNvSpPr/>
          <p:nvPr/>
        </p:nvSpPr>
        <p:spPr>
          <a:xfrm>
            <a:off x="2915816" y="3645024"/>
            <a:ext cx="5832649" cy="1512167"/>
          </a:xfrm>
          <a:prstGeom prst="wedgeEllipseCallout">
            <a:avLst>
              <a:gd name="adj1" fmla="val -54151"/>
              <a:gd name="adj2" fmla="val -708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lang="ja-JP" altLang="en-US" sz="2000" b="1" dirty="0" smtClean="0">
                <a:solidFill>
                  <a:schemeClr val="tx1"/>
                </a:solidFill>
              </a:rPr>
              <a:t> なに　　あ</a:t>
            </a:r>
            <a:r>
              <a:rPr lang="ja-JP" altLang="en-US" sz="2400" dirty="0" smtClean="0">
                <a:solidFill>
                  <a:schemeClr val="tx1"/>
                </a:solidFill>
              </a:rPr>
              <a:t>　</a:t>
            </a:r>
            <a:endParaRPr kumimoji="1" lang="en-US" altLang="ja-JP" sz="2400" dirty="0" smtClean="0">
              <a:solidFill>
                <a:schemeClr val="tx1"/>
              </a:solidFill>
            </a:endParaRPr>
          </a:p>
          <a:p>
            <a:pPr>
              <a:lnSpc>
                <a:spcPts val="2700"/>
              </a:lnSpc>
            </a:pPr>
            <a:r>
              <a:rPr lang="ja-JP" altLang="en-US" sz="3200" dirty="0">
                <a:solidFill>
                  <a:schemeClr val="tx1"/>
                </a:solidFill>
              </a:rPr>
              <a:t>何</a:t>
            </a:r>
            <a:r>
              <a:rPr lang="ja-JP" altLang="en-US" sz="3200" dirty="0" smtClean="0">
                <a:solidFill>
                  <a:schemeClr val="tx1"/>
                </a:solidFill>
              </a:rPr>
              <a:t>か当たったのかな？</a:t>
            </a:r>
            <a:endParaRPr kumimoji="1" lang="ja-JP" altLang="en-US" sz="3200" dirty="0">
              <a:solidFill>
                <a:schemeClr val="tx1"/>
              </a:solidFill>
            </a:endParaRPr>
          </a:p>
        </p:txBody>
      </p:sp>
      <p:pic>
        <p:nvPicPr>
          <p:cNvPr id="2050" name="Picture 2" descr="D:\data\WorkSpace＄\情報モラル\素材作成\詐欺メール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161" y="236024"/>
            <a:ext cx="3900172" cy="8183679"/>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4572000" y="548680"/>
            <a:ext cx="3528392" cy="5544616"/>
          </a:xfrm>
          <a:prstGeom prst="roundRect">
            <a:avLst>
              <a:gd name="adj" fmla="val 9948"/>
            </a:avLst>
          </a:prstGeom>
          <a:gradFill flip="none" rotWithShape="1">
            <a:gsLst>
              <a:gs pos="0">
                <a:schemeClr val="tx1">
                  <a:lumMod val="75000"/>
                  <a:lumOff val="25000"/>
                </a:schemeClr>
              </a:gs>
              <a:gs pos="50000">
                <a:schemeClr val="bg1">
                  <a:lumMod val="75000"/>
                </a:schemeClr>
              </a:gs>
              <a:gs pos="100000">
                <a:schemeClr val="tx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067944" y="1484784"/>
            <a:ext cx="4480995" cy="1224136"/>
          </a:xfrm>
          <a:prstGeom prst="roundRect">
            <a:avLst>
              <a:gd name="adj" fmla="val 26970"/>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2699792" y="0"/>
            <a:ext cx="3312368" cy="2348880"/>
            <a:chOff x="2699792" y="0"/>
            <a:chExt cx="3312368" cy="2348880"/>
          </a:xfrm>
        </p:grpSpPr>
        <p:grpSp>
          <p:nvGrpSpPr>
            <p:cNvPr id="9" name="グループ化 8"/>
            <p:cNvGrpSpPr/>
            <p:nvPr/>
          </p:nvGrpSpPr>
          <p:grpSpPr>
            <a:xfrm>
              <a:off x="2699792" y="0"/>
              <a:ext cx="3312368" cy="2348880"/>
              <a:chOff x="2699792" y="0"/>
              <a:chExt cx="3312368" cy="2348880"/>
            </a:xfrm>
          </p:grpSpPr>
          <p:sp>
            <p:nvSpPr>
              <p:cNvPr id="5" name="雲形吹き出し 4"/>
              <p:cNvSpPr/>
              <p:nvPr/>
            </p:nvSpPr>
            <p:spPr>
              <a:xfrm>
                <a:off x="2699792" y="0"/>
                <a:ext cx="3312368" cy="2348880"/>
              </a:xfrm>
              <a:prstGeom prst="cloudCallout">
                <a:avLst>
                  <a:gd name="adj1" fmla="val -57640"/>
                  <a:gd name="adj2" fmla="val 356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9733" t="14267" r="30254" b="42000"/>
              <a:stretch/>
            </p:blipFill>
            <p:spPr bwMode="auto">
              <a:xfrm>
                <a:off x="3403178" y="83414"/>
                <a:ext cx="1905596"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7"/>
              <p:cNvGrpSpPr/>
              <p:nvPr/>
            </p:nvGrpSpPr>
            <p:grpSpPr>
              <a:xfrm>
                <a:off x="4490047" y="1069969"/>
                <a:ext cx="704569" cy="507028"/>
                <a:chOff x="4490047" y="1069969"/>
                <a:chExt cx="704569" cy="507028"/>
              </a:xfrm>
            </p:grpSpPr>
            <p:grpSp>
              <p:nvGrpSpPr>
                <p:cNvPr id="7" name="グループ化 6"/>
                <p:cNvGrpSpPr/>
                <p:nvPr/>
              </p:nvGrpSpPr>
              <p:grpSpPr>
                <a:xfrm rot="-1380000">
                  <a:off x="4840648" y="1069969"/>
                  <a:ext cx="353968" cy="359970"/>
                  <a:chOff x="-304786" y="368695"/>
                  <a:chExt cx="353968" cy="359970"/>
                </a:xfrm>
              </p:grpSpPr>
              <p:sp>
                <p:nvSpPr>
                  <p:cNvPr id="6" name="円弧 5"/>
                  <p:cNvSpPr>
                    <a:spLocks noChangeAspect="1"/>
                  </p:cNvSpPr>
                  <p:nvPr/>
                </p:nvSpPr>
                <p:spPr>
                  <a:xfrm>
                    <a:off x="-304786" y="435290"/>
                    <a:ext cx="144719" cy="226781"/>
                  </a:xfrm>
                  <a:prstGeom prst="arc">
                    <a:avLst>
                      <a:gd name="adj1" fmla="val 16200000"/>
                      <a:gd name="adj2" fmla="val 33944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円弧 64"/>
                  <p:cNvSpPr>
                    <a:spLocks noChangeAspect="1"/>
                  </p:cNvSpPr>
                  <p:nvPr/>
                </p:nvSpPr>
                <p:spPr>
                  <a:xfrm>
                    <a:off x="-214693" y="422691"/>
                    <a:ext cx="160798" cy="251979"/>
                  </a:xfrm>
                  <a:prstGeom prst="arc">
                    <a:avLst>
                      <a:gd name="adj1" fmla="val 16200000"/>
                      <a:gd name="adj2" fmla="val 33944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円弧 66"/>
                  <p:cNvSpPr/>
                  <p:nvPr/>
                </p:nvSpPr>
                <p:spPr>
                  <a:xfrm>
                    <a:off x="-180528" y="368695"/>
                    <a:ext cx="229710" cy="359970"/>
                  </a:xfrm>
                  <a:prstGeom prst="arc">
                    <a:avLst>
                      <a:gd name="adj1" fmla="val 16200000"/>
                      <a:gd name="adj2" fmla="val 33944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9" name="グループ化 68"/>
                <p:cNvGrpSpPr/>
                <p:nvPr/>
              </p:nvGrpSpPr>
              <p:grpSpPr>
                <a:xfrm rot="-1560000" flipH="1">
                  <a:off x="4490047" y="1217027"/>
                  <a:ext cx="353968" cy="359970"/>
                  <a:chOff x="-304786" y="368695"/>
                  <a:chExt cx="353968" cy="359970"/>
                </a:xfrm>
              </p:grpSpPr>
              <p:sp>
                <p:nvSpPr>
                  <p:cNvPr id="71" name="円弧 70"/>
                  <p:cNvSpPr>
                    <a:spLocks noChangeAspect="1"/>
                  </p:cNvSpPr>
                  <p:nvPr/>
                </p:nvSpPr>
                <p:spPr>
                  <a:xfrm>
                    <a:off x="-304786" y="435290"/>
                    <a:ext cx="144719" cy="226781"/>
                  </a:xfrm>
                  <a:prstGeom prst="arc">
                    <a:avLst>
                      <a:gd name="adj1" fmla="val 16200000"/>
                      <a:gd name="adj2" fmla="val 33944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円弧 72"/>
                  <p:cNvSpPr>
                    <a:spLocks noChangeAspect="1"/>
                  </p:cNvSpPr>
                  <p:nvPr/>
                </p:nvSpPr>
                <p:spPr>
                  <a:xfrm>
                    <a:off x="-214693" y="422691"/>
                    <a:ext cx="160798" cy="251979"/>
                  </a:xfrm>
                  <a:prstGeom prst="arc">
                    <a:avLst>
                      <a:gd name="adj1" fmla="val 16200000"/>
                      <a:gd name="adj2" fmla="val 33944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円弧 73"/>
                  <p:cNvSpPr/>
                  <p:nvPr/>
                </p:nvSpPr>
                <p:spPr>
                  <a:xfrm>
                    <a:off x="-180528" y="368695"/>
                    <a:ext cx="229710" cy="359970"/>
                  </a:xfrm>
                  <a:prstGeom prst="arc">
                    <a:avLst>
                      <a:gd name="adj1" fmla="val 16200000"/>
                      <a:gd name="adj2" fmla="val 33944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10" name="テキスト ボックス 9"/>
            <p:cNvSpPr txBox="1"/>
            <p:nvPr/>
          </p:nvSpPr>
          <p:spPr>
            <a:xfrm rot="20436630">
              <a:off x="2838788" y="812716"/>
              <a:ext cx="2980303" cy="584775"/>
            </a:xfrm>
            <a:prstGeom prst="rect">
              <a:avLst/>
            </a:prstGeom>
            <a:noFill/>
          </p:spPr>
          <p:txBody>
            <a:bodyPr wrap="none" rtlCol="0">
              <a:spAutoFit/>
            </a:bodyPr>
            <a:lstStyle/>
            <a:p>
              <a:r>
                <a:rPr kumimoji="1" lang="ja-JP" altLang="en-US" sz="3200" dirty="0" smtClean="0"/>
                <a:t>ウソ　　　　　ウソ</a:t>
              </a:r>
              <a:endParaRPr kumimoji="1" lang="ja-JP" altLang="en-US" sz="3200" dirty="0"/>
            </a:p>
          </p:txBody>
        </p:sp>
      </p:grpSp>
      <p:sp>
        <p:nvSpPr>
          <p:cNvPr id="77" name="角丸四角形 76"/>
          <p:cNvSpPr/>
          <p:nvPr/>
        </p:nvSpPr>
        <p:spPr>
          <a:xfrm>
            <a:off x="3068276" y="4401107"/>
            <a:ext cx="6075724" cy="1224136"/>
          </a:xfrm>
          <a:prstGeom prst="roundRect">
            <a:avLst>
              <a:gd name="adj" fmla="val 26970"/>
            </a:avLst>
          </a:prstGeom>
          <a:solidFill>
            <a:schemeClr val="bg1">
              <a:alpha val="55000"/>
            </a:schemeClr>
          </a:solid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400"/>
              </a:lnSpc>
            </a:pPr>
            <a:r>
              <a:rPr kumimoji="1" lang="ja-JP" altLang="en-US" b="1" dirty="0" smtClean="0">
                <a:solidFill>
                  <a:srgbClr val="FF0000"/>
                </a:solidFill>
              </a:rPr>
              <a:t>　　　　　　　ぜったい  　</a:t>
            </a:r>
            <a:r>
              <a:rPr kumimoji="1" lang="ja-JP" altLang="en-US" b="1" dirty="0" err="1" smtClean="0">
                <a:solidFill>
                  <a:srgbClr val="FF0000"/>
                </a:solidFill>
              </a:rPr>
              <a:t>い</a:t>
            </a:r>
            <a:endParaRPr kumimoji="1" lang="en-US" altLang="ja-JP" b="1" dirty="0" smtClean="0">
              <a:solidFill>
                <a:srgbClr val="FF0000"/>
              </a:solidFill>
            </a:endParaRPr>
          </a:p>
          <a:p>
            <a:pPr algn="ctr">
              <a:lnSpc>
                <a:spcPts val="3400"/>
              </a:lnSpc>
            </a:pPr>
            <a:r>
              <a:rPr kumimoji="1" lang="ja-JP" altLang="en-US" sz="4000" dirty="0" smtClean="0">
                <a:solidFill>
                  <a:srgbClr val="FF0000"/>
                </a:solidFill>
              </a:rPr>
              <a:t>絶対行っちゃダメ</a:t>
            </a:r>
            <a:endParaRPr kumimoji="1" lang="ja-JP" altLang="en-US" sz="4000" dirty="0">
              <a:solidFill>
                <a:srgbClr val="FF0000"/>
              </a:solidFill>
            </a:endParaRPr>
          </a:p>
        </p:txBody>
      </p:sp>
    </p:spTree>
    <p:extLst>
      <p:ext uri="{BB962C8B-B14F-4D97-AF65-F5344CB8AC3E}">
        <p14:creationId xmlns:p14="http://schemas.microsoft.com/office/powerpoint/2010/main" val="21385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strips(downRight)">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8"/>
                                        </p:tgtEl>
                                      </p:cBhvr>
                                    </p:animEffect>
                                    <p:set>
                                      <p:cBhvr>
                                        <p:cTn id="25" dur="1" fill="hold">
                                          <p:stCondLst>
                                            <p:cond delay="499"/>
                                          </p:stCondLst>
                                        </p:cTn>
                                        <p:tgtEl>
                                          <p:spTgt spid="78"/>
                                        </p:tgtEl>
                                        <p:attrNameLst>
                                          <p:attrName>style.visibility</p:attrName>
                                        </p:attrNameLst>
                                      </p:cBhvr>
                                      <p:to>
                                        <p:strVal val="hidden"/>
                                      </p:to>
                                    </p:se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up)">
                                      <p:cBhvr>
                                        <p:cTn id="29" dur="500"/>
                                        <p:tgtEl>
                                          <p:spTgt spid="2050"/>
                                        </p:tgtEl>
                                      </p:cBhvr>
                                    </p:animEffect>
                                  </p:childTnLst>
                                </p:cTn>
                              </p:par>
                            </p:childTnLst>
                          </p:cTn>
                        </p:par>
                        <p:par>
                          <p:cTn id="30" fill="hold">
                            <p:stCondLst>
                              <p:cond delay="1000"/>
                            </p:stCondLst>
                            <p:childTnLst>
                              <p:par>
                                <p:cTn id="31" presetID="6" presetClass="emph" presetSubtype="0" fill="hold" nodeType="afterEffect">
                                  <p:stCondLst>
                                    <p:cond delay="0"/>
                                  </p:stCondLst>
                                  <p:childTnLst>
                                    <p:animScale>
                                      <p:cBhvr>
                                        <p:cTn id="32" dur="1000" fill="hold"/>
                                        <p:tgtEl>
                                          <p:spTgt spid="2050"/>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wedge">
                                      <p:cBhvr>
                                        <p:cTn id="42" dur="75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7"/>
                                        </p:tgtEl>
                                      </p:cBhvr>
                                    </p:animEffect>
                                    <p:set>
                                      <p:cBhvr>
                                        <p:cTn id="47"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3" grpId="0" animBg="1"/>
      <p:bldP spid="4" grpId="0" animBg="1"/>
      <p:bldP spid="4" grpId="1" animBg="1"/>
      <p:bldP spid="77" grpId="0" animBg="1"/>
      <p:bldP spid="7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188640"/>
            <a:ext cx="5299622" cy="2880320"/>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rPr>
              <a:t>ケータイやスマホ</a:t>
            </a:r>
            <a:endParaRPr kumimoji="1" lang="en-US" altLang="ja-JP" sz="3600" dirty="0" smtClean="0">
              <a:solidFill>
                <a:schemeClr val="tx1"/>
              </a:solidFill>
            </a:endParaRPr>
          </a:p>
          <a:p>
            <a:r>
              <a:rPr kumimoji="1" lang="ja-JP" altLang="en-US" sz="3600" smtClean="0">
                <a:solidFill>
                  <a:schemeClr val="tx1"/>
                </a:solidFill>
              </a:rPr>
              <a:t>　　　　パソコンで</a:t>
            </a:r>
            <a:endParaRPr kumimoji="1" lang="en-US" altLang="ja-JP" sz="3600" dirty="0" smtClean="0">
              <a:solidFill>
                <a:schemeClr val="tx1"/>
              </a:solidFill>
            </a:endParaRPr>
          </a:p>
          <a:p>
            <a:pPr>
              <a:lnSpc>
                <a:spcPts val="3000"/>
              </a:lnSpc>
            </a:pPr>
            <a:r>
              <a:rPr lang="ja-JP" altLang="en-US" sz="2400" b="1" dirty="0" smtClean="0">
                <a:solidFill>
                  <a:schemeClr val="tx1"/>
                </a:solidFill>
              </a:rPr>
              <a:t> き</a:t>
            </a:r>
            <a:endParaRPr lang="en-US" altLang="ja-JP" sz="2400" b="1" dirty="0">
              <a:solidFill>
                <a:schemeClr val="tx1"/>
              </a:solidFill>
            </a:endParaRPr>
          </a:p>
          <a:p>
            <a:pPr>
              <a:lnSpc>
                <a:spcPts val="3000"/>
              </a:lnSpc>
            </a:pPr>
            <a:r>
              <a:rPr kumimoji="1" lang="ja-JP" altLang="en-US" sz="3600" dirty="0" smtClean="0">
                <a:solidFill>
                  <a:schemeClr val="tx1"/>
                </a:solidFill>
              </a:rPr>
              <a:t>気をつけることは</a:t>
            </a:r>
            <a:endParaRPr kumimoji="1" lang="ja-JP" altLang="en-US" sz="3600" dirty="0">
              <a:solidFill>
                <a:schemeClr val="tx1"/>
              </a:solidFill>
            </a:endParaRPr>
          </a:p>
        </p:txBody>
      </p:sp>
    </p:spTree>
    <p:extLst>
      <p:ext uri="{BB962C8B-B14F-4D97-AF65-F5344CB8AC3E}">
        <p14:creationId xmlns:p14="http://schemas.microsoft.com/office/powerpoint/2010/main" val="365126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49816" y="91951"/>
            <a:ext cx="3570208" cy="1066959"/>
          </a:xfrm>
          <a:prstGeom prst="rect">
            <a:avLst/>
          </a:prstGeom>
          <a:noFill/>
        </p:spPr>
        <p:txBody>
          <a:bodyPr wrap="none" rtlCol="0">
            <a:spAutoFit/>
          </a:bodyPr>
          <a:lstStyle/>
          <a:p>
            <a:pPr>
              <a:lnSpc>
                <a:spcPts val="3800"/>
              </a:lnSpc>
            </a:pPr>
            <a:r>
              <a:rPr kumimoji="1" lang="ja-JP" altLang="en-US" dirty="0" smtClean="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2000" b="1" dirty="0" err="1" smtClean="0">
                <a:solidFill>
                  <a:schemeClr val="bg1"/>
                </a:solidFill>
                <a:latin typeface="HGS創英角ﾎﾟｯﾌﾟ体" panose="040B0A00000000000000" pitchFamily="50" charset="-128"/>
                <a:ea typeface="HGS創英角ﾎﾟｯﾌﾟ体" panose="040B0A00000000000000" pitchFamily="50" charset="-128"/>
              </a:rPr>
              <a:t>あ</a:t>
            </a:r>
            <a:endParaRPr kumimoji="1" lang="en-US" altLang="ja-JP" sz="2000" b="1" dirty="0" smtClean="0">
              <a:solidFill>
                <a:schemeClr val="bg1"/>
              </a:solidFill>
              <a:latin typeface="HGS創英角ﾎﾟｯﾌﾟ体" panose="040B0A00000000000000" pitchFamily="50" charset="-128"/>
              <a:ea typeface="HGS創英角ﾎﾟｯﾌﾟ体" panose="040B0A00000000000000" pitchFamily="50" charset="-128"/>
            </a:endParaRPr>
          </a:p>
          <a:p>
            <a:pPr>
              <a:lnSpc>
                <a:spcPts val="3800"/>
              </a:lnSpc>
            </a:pP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当たりました</a:t>
            </a:r>
            <a:endParaRPr kumimoji="1" lang="ja-JP" altLang="en-US" sz="4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539552" y="1196752"/>
            <a:ext cx="5416868" cy="769441"/>
          </a:xfrm>
          <a:prstGeom prst="rect">
            <a:avLst/>
          </a:prstGeom>
          <a:noFill/>
        </p:spPr>
        <p:txBody>
          <a:bodyPr wrap="none" rtlCol="0">
            <a:spAutoFit/>
          </a:bodyPr>
          <a:lstStyle/>
          <a:p>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あなた</a:t>
            </a:r>
            <a:r>
              <a:rPr lang="ja-JP" altLang="en-US" sz="4400" dirty="0">
                <a:solidFill>
                  <a:schemeClr val="bg1"/>
                </a:solidFill>
                <a:latin typeface="HGS創英角ﾎﾟｯﾌﾟ体" panose="040B0A00000000000000" pitchFamily="50" charset="-128"/>
                <a:ea typeface="HGS創英角ﾎﾟｯﾌﾟ体" panose="040B0A00000000000000" pitchFamily="50" charset="-128"/>
              </a:rPr>
              <a:t>だけ</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に・・・</a:t>
            </a:r>
            <a:endParaRPr kumimoji="1" lang="ja-JP" altLang="en-US" sz="4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549816" y="1844824"/>
            <a:ext cx="4698722" cy="1066959"/>
          </a:xfrm>
          <a:prstGeom prst="rect">
            <a:avLst/>
          </a:prstGeom>
          <a:noFill/>
        </p:spPr>
        <p:txBody>
          <a:bodyPr wrap="none" rtlCol="0">
            <a:spAutoFit/>
          </a:bodyPr>
          <a:lstStyle/>
          <a:p>
            <a:pPr>
              <a:lnSpc>
                <a:spcPts val="3800"/>
              </a:lnSpc>
            </a:pPr>
            <a:r>
              <a:rPr kumimoji="1" lang="ja-JP" altLang="en-US" dirty="0" smtClean="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2000" b="1" dirty="0" smtClean="0">
                <a:solidFill>
                  <a:schemeClr val="bg1"/>
                </a:solidFill>
                <a:latin typeface="HGS創英角ﾎﾟｯﾌﾟ体" panose="040B0A00000000000000" pitchFamily="50" charset="-128"/>
                <a:ea typeface="HGS創英角ﾎﾟｯﾌﾟ体" panose="040B0A00000000000000" pitchFamily="50" charset="-128"/>
              </a:rPr>
              <a:t>いま</a:t>
            </a:r>
            <a:endParaRPr kumimoji="1" lang="en-US" altLang="ja-JP" sz="2000" b="1" dirty="0" smtClean="0">
              <a:solidFill>
                <a:schemeClr val="bg1"/>
              </a:solidFill>
              <a:latin typeface="HGS創英角ﾎﾟｯﾌﾟ体" panose="040B0A00000000000000" pitchFamily="50" charset="-128"/>
              <a:ea typeface="HGS創英角ﾎﾟｯﾌﾟ体" panose="040B0A00000000000000" pitchFamily="50" charset="-128"/>
            </a:endParaRPr>
          </a:p>
          <a:p>
            <a:pPr>
              <a:lnSpc>
                <a:spcPts val="3800"/>
              </a:lnSpc>
            </a:pP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今がチャンスです</a:t>
            </a:r>
            <a:endParaRPr kumimoji="1" lang="ja-JP" altLang="en-US" sz="4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323528" y="3010113"/>
            <a:ext cx="8648521" cy="1066959"/>
          </a:xfrm>
          <a:prstGeom prst="rect">
            <a:avLst/>
          </a:prstGeom>
          <a:noFill/>
        </p:spPr>
        <p:txBody>
          <a:bodyPr wrap="none" rtlCol="0">
            <a:spAutoFit/>
          </a:bodyPr>
          <a:lstStyle/>
          <a:p>
            <a:pPr>
              <a:lnSpc>
                <a:spcPts val="3800"/>
              </a:lnSpc>
            </a:pPr>
            <a:r>
              <a:rPr kumimoji="1" lang="ja-JP" altLang="en-US"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dirty="0" smtClean="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2000" b="1" dirty="0" err="1" smtClean="0">
                <a:solidFill>
                  <a:srgbClr val="FFFF00"/>
                </a:solidFill>
                <a:latin typeface="HGS創英角ﾎﾟｯﾌﾟ体" panose="040B0A00000000000000" pitchFamily="50" charset="-128"/>
                <a:ea typeface="HGS創英角ﾎﾟｯﾌﾟ体" panose="040B0A00000000000000" pitchFamily="50" charset="-128"/>
              </a:rPr>
              <a:t>む    </a:t>
            </a:r>
            <a:r>
              <a:rPr kumimoji="1"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rPr>
              <a:t> し</a:t>
            </a:r>
            <a:endParaRPr kumimoji="1" lang="en-US" altLang="ja-JP" sz="2000" b="1" dirty="0" smtClean="0">
              <a:solidFill>
                <a:srgbClr val="FFFF00"/>
              </a:solidFill>
              <a:latin typeface="HGS創英角ﾎﾟｯﾌﾟ体" panose="040B0A00000000000000" pitchFamily="50" charset="-128"/>
              <a:ea typeface="HGS創英角ﾎﾟｯﾌﾟ体" panose="040B0A00000000000000" pitchFamily="50" charset="-128"/>
            </a:endParaRPr>
          </a:p>
          <a:p>
            <a:pPr>
              <a:lnSpc>
                <a:spcPts val="3800"/>
              </a:lnSpc>
            </a:pP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こんなメールは</a:t>
            </a:r>
            <a:r>
              <a:rPr kumimoji="1"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rPr>
              <a:t>無視</a:t>
            </a: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しましょう。</a:t>
            </a:r>
            <a:endParaRPr kumimoji="1" lang="ja-JP" altLang="en-US" sz="4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23528" y="4018225"/>
            <a:ext cx="8648521" cy="1066959"/>
          </a:xfrm>
          <a:prstGeom prst="rect">
            <a:avLst/>
          </a:prstGeom>
          <a:noFill/>
        </p:spPr>
        <p:txBody>
          <a:bodyPr wrap="none" rtlCol="0">
            <a:spAutoFit/>
          </a:bodyPr>
          <a:lstStyle/>
          <a:p>
            <a:pPr>
              <a:lnSpc>
                <a:spcPts val="3800"/>
              </a:lnSpc>
            </a:pPr>
            <a:r>
              <a:rPr kumimoji="1"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rPr>
              <a:t>  で あい       </a:t>
            </a:r>
            <a:r>
              <a:rPr kumimoji="1" lang="ja-JP" altLang="en-US" sz="2000" b="1" dirty="0" err="1" smtClean="0">
                <a:solidFill>
                  <a:srgbClr val="FFFF00"/>
                </a:solidFill>
                <a:latin typeface="HGS創英角ﾎﾟｯﾌﾟ体" panose="040B0A00000000000000" pitchFamily="50" charset="-128"/>
                <a:ea typeface="HGS創英角ﾎﾟｯﾌﾟ体" panose="040B0A00000000000000" pitchFamily="50" charset="-128"/>
              </a:rPr>
              <a:t>けい</a:t>
            </a:r>
            <a:endParaRPr lang="en-US" altLang="ja-JP" sz="2000" b="1" dirty="0" smtClean="0">
              <a:solidFill>
                <a:srgbClr val="FFFF00"/>
              </a:solidFill>
              <a:latin typeface="HGS創英角ﾎﾟｯﾌﾟ体" panose="040B0A00000000000000" pitchFamily="50" charset="-128"/>
              <a:ea typeface="HGS創英角ﾎﾟｯﾌﾟ体" panose="040B0A00000000000000" pitchFamily="50" charset="-128"/>
            </a:endParaRPr>
          </a:p>
          <a:p>
            <a:pPr>
              <a:lnSpc>
                <a:spcPts val="3800"/>
              </a:lnSpc>
            </a:pPr>
            <a:r>
              <a:rPr kumimoji="1"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rPr>
              <a:t>出会い系サイト</a:t>
            </a: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や</a:t>
            </a:r>
            <a:r>
              <a:rPr kumimoji="1"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rPr>
              <a:t>アダルトサイト</a:t>
            </a:r>
            <a:endParaRPr kumimoji="1" lang="ja-JP" altLang="en-US" sz="44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323528" y="5026337"/>
            <a:ext cx="6391493" cy="1066959"/>
          </a:xfrm>
          <a:prstGeom prst="rect">
            <a:avLst/>
          </a:prstGeom>
          <a:noFill/>
        </p:spPr>
        <p:txBody>
          <a:bodyPr wrap="none" rtlCol="0">
            <a:spAutoFit/>
          </a:bodyPr>
          <a:lstStyle/>
          <a:p>
            <a:pPr>
              <a:lnSpc>
                <a:spcPts val="3800"/>
              </a:lnSpc>
            </a:pPr>
            <a:r>
              <a:rPr kumimoji="1"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rPr>
              <a:t> 　　　　　　  さ   ぎ                            せつぞく</a:t>
            </a:r>
            <a:endParaRPr kumimoji="1" lang="en-US" altLang="ja-JP" sz="2000" b="1" dirty="0" smtClean="0">
              <a:solidFill>
                <a:srgbClr val="FFFF00"/>
              </a:solidFill>
              <a:latin typeface="HGS創英角ﾎﾟｯﾌﾟ体" panose="040B0A00000000000000" pitchFamily="50" charset="-128"/>
              <a:ea typeface="HGS創英角ﾎﾟｯﾌﾟ体" panose="040B0A00000000000000" pitchFamily="50" charset="-128"/>
            </a:endParaRPr>
          </a:p>
          <a:p>
            <a:pPr>
              <a:lnSpc>
                <a:spcPts val="3800"/>
              </a:lnSpc>
            </a:pP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などの</a:t>
            </a:r>
            <a:r>
              <a:rPr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rPr>
              <a:t>詐欺サイトに</a:t>
            </a:r>
            <a:r>
              <a:rPr kumimoji="1"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rPr>
              <a:t>接続</a:t>
            </a:r>
            <a:endParaRPr kumimoji="1" lang="ja-JP" altLang="en-US" sz="44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14" name="角丸四角形 13"/>
          <p:cNvSpPr/>
          <p:nvPr/>
        </p:nvSpPr>
        <p:spPr>
          <a:xfrm>
            <a:off x="251520" y="91951"/>
            <a:ext cx="5904656" cy="2977009"/>
          </a:xfrm>
          <a:prstGeom prst="roundRect">
            <a:avLst>
              <a:gd name="adj" fmla="val 10689"/>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858953" y="6240282"/>
            <a:ext cx="5262979" cy="579646"/>
          </a:xfrm>
          <a:prstGeom prst="rect">
            <a:avLst/>
          </a:prstGeom>
          <a:noFill/>
        </p:spPr>
        <p:txBody>
          <a:bodyPr wrap="none" rtlCol="0">
            <a:spAutoFit/>
          </a:bodyPr>
          <a:lstStyle/>
          <a:p>
            <a:pPr>
              <a:lnSpc>
                <a:spcPts val="3800"/>
              </a:lnSpc>
            </a:pP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することがあります</a:t>
            </a:r>
            <a:endParaRPr kumimoji="1" lang="ja-JP" altLang="en-US" sz="44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529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edge">
                                      <p:cBhvr>
                                        <p:cTn id="19" dur="7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P spid="12" grpId="0"/>
      <p:bldP spid="13" grpId="0"/>
      <p:bldP spid="14"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sp>
        <p:nvSpPr>
          <p:cNvPr id="12" name="テキスト ボックス 11"/>
          <p:cNvSpPr txBox="1"/>
          <p:nvPr/>
        </p:nvSpPr>
        <p:spPr>
          <a:xfrm>
            <a:off x="323527" y="2060848"/>
            <a:ext cx="8648521" cy="1066959"/>
          </a:xfrm>
          <a:prstGeom prst="rect">
            <a:avLst/>
          </a:prstGeom>
          <a:noFill/>
        </p:spPr>
        <p:txBody>
          <a:bodyPr wrap="none" rtlCol="0">
            <a:spAutoFit/>
          </a:bodyPr>
          <a:lstStyle/>
          <a:p>
            <a:pPr>
              <a:lnSpc>
                <a:spcPts val="3800"/>
              </a:lnSpc>
            </a:pPr>
            <a:r>
              <a:rPr kumimoji="1"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rPr>
              <a:t>                     　　　　　　　　　　　</a:t>
            </a:r>
            <a:r>
              <a:rPr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rPr>
              <a:t>さ   </a:t>
            </a:r>
            <a:r>
              <a:rPr lang="ja-JP" altLang="en-US" sz="2000" b="1" dirty="0" err="1" smtClean="0">
                <a:solidFill>
                  <a:srgbClr val="FFFF00"/>
                </a:solidFill>
                <a:latin typeface="HGS創英角ﾎﾟｯﾌﾟ体" panose="040B0A00000000000000" pitchFamily="50" charset="-128"/>
                <a:ea typeface="HGS創英角ﾎﾟｯﾌﾟ体" panose="040B0A00000000000000" pitchFamily="50" charset="-128"/>
              </a:rPr>
              <a:t>ぎ</a:t>
            </a:r>
            <a:endParaRPr lang="en-US" altLang="ja-JP" sz="2000" b="1" dirty="0" smtClean="0">
              <a:solidFill>
                <a:srgbClr val="FFFF00"/>
              </a:solidFill>
              <a:latin typeface="HGS創英角ﾎﾟｯﾌﾟ体" panose="040B0A00000000000000" pitchFamily="50" charset="-128"/>
              <a:ea typeface="HGS創英角ﾎﾟｯﾌﾟ体" panose="040B0A00000000000000" pitchFamily="50" charset="-128"/>
            </a:endParaRPr>
          </a:p>
          <a:p>
            <a:pPr>
              <a:lnSpc>
                <a:spcPts val="3800"/>
              </a:lnSpc>
            </a:pPr>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フィルタリング</a:t>
            </a:r>
            <a:r>
              <a:rPr lang="ja-JP" altLang="en-US" sz="4400" dirty="0">
                <a:solidFill>
                  <a:schemeClr val="bg1"/>
                </a:solidFill>
                <a:latin typeface="HGS創英角ﾎﾟｯﾌﾟ体" panose="040B0A00000000000000" pitchFamily="50" charset="-128"/>
                <a:ea typeface="HGS創英角ﾎﾟｯﾌﾟ体" panose="040B0A00000000000000" pitchFamily="50" charset="-128"/>
              </a:rPr>
              <a:t>で</a:t>
            </a:r>
            <a:r>
              <a:rPr kumimoji="1"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rPr>
              <a:t>詐欺サイト</a:t>
            </a: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への</a:t>
            </a:r>
            <a:endParaRPr kumimoji="1" lang="ja-JP" altLang="en-US" sz="4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1770662" y="3068960"/>
            <a:ext cx="6955750" cy="1066959"/>
          </a:xfrm>
          <a:prstGeom prst="rect">
            <a:avLst/>
          </a:prstGeom>
          <a:noFill/>
        </p:spPr>
        <p:txBody>
          <a:bodyPr wrap="none" rtlCol="0">
            <a:spAutoFit/>
          </a:bodyPr>
          <a:lstStyle/>
          <a:p>
            <a:pPr>
              <a:lnSpc>
                <a:spcPts val="3800"/>
              </a:lnSpc>
            </a:pPr>
            <a:r>
              <a:rPr kumimoji="1"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rPr>
              <a:t> せつぞく　　ふせ</a:t>
            </a:r>
            <a:endParaRPr kumimoji="1" lang="en-US" altLang="ja-JP" sz="2000" b="1" dirty="0" smtClean="0">
              <a:solidFill>
                <a:srgbClr val="FFFF00"/>
              </a:solidFill>
              <a:latin typeface="HGS創英角ﾎﾟｯﾌﾟ体" panose="040B0A00000000000000" pitchFamily="50" charset="-128"/>
              <a:ea typeface="HGS創英角ﾎﾟｯﾌﾟ体" panose="040B0A00000000000000" pitchFamily="50" charset="-128"/>
            </a:endParaRPr>
          </a:p>
          <a:p>
            <a:pPr>
              <a:lnSpc>
                <a:spcPts val="3800"/>
              </a:lnSpc>
            </a:pPr>
            <a:r>
              <a:rPr kumimoji="1"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rPr>
              <a:t>接続を防ぐ</a:t>
            </a:r>
            <a:r>
              <a:rPr kumimoji="1"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rPr>
              <a:t>ことができます</a:t>
            </a:r>
            <a:endParaRPr kumimoji="1" lang="ja-JP" altLang="en-US" sz="44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1829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864601" y="4252861"/>
            <a:ext cx="360059" cy="1759716"/>
            <a:chOff x="8316397" y="1683718"/>
            <a:chExt cx="360059" cy="1759716"/>
          </a:xfrm>
        </p:grpSpPr>
        <p:sp>
          <p:nvSpPr>
            <p:cNvPr id="15" name="直方体 14"/>
            <p:cNvSpPr/>
            <p:nvPr/>
          </p:nvSpPr>
          <p:spPr>
            <a:xfrm>
              <a:off x="8316416" y="2406627"/>
              <a:ext cx="360040" cy="1036807"/>
            </a:xfrm>
            <a:prstGeom prst="cube">
              <a:avLst>
                <a:gd name="adj" fmla="val 66158"/>
              </a:avLst>
            </a:prstGeom>
            <a:gradFill>
              <a:gsLst>
                <a:gs pos="22000">
                  <a:schemeClr val="bg1">
                    <a:lumMod val="75000"/>
                  </a:schemeClr>
                </a:gs>
                <a:gs pos="77900">
                  <a:schemeClr val="bg1">
                    <a:lumMod val="65000"/>
                  </a:schemeClr>
                </a:gs>
                <a:gs pos="0">
                  <a:schemeClr val="tx1"/>
                </a:gs>
                <a:gs pos="50000">
                  <a:schemeClr val="tx1"/>
                </a:gs>
                <a:gs pos="100000">
                  <a:schemeClr val="tx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a:off x="8494763" y="1683718"/>
              <a:ext cx="45719" cy="740738"/>
            </a:xfrm>
            <a:prstGeom prst="triangle">
              <a:avLst/>
            </a:prstGeom>
            <a:gradFill flip="none" rotWithShape="1">
              <a:gsLst>
                <a:gs pos="0">
                  <a:schemeClr val="tx1"/>
                </a:gs>
                <a:gs pos="50000">
                  <a:schemeClr val="bg1">
                    <a:lumMod val="75000"/>
                  </a:schemeClr>
                </a:gs>
                <a:gs pos="100000">
                  <a:schemeClr val="tx1"/>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a:off x="8630737" y="1683718"/>
              <a:ext cx="45719" cy="740738"/>
            </a:xfrm>
            <a:prstGeom prst="triangle">
              <a:avLst/>
            </a:prstGeom>
            <a:gradFill flip="none" rotWithShape="1">
              <a:gsLst>
                <a:gs pos="0">
                  <a:schemeClr val="tx1"/>
                </a:gs>
                <a:gs pos="50000">
                  <a:schemeClr val="bg1">
                    <a:lumMod val="75000"/>
                  </a:schemeClr>
                </a:gs>
                <a:gs pos="100000">
                  <a:schemeClr val="tx1"/>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rot="-1740000">
              <a:off x="8316397" y="1849583"/>
              <a:ext cx="45719" cy="740738"/>
            </a:xfrm>
            <a:prstGeom prst="triangle">
              <a:avLst/>
            </a:prstGeom>
            <a:gradFill flip="none" rotWithShape="1">
              <a:gsLst>
                <a:gs pos="0">
                  <a:schemeClr val="tx1"/>
                </a:gs>
                <a:gs pos="50000">
                  <a:schemeClr val="bg1">
                    <a:lumMod val="75000"/>
                  </a:schemeClr>
                </a:gs>
                <a:gs pos="100000">
                  <a:schemeClr val="tx1"/>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Picture 2" descr="D:\data\WorkSpace＄\情報モラル\素材作成\スマートフォ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50">
            <a:off x="5666188" y="3156870"/>
            <a:ext cx="1080810" cy="181260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316900" y="159879"/>
            <a:ext cx="1008112" cy="1789653"/>
            <a:chOff x="7596336" y="404663"/>
            <a:chExt cx="1008112" cy="1789653"/>
          </a:xfrm>
        </p:grpSpPr>
        <p:sp>
          <p:nvSpPr>
            <p:cNvPr id="12" name="台形 11"/>
            <p:cNvSpPr/>
            <p:nvPr/>
          </p:nvSpPr>
          <p:spPr>
            <a:xfrm>
              <a:off x="7876718" y="1160732"/>
              <a:ext cx="447349" cy="1033584"/>
            </a:xfrm>
            <a:prstGeom prst="trapezoid">
              <a:avLst/>
            </a:prstGeom>
            <a:gradFill>
              <a:gsLst>
                <a:gs pos="0">
                  <a:schemeClr val="bg1">
                    <a:lumMod val="75000"/>
                  </a:schemeClr>
                </a:gs>
                <a:gs pos="50000">
                  <a:schemeClr val="tx1">
                    <a:lumMod val="50000"/>
                    <a:lumOff val="50000"/>
                  </a:schemeClr>
                </a:gs>
                <a:gs pos="100000">
                  <a:schemeClr val="bg1">
                    <a:lumMod val="6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柱 10"/>
            <p:cNvSpPr/>
            <p:nvPr/>
          </p:nvSpPr>
          <p:spPr>
            <a:xfrm>
              <a:off x="7596336" y="773965"/>
              <a:ext cx="1008112" cy="430947"/>
            </a:xfrm>
            <a:prstGeom prst="can">
              <a:avLst/>
            </a:prstGeom>
            <a:gradFill>
              <a:gsLst>
                <a:gs pos="0">
                  <a:schemeClr val="bg1">
                    <a:lumMod val="75000"/>
                  </a:schemeClr>
                </a:gs>
                <a:gs pos="50000">
                  <a:schemeClr val="tx1">
                    <a:lumMod val="50000"/>
                    <a:lumOff val="50000"/>
                  </a:schemeClr>
                </a:gs>
                <a:gs pos="100000">
                  <a:schemeClr val="bg1">
                    <a:lumMod val="6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a:off x="8033787" y="404663"/>
              <a:ext cx="133211" cy="431407"/>
            </a:xfrm>
            <a:prstGeom prst="triangle">
              <a:avLst/>
            </a:prstGeom>
            <a:gradFill>
              <a:gsLst>
                <a:gs pos="0">
                  <a:schemeClr val="bg1">
                    <a:lumMod val="75000"/>
                  </a:schemeClr>
                </a:gs>
                <a:gs pos="50000">
                  <a:schemeClr val="tx1">
                    <a:lumMod val="50000"/>
                    <a:lumOff val="50000"/>
                  </a:schemeClr>
                </a:gs>
                <a:gs pos="100000">
                  <a:schemeClr val="bg1">
                    <a:lumMod val="65000"/>
                  </a:schemeClr>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1774600" y="6273225"/>
            <a:ext cx="6080511" cy="584775"/>
          </a:xfrm>
          <a:prstGeom prst="rect">
            <a:avLst/>
          </a:prstGeom>
          <a:noFill/>
        </p:spPr>
        <p:txBody>
          <a:bodyPr wrap="none" rtlCol="0">
            <a:spAutoFit/>
          </a:bodyPr>
          <a:lstStyle/>
          <a:p>
            <a:r>
              <a:rPr kumimoji="1" lang="ja-JP" altLang="en-US" sz="3200" dirty="0" smtClean="0">
                <a:solidFill>
                  <a:srgbClr val="FF0000"/>
                </a:solidFill>
              </a:rPr>
              <a:t>スマホのフィルタリングは２種類</a:t>
            </a:r>
            <a:r>
              <a:rPr kumimoji="1" lang="en-US" altLang="ja-JP" sz="3200" dirty="0" smtClean="0">
                <a:solidFill>
                  <a:srgbClr val="FF0000"/>
                </a:solidFill>
              </a:rPr>
              <a:t>+</a:t>
            </a:r>
            <a:r>
              <a:rPr kumimoji="1" lang="ja-JP" altLang="en-US" sz="3200" dirty="0" smtClean="0">
                <a:solidFill>
                  <a:srgbClr val="FF0000"/>
                </a:solidFill>
              </a:rPr>
              <a:t>１</a:t>
            </a:r>
            <a:endParaRPr kumimoji="1" lang="ja-JP" altLang="en-US" sz="3200" dirty="0">
              <a:solidFill>
                <a:srgbClr val="FF0000"/>
              </a:solidFill>
            </a:endParaRPr>
          </a:p>
        </p:txBody>
      </p:sp>
      <p:sp>
        <p:nvSpPr>
          <p:cNvPr id="3" name="テキスト ボックス 2"/>
          <p:cNvSpPr txBox="1"/>
          <p:nvPr/>
        </p:nvSpPr>
        <p:spPr>
          <a:xfrm>
            <a:off x="1858757" y="298440"/>
            <a:ext cx="5799986" cy="584775"/>
          </a:xfrm>
          <a:prstGeom prst="rect">
            <a:avLst/>
          </a:prstGeom>
          <a:noFill/>
        </p:spPr>
        <p:txBody>
          <a:bodyPr wrap="none" rtlCol="0">
            <a:spAutoFit/>
          </a:bodyPr>
          <a:lstStyle/>
          <a:p>
            <a:r>
              <a:rPr lang="ja-JP" altLang="en-US" sz="3200" dirty="0" smtClean="0"/>
              <a:t>１ 携帯電話回線のフィルタリング</a:t>
            </a:r>
            <a:endParaRPr kumimoji="1" lang="ja-JP" altLang="en-US" sz="3200" dirty="0"/>
          </a:p>
        </p:txBody>
      </p:sp>
      <p:sp>
        <p:nvSpPr>
          <p:cNvPr id="4" name="テキスト ボックス 3"/>
          <p:cNvSpPr txBox="1"/>
          <p:nvPr/>
        </p:nvSpPr>
        <p:spPr>
          <a:xfrm>
            <a:off x="4204585" y="4996914"/>
            <a:ext cx="5027338" cy="1015663"/>
          </a:xfrm>
          <a:prstGeom prst="rect">
            <a:avLst/>
          </a:prstGeom>
          <a:noFill/>
        </p:spPr>
        <p:txBody>
          <a:bodyPr wrap="none" rtlCol="0">
            <a:spAutoFit/>
          </a:bodyPr>
          <a:lstStyle/>
          <a:p>
            <a:r>
              <a:rPr lang="ja-JP" altLang="en-US" sz="3200" dirty="0" smtClean="0">
                <a:solidFill>
                  <a:srgbClr val="FF0000"/>
                </a:solidFill>
              </a:rPr>
              <a:t>２ </a:t>
            </a:r>
            <a:r>
              <a:rPr lang="en-US" altLang="ja-JP" sz="3200" dirty="0" smtClean="0">
                <a:solidFill>
                  <a:srgbClr val="FF0000"/>
                </a:solidFill>
              </a:rPr>
              <a:t>Wi-Fi</a:t>
            </a:r>
            <a:r>
              <a:rPr lang="ja-JP" altLang="en-US" sz="3200" dirty="0" smtClean="0">
                <a:solidFill>
                  <a:srgbClr val="FF0000"/>
                </a:solidFill>
              </a:rPr>
              <a:t>回線のフィルタリング</a:t>
            </a:r>
            <a:endParaRPr lang="en-US" altLang="ja-JP" sz="3200" dirty="0" smtClean="0">
              <a:solidFill>
                <a:srgbClr val="FF0000"/>
              </a:solidFill>
            </a:endParaRPr>
          </a:p>
          <a:p>
            <a:r>
              <a:rPr kumimoji="1" lang="ja-JP" altLang="en-US" sz="2800" dirty="0" smtClean="0">
                <a:solidFill>
                  <a:srgbClr val="FF0000"/>
                </a:solidFill>
              </a:rPr>
              <a:t>（パソコンと同じ通信）</a:t>
            </a:r>
            <a:endParaRPr kumimoji="1" lang="ja-JP" altLang="en-US" sz="2800" dirty="0">
              <a:solidFill>
                <a:srgbClr val="FF0000"/>
              </a:solidFill>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50707">
            <a:off x="5828778" y="1011957"/>
            <a:ext cx="529462" cy="1851352"/>
          </a:xfrm>
          <a:prstGeom prst="rect">
            <a:avLst/>
          </a:prstGeom>
          <a:ln>
            <a:noFill/>
          </a:ln>
          <a:effectLst>
            <a:outerShdw blurRad="50800" dist="38100" dir="2700000" algn="tl" rotWithShape="0">
              <a:prstClr val="black">
                <a:alpha val="40000"/>
              </a:prstClr>
            </a:outerShdw>
          </a:effectLst>
        </p:spPr>
      </p:pic>
      <p:sp>
        <p:nvSpPr>
          <p:cNvPr id="18" name="フリーフォーム 17"/>
          <p:cNvSpPr/>
          <p:nvPr/>
        </p:nvSpPr>
        <p:spPr>
          <a:xfrm>
            <a:off x="967409" y="1224528"/>
            <a:ext cx="5022928" cy="1228548"/>
          </a:xfrm>
          <a:custGeom>
            <a:avLst/>
            <a:gdLst>
              <a:gd name="connsiteX0" fmla="*/ 3790121 w 3790121"/>
              <a:gd name="connsiteY0" fmla="*/ 967409 h 1073426"/>
              <a:gd name="connsiteX1" fmla="*/ 3564834 w 3790121"/>
              <a:gd name="connsiteY1" fmla="*/ 848139 h 1073426"/>
              <a:gd name="connsiteX2" fmla="*/ 3631095 w 3790121"/>
              <a:gd name="connsiteY2" fmla="*/ 1073426 h 1073426"/>
              <a:gd name="connsiteX3" fmla="*/ 2835965 w 3790121"/>
              <a:gd name="connsiteY3" fmla="*/ 848139 h 1073426"/>
              <a:gd name="connsiteX4" fmla="*/ 3034748 w 3790121"/>
              <a:gd name="connsiteY4" fmla="*/ 1060174 h 1073426"/>
              <a:gd name="connsiteX5" fmla="*/ 2107095 w 3790121"/>
              <a:gd name="connsiteY5" fmla="*/ 715617 h 1073426"/>
              <a:gd name="connsiteX6" fmla="*/ 2345634 w 3790121"/>
              <a:gd name="connsiteY6" fmla="*/ 1007165 h 1073426"/>
              <a:gd name="connsiteX7" fmla="*/ 1245704 w 3790121"/>
              <a:gd name="connsiteY7" fmla="*/ 556591 h 1073426"/>
              <a:gd name="connsiteX8" fmla="*/ 1550504 w 3790121"/>
              <a:gd name="connsiteY8" fmla="*/ 874643 h 1073426"/>
              <a:gd name="connsiteX9" fmla="*/ 0 w 3790121"/>
              <a:gd name="connsiteY9" fmla="*/ 0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21" h="1073426">
                <a:moveTo>
                  <a:pt x="3790121" y="967409"/>
                </a:moveTo>
                <a:lnTo>
                  <a:pt x="3564834" y="848139"/>
                </a:lnTo>
                <a:lnTo>
                  <a:pt x="3631095" y="1073426"/>
                </a:lnTo>
                <a:lnTo>
                  <a:pt x="2835965" y="848139"/>
                </a:lnTo>
                <a:lnTo>
                  <a:pt x="3034748" y="1060174"/>
                </a:lnTo>
                <a:lnTo>
                  <a:pt x="2107095" y="715617"/>
                </a:lnTo>
                <a:lnTo>
                  <a:pt x="2345634" y="1007165"/>
                </a:lnTo>
                <a:lnTo>
                  <a:pt x="1245704" y="556591"/>
                </a:lnTo>
                <a:lnTo>
                  <a:pt x="1550504" y="874643"/>
                </a:lnTo>
                <a:lnTo>
                  <a:pt x="0" y="0"/>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rot="1169711">
            <a:off x="672845" y="2134953"/>
            <a:ext cx="5022928" cy="1228548"/>
          </a:xfrm>
          <a:custGeom>
            <a:avLst/>
            <a:gdLst>
              <a:gd name="connsiteX0" fmla="*/ 3790121 w 3790121"/>
              <a:gd name="connsiteY0" fmla="*/ 967409 h 1073426"/>
              <a:gd name="connsiteX1" fmla="*/ 3564834 w 3790121"/>
              <a:gd name="connsiteY1" fmla="*/ 848139 h 1073426"/>
              <a:gd name="connsiteX2" fmla="*/ 3631095 w 3790121"/>
              <a:gd name="connsiteY2" fmla="*/ 1073426 h 1073426"/>
              <a:gd name="connsiteX3" fmla="*/ 2835965 w 3790121"/>
              <a:gd name="connsiteY3" fmla="*/ 848139 h 1073426"/>
              <a:gd name="connsiteX4" fmla="*/ 3034748 w 3790121"/>
              <a:gd name="connsiteY4" fmla="*/ 1060174 h 1073426"/>
              <a:gd name="connsiteX5" fmla="*/ 2107095 w 3790121"/>
              <a:gd name="connsiteY5" fmla="*/ 715617 h 1073426"/>
              <a:gd name="connsiteX6" fmla="*/ 2345634 w 3790121"/>
              <a:gd name="connsiteY6" fmla="*/ 1007165 h 1073426"/>
              <a:gd name="connsiteX7" fmla="*/ 1245704 w 3790121"/>
              <a:gd name="connsiteY7" fmla="*/ 556591 h 1073426"/>
              <a:gd name="connsiteX8" fmla="*/ 1550504 w 3790121"/>
              <a:gd name="connsiteY8" fmla="*/ 874643 h 1073426"/>
              <a:gd name="connsiteX9" fmla="*/ 0 w 3790121"/>
              <a:gd name="connsiteY9" fmla="*/ 0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21" h="1073426">
                <a:moveTo>
                  <a:pt x="3790121" y="967409"/>
                </a:moveTo>
                <a:lnTo>
                  <a:pt x="3564834" y="848139"/>
                </a:lnTo>
                <a:lnTo>
                  <a:pt x="3631095" y="1073426"/>
                </a:lnTo>
                <a:lnTo>
                  <a:pt x="2835965" y="848139"/>
                </a:lnTo>
                <a:lnTo>
                  <a:pt x="3034748" y="1060174"/>
                </a:lnTo>
                <a:lnTo>
                  <a:pt x="2107095" y="715617"/>
                </a:lnTo>
                <a:lnTo>
                  <a:pt x="2345634" y="1007165"/>
                </a:lnTo>
                <a:lnTo>
                  <a:pt x="1245704" y="556591"/>
                </a:lnTo>
                <a:lnTo>
                  <a:pt x="1550504" y="874643"/>
                </a:lnTo>
                <a:lnTo>
                  <a:pt x="0" y="0"/>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3038755" y="990711"/>
            <a:ext cx="940522" cy="2979742"/>
            <a:chOff x="1375682" y="1054800"/>
            <a:chExt cx="940522" cy="2979742"/>
          </a:xfrm>
        </p:grpSpPr>
        <p:sp>
          <p:nvSpPr>
            <p:cNvPr id="36" name="直方体 35"/>
            <p:cNvSpPr/>
            <p:nvPr/>
          </p:nvSpPr>
          <p:spPr>
            <a:xfrm>
              <a:off x="1375682" y="1054800"/>
              <a:ext cx="940522" cy="2979742"/>
            </a:xfrm>
            <a:prstGeom prst="cube">
              <a:avLst>
                <a:gd name="adj" fmla="val 8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1617911" y="1877716"/>
              <a:ext cx="207762" cy="5018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617911" y="3121370"/>
              <a:ext cx="207762" cy="5018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886717" y="2207093"/>
              <a:ext cx="181185" cy="5018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2067903" y="1368417"/>
              <a:ext cx="177000" cy="5018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2067903" y="2677965"/>
              <a:ext cx="177000" cy="5018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645220" y="1899544"/>
              <a:ext cx="117995"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645220" y="3143198"/>
              <a:ext cx="117995"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1914026" y="2228921"/>
              <a:ext cx="102901"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095212" y="1390245"/>
              <a:ext cx="100524"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2095212" y="2699793"/>
              <a:ext cx="100524"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507" y="-1563764"/>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9110" t="14999" r="41393" b="50312"/>
          <a:stretch/>
        </p:blipFill>
        <p:spPr bwMode="auto">
          <a:xfrm>
            <a:off x="-1792114" y="1110611"/>
            <a:ext cx="1668870" cy="1962629"/>
          </a:xfrm>
          <a:prstGeom prst="ellipse">
            <a:avLst/>
          </a:prstGeom>
          <a:ln w="57150">
            <a:solidFill>
              <a:srgbClr val="FF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9" name="フリーフォーム 48"/>
          <p:cNvSpPr/>
          <p:nvPr/>
        </p:nvSpPr>
        <p:spPr>
          <a:xfrm rot="19937142">
            <a:off x="1348641" y="4213434"/>
            <a:ext cx="4072448" cy="1228548"/>
          </a:xfrm>
          <a:custGeom>
            <a:avLst/>
            <a:gdLst>
              <a:gd name="connsiteX0" fmla="*/ 3790121 w 3790121"/>
              <a:gd name="connsiteY0" fmla="*/ 967409 h 1073426"/>
              <a:gd name="connsiteX1" fmla="*/ 3564834 w 3790121"/>
              <a:gd name="connsiteY1" fmla="*/ 848139 h 1073426"/>
              <a:gd name="connsiteX2" fmla="*/ 3631095 w 3790121"/>
              <a:gd name="connsiteY2" fmla="*/ 1073426 h 1073426"/>
              <a:gd name="connsiteX3" fmla="*/ 2835965 w 3790121"/>
              <a:gd name="connsiteY3" fmla="*/ 848139 h 1073426"/>
              <a:gd name="connsiteX4" fmla="*/ 3034748 w 3790121"/>
              <a:gd name="connsiteY4" fmla="*/ 1060174 h 1073426"/>
              <a:gd name="connsiteX5" fmla="*/ 2107095 w 3790121"/>
              <a:gd name="connsiteY5" fmla="*/ 715617 h 1073426"/>
              <a:gd name="connsiteX6" fmla="*/ 2345634 w 3790121"/>
              <a:gd name="connsiteY6" fmla="*/ 1007165 h 1073426"/>
              <a:gd name="connsiteX7" fmla="*/ 1245704 w 3790121"/>
              <a:gd name="connsiteY7" fmla="*/ 556591 h 1073426"/>
              <a:gd name="connsiteX8" fmla="*/ 1550504 w 3790121"/>
              <a:gd name="connsiteY8" fmla="*/ 874643 h 1073426"/>
              <a:gd name="connsiteX9" fmla="*/ 0 w 3790121"/>
              <a:gd name="connsiteY9" fmla="*/ 0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21" h="1073426">
                <a:moveTo>
                  <a:pt x="3790121" y="967409"/>
                </a:moveTo>
                <a:lnTo>
                  <a:pt x="3564834" y="848139"/>
                </a:lnTo>
                <a:lnTo>
                  <a:pt x="3631095" y="1073426"/>
                </a:lnTo>
                <a:lnTo>
                  <a:pt x="2835965" y="848139"/>
                </a:lnTo>
                <a:lnTo>
                  <a:pt x="3034748" y="1060174"/>
                </a:lnTo>
                <a:lnTo>
                  <a:pt x="2107095" y="715617"/>
                </a:lnTo>
                <a:lnTo>
                  <a:pt x="2345634" y="1007165"/>
                </a:lnTo>
                <a:lnTo>
                  <a:pt x="1245704" y="556591"/>
                </a:lnTo>
                <a:lnTo>
                  <a:pt x="1550504" y="874643"/>
                </a:lnTo>
                <a:lnTo>
                  <a:pt x="0" y="0"/>
                </a:lnTo>
              </a:path>
            </a:pathLst>
          </a:cu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241" t="6816" r="14129" b="10418"/>
          <a:stretch/>
        </p:blipFill>
        <p:spPr bwMode="auto">
          <a:xfrm>
            <a:off x="-2152420" y="3384144"/>
            <a:ext cx="2020776" cy="236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グループ化 51"/>
          <p:cNvGrpSpPr/>
          <p:nvPr/>
        </p:nvGrpSpPr>
        <p:grpSpPr>
          <a:xfrm>
            <a:off x="3347864" y="3048699"/>
            <a:ext cx="940522" cy="2979742"/>
            <a:chOff x="1375682" y="1054800"/>
            <a:chExt cx="940522" cy="2979742"/>
          </a:xfrm>
          <a:solidFill>
            <a:srgbClr val="00B050"/>
          </a:solidFill>
        </p:grpSpPr>
        <p:sp>
          <p:nvSpPr>
            <p:cNvPr id="53" name="直方体 52"/>
            <p:cNvSpPr/>
            <p:nvPr/>
          </p:nvSpPr>
          <p:spPr>
            <a:xfrm>
              <a:off x="1375682" y="1054800"/>
              <a:ext cx="940522" cy="2979742"/>
            </a:xfrm>
            <a:prstGeom prst="cube">
              <a:avLst>
                <a:gd name="adj" fmla="val 849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1617911" y="1877716"/>
              <a:ext cx="207762" cy="501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1617911" y="3121370"/>
              <a:ext cx="207762" cy="501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886717" y="2207093"/>
              <a:ext cx="181185" cy="501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2067903" y="1368417"/>
              <a:ext cx="177000" cy="501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2067903" y="2677965"/>
              <a:ext cx="177000" cy="501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1645220" y="1899544"/>
              <a:ext cx="117995"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1645220" y="3143198"/>
              <a:ext cx="117995"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1914026" y="2228921"/>
              <a:ext cx="102901"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095212" y="1390245"/>
              <a:ext cx="100524"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2095212" y="2699793"/>
              <a:ext cx="100524" cy="501826"/>
            </a:xfrm>
            <a:prstGeom prst="ellipse">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6787800" y="2845535"/>
            <a:ext cx="2164375" cy="1077218"/>
          </a:xfrm>
          <a:prstGeom prst="rect">
            <a:avLst/>
          </a:prstGeom>
          <a:noFill/>
        </p:spPr>
        <p:txBody>
          <a:bodyPr wrap="none" rtlCol="0">
            <a:spAutoFit/>
          </a:bodyPr>
          <a:lstStyle/>
          <a:p>
            <a:pPr algn="ctr"/>
            <a:r>
              <a:rPr lang="ja-JP" altLang="en-US" sz="3200" dirty="0" smtClean="0">
                <a:solidFill>
                  <a:srgbClr val="FF0000"/>
                </a:solidFill>
              </a:rPr>
              <a:t>３ アプリ</a:t>
            </a:r>
            <a:endParaRPr lang="en-US" altLang="ja-JP" sz="3200" dirty="0" smtClean="0">
              <a:solidFill>
                <a:srgbClr val="FF0000"/>
              </a:solidFill>
            </a:endParaRPr>
          </a:p>
          <a:p>
            <a:pPr algn="ctr"/>
            <a:r>
              <a:rPr lang="ja-JP" altLang="en-US" sz="3200" dirty="0" smtClean="0">
                <a:solidFill>
                  <a:srgbClr val="FF0000"/>
                </a:solidFill>
              </a:rPr>
              <a:t>対応</a:t>
            </a:r>
            <a:r>
              <a:rPr lang="ja-JP" altLang="en-US" sz="3200" dirty="0">
                <a:solidFill>
                  <a:srgbClr val="FF0000"/>
                </a:solidFill>
              </a:rPr>
              <a:t>ツール</a:t>
            </a:r>
            <a:endParaRPr lang="en-US" altLang="ja-JP" sz="3200" dirty="0">
              <a:solidFill>
                <a:srgbClr val="FF0000"/>
              </a:solidFill>
            </a:endParaRPr>
          </a:p>
        </p:txBody>
      </p:sp>
      <p:sp>
        <p:nvSpPr>
          <p:cNvPr id="47" name="正方形/長方形 46"/>
          <p:cNvSpPr/>
          <p:nvPr/>
        </p:nvSpPr>
        <p:spPr>
          <a:xfrm>
            <a:off x="7107349" y="4038455"/>
            <a:ext cx="1826141" cy="584775"/>
          </a:xfrm>
          <a:prstGeom prst="rect">
            <a:avLst/>
          </a:prstGeom>
          <a:solidFill>
            <a:srgbClr val="FFFF00"/>
          </a:solidFill>
          <a:ln w="28575">
            <a:solidFill>
              <a:srgbClr val="0000FF"/>
            </a:solidFill>
          </a:ln>
        </p:spPr>
        <p:txBody>
          <a:bodyPr wrap="none">
            <a:spAutoFit/>
          </a:bodyPr>
          <a:lstStyle/>
          <a:p>
            <a:pPr algn="ctr"/>
            <a:r>
              <a:rPr lang="ja-JP" altLang="en-US" sz="3200" dirty="0" smtClean="0">
                <a:solidFill>
                  <a:srgbClr val="FF0000"/>
                </a:solidFill>
                <a:effectLst>
                  <a:outerShdw blurRad="38100" dist="38100" dir="2700000" algn="tl">
                    <a:srgbClr val="000000">
                      <a:alpha val="43137"/>
                    </a:srgbClr>
                  </a:outerShdw>
                </a:effectLst>
              </a:rPr>
              <a:t>機能</a:t>
            </a:r>
            <a:r>
              <a:rPr lang="ja-JP" altLang="en-US" sz="3200" dirty="0">
                <a:solidFill>
                  <a:srgbClr val="FF0000"/>
                </a:solidFill>
                <a:effectLst>
                  <a:outerShdw blurRad="38100" dist="38100" dir="2700000" algn="tl">
                    <a:srgbClr val="000000">
                      <a:alpha val="43137"/>
                    </a:srgbClr>
                  </a:outerShdw>
                </a:effectLst>
              </a:rPr>
              <a:t>制限</a:t>
            </a:r>
          </a:p>
        </p:txBody>
      </p:sp>
    </p:spTree>
    <p:extLst>
      <p:ext uri="{BB962C8B-B14F-4D97-AF65-F5344CB8AC3E}">
        <p14:creationId xmlns:p14="http://schemas.microsoft.com/office/powerpoint/2010/main" val="27015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087 0.00023 C 0.02188 -0.01828 0.0974 -0.01111 0.09913 -0.01111 C 0.1224 -0.01736 0.14705 -0.01574 0.16979 -0.00671 C 0.17188 -0.00509 0.17309 -0.00324 0.17535 -0.00208 C 0.17691 -0.00092 0.17865 -0.00092 0.18021 0.00023 C 0.18559 0.0044 0.19063 0.00949 0.19566 0.01412 C 0.19879 0.0169 0.20295 0.01644 0.20608 0.01875 C 0.21424 0.02408 0.2217 0.02732 0.23038 0.0301 C 0.24167 0.03797 0.254 0.04676 0.2665 0.05093 C 0.3033 0.08287 0.28559 0.0713 0.35261 0.07385 C 0.36025 0.07593 0.36598 0.07986 0.37327 0.0831 C 0.38872 0.10371 0.37136 0.08403 0.38872 0.09445 C 0.39479 0.09815 0.40035 0.10348 0.40608 0.10834 C 0.41025 0.11181 0.41372 0.1169 0.41806 0.11991 C 0.41962 0.12107 0.4217 0.12107 0.42327 0.12223 C 0.43368 0.13033 0.44271 0.14236 0.45434 0.14746 C 0.48039 0.17269 0.51563 0.18403 0.5474 0.18889 C 0.57292 0.20023 0.60087 0.2 0.62674 0.20949 C 0.65851 0.22107 0.68681 0.24468 0.71979 0.25093 C 0.74948 0.26412 0.72813 0.25648 0.79219 0.25324 C 0.81302 0.25232 0.8257 0.2507 0.84566 0.24861 C 0.87136 0.24283 0.89723 0.23982 0.92327 0.23704 C 0.92448 0.23704 0.97518 0.24167 0.99566 0.24167 " pathEditMode="relative" rAng="0" ptsTypes="ffffffffffffffffffffffA">
                                      <p:cBhvr>
                                        <p:cTn id="32" dur="2000" fill="hold"/>
                                        <p:tgtEl>
                                          <p:spTgt spid="10"/>
                                        </p:tgtEl>
                                        <p:attrNameLst>
                                          <p:attrName>ppt_x</p:attrName>
                                          <p:attrName>ppt_y</p:attrName>
                                        </p:attrNameLst>
                                      </p:cBhvr>
                                      <p:rCtr x="49740" y="12269"/>
                                    </p:animMotion>
                                  </p:childTnLst>
                                </p:cTn>
                              </p:par>
                              <p:par>
                                <p:cTn id="33" presetID="6" presetClass="emph" presetSubtype="0" fill="hold" nodeType="withEffect">
                                  <p:stCondLst>
                                    <p:cond delay="900"/>
                                  </p:stCondLst>
                                  <p:childTnLst>
                                    <p:animScale>
                                      <p:cBhvr>
                                        <p:cTn id="34" dur="2000" fill="hold"/>
                                        <p:tgtEl>
                                          <p:spTgt spid="10"/>
                                        </p:tgtEl>
                                      </p:cBhvr>
                                      <p:by x="25000" y="25000"/>
                                    </p:animScale>
                                  </p:childTnLst>
                                </p:cTn>
                              </p:par>
                            </p:childTnLst>
                          </p:cTn>
                        </p:par>
                      </p:childTnLst>
                    </p:cTn>
                  </p:par>
                  <p:par>
                    <p:cTn id="35" fill="hold">
                      <p:stCondLst>
                        <p:cond delay="indefinite"/>
                      </p:stCondLst>
                      <p:childTnLst>
                        <p:par>
                          <p:cTn id="36" fill="hold">
                            <p:stCondLst>
                              <p:cond delay="0"/>
                            </p:stCondLst>
                            <p:childTnLst>
                              <p:par>
                                <p:cTn id="37" presetID="0" presetClass="path" presetSubtype="0" fill="hold" nodeType="clickEffect">
                                  <p:stCondLst>
                                    <p:cond delay="0"/>
                                  </p:stCondLst>
                                  <p:childTnLst>
                                    <p:animMotion origin="layout" path="M -8.33333E-7 -1.11111E-6 C 0.00174 -0.00139 0.00382 -0.00255 0.00521 -0.0044 C 0.00677 -0.00625 0.00695 -0.00973 0.00868 -0.01135 C 0.01059 -0.0132 0.01337 -0.01273 0.01563 -0.01366 C 0.0191 -0.01505 0.02587 -0.01829 0.02587 -0.01829 C 0.03004 -0.03519 0.02396 -0.01551 0.03282 -0.02986 C 0.04254 -0.0456 0.02448 -0.02778 0.03976 -0.04121 C 0.04427 -0.05023 0.05157 -0.05463 0.05868 -0.05973 C 0.06441 -0.06389 0.07275 -0.075 0.07934 -0.07801 C 0.09236 -0.0838 0.10608 -0.08611 0.1191 -0.0919 C 0.12084 -0.09352 0.1224 -0.09537 0.12414 -0.09653 C 0.1257 -0.09769 0.12795 -0.09746 0.12934 -0.09885 C 0.13091 -0.10047 0.13108 -0.10417 0.13282 -0.10556 C 0.13594 -0.1081 0.14323 -0.11019 0.14323 -0.11019 C 0.15764 -0.10949 0.17188 -0.10926 0.18629 -0.10787 C 0.19132 -0.10741 0.19896 -0.09885 0.20174 -0.09653 C 0.20348 -0.09491 0.20695 -0.0919 0.20695 -0.0919 C 0.20816 -0.08959 0.20868 -0.08635 0.21042 -0.08496 C 0.21355 -0.08241 0.22084 -0.08033 0.22084 -0.08033 C 0.2323 -0.05625 0.21528 -0.08982 0.22934 -0.06875 C 0.23351 -0.0625 0.23542 -0.05394 0.23976 -0.04815 C 0.26459 -0.01505 0.29115 -0.02662 0.32761 -0.02523 C 0.3375 -0.02269 0.34688 -0.01991 0.35695 -0.01829 C 0.36962 -0.01273 0.36476 -0.01713 0.37257 -0.00672 C 0.37761 0.01412 0.38056 0.01736 0.39497 0.03009 C 0.39792 0.03264 0.40174 0.0331 0.40521 0.03449 C 0.40695 0.03518 0.41042 0.0368 0.41042 0.0368 C 0.41459 0.0206 0.40608 0.02199 0.40174 0.00926 C 0.40018 0.00486 0.39948 0.00023 0.39827 -0.0044 C 0.39757 -0.00741 0.3948 -0.0088 0.39323 -0.01135 C 0.38941 -0.0176 0.38976 -0.01806 0.38802 -0.02523 C 0.38733 -0.04815 0.39132 -0.07292 0.38455 -0.09422 C 0.38143 -0.10417 0.37205 -0.10996 0.36563 -0.11482 C 0.35556 -0.12223 0.34566 -0.13102 0.33455 -0.13542 C 0.32709 -0.14213 0.32136 -0.14653 0.31389 -0.15162 C 0.30764 -0.15579 0.30504 -0.1625 0.29827 -0.16551 C 0.29358 -0.17176 0.28681 -0.17454 0.28282 -0.18148 C 0.27639 -0.19283 0.28004 -0.18866 0.27257 -0.19537 C 0.27136 -0.19769 0.27049 -0.20023 0.2691 -0.20209 C 0.26754 -0.20394 0.26493 -0.2044 0.26389 -0.20672 C 0.254 -0.22801 0.25486 -0.27315 0.25348 -0.29422 C 0.25209 -0.31412 0.24618 -0.33727 0.2415 -0.35625 C 0.23872 -0.36736 0.23907 -0.3794 0.23629 -0.39074 C 0.23455 -0.41204 0.23247 -0.45139 0.21389 -0.45949 C 0.20903 -0.47917 0.19844 -0.49329 0.18976 -0.51019 C 0.18872 -0.51204 0.18889 -0.51505 0.18802 -0.51713 C 0.18247 -0.53172 0.18681 -0.51644 0.17934 -0.53102 C 0.17726 -0.53519 0.17622 -0.54028 0.17414 -0.54468 C 0.16702 -0.55949 0.15764 -0.57801 0.14827 -0.59074 C 0.14045 -0.60139 0.13039 -0.60973 0.12257 -0.6206 C 0.12014 -0.63056 0.11528 -0.63866 0.11216 -0.64815 C 0.11059 -0.65255 0.10868 -0.66204 0.10868 -0.66204 " pathEditMode="relative" ptsTypes="fffffffffffffffffffffffffffffffffffffffffffffffffffA">
                                      <p:cBhvr>
                                        <p:cTn id="38" dur="2700" fill="hold"/>
                                        <p:tgtEl>
                                          <p:spTgt spid="1027"/>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left)">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fill="hold" nodeType="clickEffect">
                                  <p:stCondLst>
                                    <p:cond delay="0"/>
                                  </p:stCondLst>
                                  <p:childTnLst>
                                    <p:animMotion origin="layout" path="M 5.27778E-6 1.48148E-6 C 0.02102 0.00162 0.04341 0.00023 0.06372 0.00925 C 0.06789 0.01458 0.08542 0.03611 0.08959 0.0368 C 0.09358 0.0375 0.09775 0.03842 0.10174 0.03912 C 0.11459 0.0449 0.12431 0.03518 0.13612 0.03449 C 0.15852 0.0331 0.18108 0.03287 0.20348 0.03217 C 0.22674 0.02685 0.22275 0.02777 0.25695 0.02986 C 0.26945 0.02916 0.28247 0.03078 0.2948 0.02754 C 0.29758 0.02685 0.2981 0.02129 0.29983 0.01828 C 0.30418 0.01157 0.31563 -0.00348 0.3224 -0.00463 C 0.33126 -0.00602 0.41025 -0.00926 0.41025 -0.00926 C 0.41338 -0.03357 0.41737 -0.02524 0.43959 -0.02524 " pathEditMode="relative" ptsTypes="fffffffffffA">
                                      <p:cBhvr>
                                        <p:cTn id="54" dur="2000" fill="hold"/>
                                        <p:tgtEl>
                                          <p:spTgt spid="8"/>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anim calcmode="lin" valueType="num">
                                      <p:cBhvr>
                                        <p:cTn id="60" dur="1000" fill="hold"/>
                                        <p:tgtEl>
                                          <p:spTgt spid="52"/>
                                        </p:tgtEl>
                                        <p:attrNameLst>
                                          <p:attrName>ppt_x</p:attrName>
                                        </p:attrNameLst>
                                      </p:cBhvr>
                                      <p:tavLst>
                                        <p:tav tm="0">
                                          <p:val>
                                            <p:strVal val="#ppt_x"/>
                                          </p:val>
                                        </p:tav>
                                        <p:tav tm="100000">
                                          <p:val>
                                            <p:strVal val="#ppt_x"/>
                                          </p:val>
                                        </p:tav>
                                      </p:tavLst>
                                    </p:anim>
                                    <p:anim calcmode="lin" valueType="num">
                                      <p:cBhvr>
                                        <p:cTn id="6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fill="hold" nodeType="clickEffect">
                                  <p:stCondLst>
                                    <p:cond delay="0"/>
                                  </p:stCondLst>
                                  <p:childTnLst>
                                    <p:animMotion origin="layout" path="M 0.41997 0.01759 C 0.41702 -0.06135 0.4191 -0.03311 0.34237 -0.03056 C 0.34098 -0.0301 0.33195 -0.02779 0.33039 -0.02616 C 0.32431 -0.02084 0.32206 -0.01552 0.31476 -0.01228 C 0.28438 -0.01343 0.25001 -0.00718 0.22171 -0.02616 C 0.21129 -0.04584 0.2257 -0.02038 0.21303 -0.03751 C 0.20782 -0.04468 0.20591 -0.05255 0.19931 -0.05834 C 0.1889 -0.07848 0.18421 -0.07871 0.16997 -0.0882 C 0.16442 -0.09191 0.1606 -0.09491 0.15452 -0.09723 C 0.14827 -0.10279 0.14341 -0.10649 0.1389 -0.11575 C 0.13421 -0.12524 0.13108 -0.13542 0.12518 -0.14329 C 0.12119 -0.15904 0.12657 -0.14191 0.11824 -0.15487 C 0.11424 -0.16112 0.11146 -0.16853 0.10799 -0.17547 C 0.10521 -0.18103 0.10105 -0.18473 0.09758 -0.18936 C 0.08994 -0.19954 0.09896 -0.19445 0.0889 -0.19839 C 0.07813 -0.2095 0.06598 -0.21853 0.05278 -0.22385 C 0.05157 -0.22431 0.03126 -0.23056 0.02865 -0.23288 C 0.02171 -0.23913 0.01372 -0.24191 0.00626 -0.24677 C -0.00433 -0.25394 -0.01423 -0.26158 -0.02308 -0.272 C -0.02621 -0.2757 -0.02847 -0.2801 -0.03176 -0.28357 C -0.03367 -0.28566 -0.03663 -0.28612 -0.03854 -0.2882 C -0.04722 -0.29746 -0.04756 -0.29908 -0.05242 -0.3088 C -0.05468 -0.3213 -0.06058 -0.33126 -0.0644 -0.34329 C -0.07482 -0.37686 -0.09531 -0.40857 -0.11788 -0.42848 C -0.1236 -0.43357 -0.12864 -0.43913 -0.13524 -0.44214 C -0.15503 -0.46019 -0.12656 -0.43496 -0.14548 -0.44908 C -0.15104 -0.45325 -0.1552 -0.46042 -0.1611 -0.46297 C -0.16874 -0.46621 -0.17222 -0.47061 -0.17829 -0.47663 C -0.18107 -0.47941 -0.18402 -0.48126 -0.18697 -0.48357 C -0.18923 -0.48519 -0.19166 -0.48612 -0.19374 -0.4882 C -0.19843 -0.49283 -0.2059 -0.50024 -0.20937 -0.50649 C -0.21197 -0.51089 -0.21267 -0.51737 -0.21614 -0.52038 C -0.2276 -0.53056 -0.22465 -0.52478 -0.22829 -0.53404 " pathEditMode="relative" ptsTypes="ffffffffffffffffffffffffffffffffA">
                                      <p:cBhvr>
                                        <p:cTn id="70" dur="2000" fill="hold"/>
                                        <p:tgtEl>
                                          <p:spTgt spid="8"/>
                                        </p:tgtEl>
                                        <p:attrNameLst>
                                          <p:attrName>ppt_x</p:attrName>
                                          <p:attrName>ppt_y</p:attrName>
                                        </p:attrNameLst>
                                      </p:cBhvr>
                                    </p:animMotion>
                                  </p:childTnLst>
                                </p:cTn>
                              </p:par>
                            </p:childTnLst>
                          </p:cTn>
                        </p:par>
                        <p:par>
                          <p:cTn id="71" fill="hold">
                            <p:stCondLst>
                              <p:cond delay="2000"/>
                            </p:stCondLst>
                            <p:childTnLst>
                              <p:par>
                                <p:cTn id="72" presetID="16" presetClass="entr" presetSubtype="37"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barn(outVertical)">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0-#ppt_w/2"/>
                                          </p:val>
                                        </p:tav>
                                        <p:tav tm="100000">
                                          <p:val>
                                            <p:strVal val="#ppt_x"/>
                                          </p:val>
                                        </p:tav>
                                      </p:tavLst>
                                    </p:anim>
                                    <p:anim calcmode="lin" valueType="num">
                                      <p:cBhvr additive="base">
                                        <p:cTn id="80" dur="500" fill="hold"/>
                                        <p:tgtEl>
                                          <p:spTgt spid="5"/>
                                        </p:tgtEl>
                                        <p:attrNameLst>
                                          <p:attrName>ppt_y</p:attrName>
                                        </p:attrNameLst>
                                      </p:cBhvr>
                                      <p:tavLst>
                                        <p:tav tm="0">
                                          <p:val>
                                            <p:strVal val="0-#ppt_h/2"/>
                                          </p:val>
                                        </p:tav>
                                        <p:tav tm="100000">
                                          <p:val>
                                            <p:strVal val="#ppt_y"/>
                                          </p:val>
                                        </p:tav>
                                      </p:tavLst>
                                    </p:anim>
                                  </p:childTnLst>
                                </p:cTn>
                              </p:par>
                            </p:childTnLst>
                          </p:cTn>
                        </p:par>
                        <p:par>
                          <p:cTn id="81" fill="hold">
                            <p:stCondLst>
                              <p:cond delay="500"/>
                            </p:stCondLst>
                            <p:childTnLst>
                              <p:par>
                                <p:cTn id="82" presetID="2" presetClass="entr" presetSubtype="9"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0-#ppt_w/2"/>
                                          </p:val>
                                        </p:tav>
                                        <p:tav tm="100000">
                                          <p:val>
                                            <p:strVal val="#ppt_x"/>
                                          </p:val>
                                        </p:tav>
                                      </p:tavLst>
                                    </p:anim>
                                    <p:anim calcmode="lin" valueType="num">
                                      <p:cBhvr additive="base">
                                        <p:cTn id="85"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8" grpId="0" animBg="1"/>
      <p:bldP spid="34" grpId="0" animBg="1"/>
      <p:bldP spid="49" grpId="0" animBg="1"/>
      <p:bldP spid="5" grpId="0"/>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リーフォーム 12"/>
          <p:cNvSpPr/>
          <p:nvPr/>
        </p:nvSpPr>
        <p:spPr>
          <a:xfrm>
            <a:off x="-832757" y="2253343"/>
            <a:ext cx="10319657" cy="4767943"/>
          </a:xfrm>
          <a:custGeom>
            <a:avLst/>
            <a:gdLst>
              <a:gd name="connsiteX0" fmla="*/ 0 w 10319657"/>
              <a:gd name="connsiteY0" fmla="*/ 1649186 h 4767943"/>
              <a:gd name="connsiteX1" fmla="*/ 6351814 w 10319657"/>
              <a:gd name="connsiteY1" fmla="*/ 0 h 4767943"/>
              <a:gd name="connsiteX2" fmla="*/ 10319657 w 10319657"/>
              <a:gd name="connsiteY2" fmla="*/ 979714 h 4767943"/>
              <a:gd name="connsiteX3" fmla="*/ 10205357 w 10319657"/>
              <a:gd name="connsiteY3" fmla="*/ 4767943 h 4767943"/>
              <a:gd name="connsiteX4" fmla="*/ 555171 w 10319657"/>
              <a:gd name="connsiteY4" fmla="*/ 4767943 h 4767943"/>
              <a:gd name="connsiteX5" fmla="*/ 81643 w 10319657"/>
              <a:gd name="connsiteY5" fmla="*/ 1649186 h 47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9657" h="4767943">
                <a:moveTo>
                  <a:pt x="0" y="1649186"/>
                </a:moveTo>
                <a:lnTo>
                  <a:pt x="6351814" y="0"/>
                </a:lnTo>
                <a:lnTo>
                  <a:pt x="10319657" y="979714"/>
                </a:lnTo>
                <a:lnTo>
                  <a:pt x="10205357" y="4767943"/>
                </a:lnTo>
                <a:lnTo>
                  <a:pt x="555171" y="4767943"/>
                </a:lnTo>
                <a:lnTo>
                  <a:pt x="81643" y="1649186"/>
                </a:lnTo>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 name="直線コネクタ 3"/>
          <p:cNvCxnSpPr/>
          <p:nvPr/>
        </p:nvCxnSpPr>
        <p:spPr>
          <a:xfrm flipV="1">
            <a:off x="5508104" y="-3195736"/>
            <a:ext cx="0" cy="544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324544" y="2249488"/>
            <a:ext cx="5832648" cy="1530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508104" y="2249488"/>
            <a:ext cx="3888432" cy="963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701824"/>
            <a:ext cx="6156176" cy="615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円形吹き出し 13"/>
          <p:cNvSpPr/>
          <p:nvPr/>
        </p:nvSpPr>
        <p:spPr>
          <a:xfrm>
            <a:off x="4327071" y="3356992"/>
            <a:ext cx="3557297" cy="2088232"/>
          </a:xfrm>
          <a:prstGeom prst="wedgeEllipseCallout">
            <a:avLst>
              <a:gd name="adj1" fmla="val -68317"/>
              <a:gd name="adj2" fmla="val -459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ts val="2700"/>
              </a:lnSpc>
            </a:pPr>
            <a:r>
              <a:rPr lang="ja-JP" altLang="en-US" sz="2000" b="1" dirty="0" smtClean="0">
                <a:solidFill>
                  <a:prstClr val="black"/>
                </a:solidFill>
              </a:rPr>
              <a:t>なに</a:t>
            </a:r>
            <a:endParaRPr lang="en-US" altLang="ja-JP" sz="2000" b="1" dirty="0" smtClean="0">
              <a:solidFill>
                <a:prstClr val="black"/>
              </a:solidFill>
            </a:endParaRPr>
          </a:p>
          <a:p>
            <a:pPr fontAlgn="t">
              <a:lnSpc>
                <a:spcPts val="2700"/>
              </a:lnSpc>
            </a:pPr>
            <a:r>
              <a:rPr lang="ja-JP" altLang="en-US" sz="3200" dirty="0">
                <a:solidFill>
                  <a:prstClr val="black"/>
                </a:solidFill>
              </a:rPr>
              <a:t>何</a:t>
            </a:r>
            <a:r>
              <a:rPr lang="ja-JP" altLang="en-US" sz="3200" dirty="0" smtClean="0">
                <a:solidFill>
                  <a:prstClr val="black"/>
                </a:solidFill>
              </a:rPr>
              <a:t>か</a:t>
            </a:r>
            <a:r>
              <a:rPr lang="ja-JP" altLang="en-US" sz="3200" dirty="0">
                <a:solidFill>
                  <a:prstClr val="black"/>
                </a:solidFill>
              </a:rPr>
              <a:t>いい</a:t>
            </a:r>
            <a:r>
              <a:rPr lang="ja-JP" altLang="en-US" sz="3200" dirty="0" smtClean="0">
                <a:solidFill>
                  <a:prstClr val="black"/>
                </a:solidFill>
              </a:rPr>
              <a:t>こと</a:t>
            </a:r>
            <a:endParaRPr lang="en-US" altLang="ja-JP" sz="3200" dirty="0" smtClean="0">
              <a:solidFill>
                <a:prstClr val="black"/>
              </a:solidFill>
            </a:endParaRPr>
          </a:p>
          <a:p>
            <a:pPr fontAlgn="t"/>
            <a:r>
              <a:rPr lang="ja-JP" altLang="en-US" sz="3200" dirty="0" smtClean="0">
                <a:solidFill>
                  <a:prstClr val="black"/>
                </a:solidFill>
              </a:rPr>
              <a:t>ないかな。</a:t>
            </a:r>
            <a:endParaRPr lang="en-US" altLang="ja-JP" sz="3200" dirty="0" smtClean="0">
              <a:solidFill>
                <a:prstClr val="black"/>
              </a:solidFill>
            </a:endParaRPr>
          </a:p>
        </p:txBody>
      </p:sp>
      <p:pic>
        <p:nvPicPr>
          <p:cNvPr id="1030" name="Picture 6" descr="D:\data\WorkSpace＄\情報モラル\素材作成\twist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1232"/>
            <a:ext cx="4203812" cy="285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8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1200" fill="hold"/>
                                        <p:tgtEl>
                                          <p:spTgt spid="1030"/>
                                        </p:tgtEl>
                                        <p:attrNameLst>
                                          <p:attrName>ppt_w</p:attrName>
                                        </p:attrNameLst>
                                      </p:cBhvr>
                                      <p:tavLst>
                                        <p:tav tm="0">
                                          <p:val>
                                            <p:fltVal val="0"/>
                                          </p:val>
                                        </p:tav>
                                        <p:tav tm="100000">
                                          <p:val>
                                            <p:strVal val="#ppt_w"/>
                                          </p:val>
                                        </p:tav>
                                      </p:tavLst>
                                    </p:anim>
                                    <p:anim calcmode="lin" valueType="num">
                                      <p:cBhvr>
                                        <p:cTn id="13" dur="1200" fill="hold"/>
                                        <p:tgtEl>
                                          <p:spTgt spid="1030"/>
                                        </p:tgtEl>
                                        <p:attrNameLst>
                                          <p:attrName>ppt_h</p:attrName>
                                        </p:attrNameLst>
                                      </p:cBhvr>
                                      <p:tavLst>
                                        <p:tav tm="0">
                                          <p:val>
                                            <p:fltVal val="0"/>
                                          </p:val>
                                        </p:tav>
                                        <p:tav tm="100000">
                                          <p:val>
                                            <p:strVal val="#ppt_h"/>
                                          </p:val>
                                        </p:tav>
                                      </p:tavLst>
                                    </p:anim>
                                    <p:animEffect transition="in" filter="fade">
                                      <p:cBhvr>
                                        <p:cTn id="14" dur="1200"/>
                                        <p:tgtEl>
                                          <p:spTgt spid="1030"/>
                                        </p:tgtEl>
                                      </p:cBhvr>
                                    </p:animEffect>
                                  </p:childTnLst>
                                </p:cTn>
                              </p:par>
                              <p:par>
                                <p:cTn id="15" presetID="42" presetClass="path" presetSubtype="0" accel="50000" decel="50000" fill="hold" nodeType="withEffect">
                                  <p:stCondLst>
                                    <p:cond delay="0"/>
                                  </p:stCondLst>
                                  <p:childTnLst>
                                    <p:animMotion origin="layout" path="M -1.11111E-6 -1.48148E-6 L 0.53004 -0.39004 " pathEditMode="relative" rAng="0" ptsTypes="AA">
                                      <p:cBhvr>
                                        <p:cTn id="16" dur="1200" fill="hold"/>
                                        <p:tgtEl>
                                          <p:spTgt spid="1030"/>
                                        </p:tgtEl>
                                        <p:attrNameLst>
                                          <p:attrName>ppt_x</p:attrName>
                                          <p:attrName>ppt_y</p:attrName>
                                        </p:attrNameLst>
                                      </p:cBhvr>
                                      <p:rCtr x="26493" y="-1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2" name="グループ化 21"/>
          <p:cNvGrpSpPr/>
          <p:nvPr/>
        </p:nvGrpSpPr>
        <p:grpSpPr>
          <a:xfrm>
            <a:off x="0" y="260647"/>
            <a:ext cx="9144000" cy="6222357"/>
            <a:chOff x="0" y="260647"/>
            <a:chExt cx="9144000" cy="6222357"/>
          </a:xfrm>
        </p:grpSpPr>
        <p:pic>
          <p:nvPicPr>
            <p:cNvPr id="2" name="Picture 4" descr="D:\data\WorkSpace＄\情報モラル\素材作成\ブラウザ.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7"/>
              <a:ext cx="9144000" cy="622235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p:cNvGrpSpPr/>
            <p:nvPr/>
          </p:nvGrpSpPr>
          <p:grpSpPr>
            <a:xfrm>
              <a:off x="99797" y="1085393"/>
              <a:ext cx="8782946" cy="5299078"/>
              <a:chOff x="99797" y="1085393"/>
              <a:chExt cx="8782946" cy="5299078"/>
            </a:xfrm>
          </p:grpSpPr>
          <p:grpSp>
            <p:nvGrpSpPr>
              <p:cNvPr id="7" name="グループ化 6"/>
              <p:cNvGrpSpPr/>
              <p:nvPr/>
            </p:nvGrpSpPr>
            <p:grpSpPr>
              <a:xfrm>
                <a:off x="99797" y="1085393"/>
                <a:ext cx="8782946" cy="5299078"/>
                <a:chOff x="99797" y="1085393"/>
                <a:chExt cx="8782946" cy="5299078"/>
              </a:xfrm>
            </p:grpSpPr>
            <p:sp>
              <p:nvSpPr>
                <p:cNvPr id="6" name="正方形/長方形 5"/>
                <p:cNvSpPr/>
                <p:nvPr/>
              </p:nvSpPr>
              <p:spPr>
                <a:xfrm>
                  <a:off x="99797" y="1085393"/>
                  <a:ext cx="8782946" cy="5299078"/>
                </a:xfrm>
                <a:prstGeom prst="rect">
                  <a:avLst/>
                </a:prstGeom>
                <a:gradFill flip="none" rotWithShape="1">
                  <a:gsLst>
                    <a:gs pos="0">
                      <a:srgbClr val="FFFF00"/>
                    </a:gs>
                    <a:gs pos="50000">
                      <a:schemeClr val="bg1"/>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548529" y="2348880"/>
                  <a:ext cx="4046942" cy="1200329"/>
                </a:xfrm>
                <a:prstGeom prst="rect">
                  <a:avLst/>
                </a:prstGeom>
                <a:noFill/>
              </p:spPr>
              <p:txBody>
                <a:bodyPr wrap="none" lIns="91440" tIns="45720" rIns="91440" bIns="45720">
                  <a:spAutoFit/>
                </a:bodyPr>
                <a:lstStyle/>
                <a:p>
                  <a:pPr algn="ctr"/>
                  <a:r>
                    <a:rPr lang="en-US" altLang="ja-JP" sz="72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Twistter</a:t>
                  </a:r>
                  <a:endParaRPr lang="en-US" altLang="ja-JP"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5" name="正方形/長方形 4"/>
                <p:cNvSpPr/>
                <p:nvPr/>
              </p:nvSpPr>
              <p:spPr>
                <a:xfrm>
                  <a:off x="1702332" y="2056492"/>
                  <a:ext cx="4669868" cy="584775"/>
                </a:xfrm>
                <a:prstGeom prst="rect">
                  <a:avLst/>
                </a:prstGeom>
                <a:noFill/>
              </p:spPr>
              <p:txBody>
                <a:bodyPr wrap="none" lIns="91440" tIns="45720" rIns="91440" bIns="45720">
                  <a:spAutoFit/>
                </a:bodyPr>
                <a:lstStyle/>
                <a:p>
                  <a:pPr algn="ctr"/>
                  <a:r>
                    <a:rPr lang="ja-JP" altLang="en-US" sz="3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ひねってピーチクパーチク</a:t>
                  </a:r>
                  <a:endParaRPr lang="ja-JP" alt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grpSp>
          <p:grpSp>
            <p:nvGrpSpPr>
              <p:cNvPr id="20" name="グループ化 19"/>
              <p:cNvGrpSpPr/>
              <p:nvPr/>
            </p:nvGrpSpPr>
            <p:grpSpPr>
              <a:xfrm>
                <a:off x="3867506" y="4902613"/>
                <a:ext cx="4289307" cy="939634"/>
                <a:chOff x="4469973" y="4325034"/>
                <a:chExt cx="4289307" cy="939634"/>
              </a:xfrm>
            </p:grpSpPr>
            <p:sp>
              <p:nvSpPr>
                <p:cNvPr id="9" name="テキスト ボックス 8"/>
                <p:cNvSpPr txBox="1"/>
                <p:nvPr/>
              </p:nvSpPr>
              <p:spPr>
                <a:xfrm>
                  <a:off x="4469973" y="4325034"/>
                  <a:ext cx="1345240" cy="400110"/>
                </a:xfrm>
                <a:prstGeom prst="rect">
                  <a:avLst/>
                </a:prstGeom>
                <a:solidFill>
                  <a:schemeClr val="bg1"/>
                </a:solidFill>
                <a:ln>
                  <a:solidFill>
                    <a:schemeClr val="bg1">
                      <a:lumMod val="65000"/>
                    </a:schemeClr>
                  </a:solidFill>
                </a:ln>
              </p:spPr>
              <p:txBody>
                <a:bodyPr wrap="none" rtlCol="0">
                  <a:spAutoFit/>
                </a:bodyPr>
                <a:lstStyle/>
                <a:p>
                  <a:r>
                    <a:rPr lang="ja-JP" altLang="en-US" sz="2000" b="1" dirty="0" smtClean="0">
                      <a:solidFill>
                        <a:prstClr val="black"/>
                      </a:solidFill>
                    </a:rPr>
                    <a:t>ログインＩＤ</a:t>
                  </a:r>
                  <a:endParaRPr lang="ja-JP" altLang="en-US" sz="2000" b="1" dirty="0">
                    <a:solidFill>
                      <a:prstClr val="black"/>
                    </a:solidFill>
                  </a:endParaRPr>
                </a:p>
              </p:txBody>
            </p:sp>
            <p:sp>
              <p:nvSpPr>
                <p:cNvPr id="10" name="テキスト ボックス 9"/>
                <p:cNvSpPr txBox="1"/>
                <p:nvPr/>
              </p:nvSpPr>
              <p:spPr>
                <a:xfrm>
                  <a:off x="4469973" y="4864558"/>
                  <a:ext cx="1342034" cy="400110"/>
                </a:xfrm>
                <a:prstGeom prst="rect">
                  <a:avLst/>
                </a:prstGeom>
                <a:solidFill>
                  <a:schemeClr val="bg1"/>
                </a:solidFill>
                <a:ln>
                  <a:solidFill>
                    <a:schemeClr val="bg1">
                      <a:lumMod val="65000"/>
                    </a:schemeClr>
                  </a:solidFill>
                </a:ln>
              </p:spPr>
              <p:txBody>
                <a:bodyPr wrap="none" rtlCol="0">
                  <a:spAutoFit/>
                </a:bodyPr>
                <a:lstStyle/>
                <a:p>
                  <a:r>
                    <a:rPr lang="ja-JP" altLang="en-US" sz="2000" b="1" dirty="0" smtClean="0">
                      <a:solidFill>
                        <a:prstClr val="black"/>
                      </a:solidFill>
                    </a:rPr>
                    <a:t>パスワード</a:t>
                  </a:r>
                  <a:endParaRPr lang="ja-JP" altLang="en-US" sz="2000" b="1" dirty="0">
                    <a:solidFill>
                      <a:prstClr val="black"/>
                    </a:solidFill>
                  </a:endParaRPr>
                </a:p>
              </p:txBody>
            </p:sp>
            <p:sp>
              <p:nvSpPr>
                <p:cNvPr id="11" name="正方形/長方形 10"/>
                <p:cNvSpPr/>
                <p:nvPr/>
              </p:nvSpPr>
              <p:spPr>
                <a:xfrm>
                  <a:off x="6012160" y="4325034"/>
                  <a:ext cx="2304256" cy="400110"/>
                </a:xfrm>
                <a:prstGeom prst="rect">
                  <a:avLst/>
                </a:prstGeom>
                <a:solidFill>
                  <a:schemeClr val="bg1"/>
                </a:solidFill>
                <a:ln>
                  <a:solidFill>
                    <a:schemeClr val="bg1">
                      <a:lumMod val="6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6012160" y="4864558"/>
                  <a:ext cx="2304256" cy="400110"/>
                </a:xfrm>
                <a:prstGeom prst="rect">
                  <a:avLst/>
                </a:prstGeom>
                <a:solidFill>
                  <a:schemeClr val="bg1"/>
                </a:solidFill>
                <a:ln>
                  <a:solidFill>
                    <a:schemeClr val="bg1">
                      <a:lumMod val="6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7" name="グループ化 16"/>
                <p:cNvGrpSpPr/>
                <p:nvPr/>
              </p:nvGrpSpPr>
              <p:grpSpPr>
                <a:xfrm>
                  <a:off x="8359680" y="4864558"/>
                  <a:ext cx="399600" cy="400110"/>
                  <a:chOff x="8683617" y="4156069"/>
                  <a:chExt cx="399600" cy="400110"/>
                </a:xfrm>
              </p:grpSpPr>
              <p:sp>
                <p:nvSpPr>
                  <p:cNvPr id="18" name="正方形/長方形 17"/>
                  <p:cNvSpPr/>
                  <p:nvPr/>
                </p:nvSpPr>
                <p:spPr>
                  <a:xfrm>
                    <a:off x="8683617" y="4156069"/>
                    <a:ext cx="399600" cy="400110"/>
                  </a:xfrm>
                  <a:prstGeom prst="rect">
                    <a:avLst/>
                  </a:prstGeom>
                  <a:solidFill>
                    <a:schemeClr val="accent1">
                      <a:lumMod val="60000"/>
                      <a:lumOff val="40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右矢印 18"/>
                  <p:cNvSpPr/>
                  <p:nvPr/>
                </p:nvSpPr>
                <p:spPr>
                  <a:xfrm>
                    <a:off x="8721417" y="4194124"/>
                    <a:ext cx="324000" cy="32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grpSp>
      </p:grpSp>
      <p:sp>
        <p:nvSpPr>
          <p:cNvPr id="23" name="テキスト ボックス 22"/>
          <p:cNvSpPr txBox="1"/>
          <p:nvPr/>
        </p:nvSpPr>
        <p:spPr>
          <a:xfrm>
            <a:off x="5409693" y="4898256"/>
            <a:ext cx="1107996" cy="369332"/>
          </a:xfrm>
          <a:prstGeom prst="rect">
            <a:avLst/>
          </a:prstGeom>
          <a:noFill/>
        </p:spPr>
        <p:txBody>
          <a:bodyPr wrap="none" rtlCol="0">
            <a:spAutoFit/>
          </a:bodyPr>
          <a:lstStyle/>
          <a:p>
            <a:r>
              <a:rPr lang="ja-JP" altLang="en-US" b="1" dirty="0" smtClean="0">
                <a:solidFill>
                  <a:prstClr val="black"/>
                </a:solidFill>
              </a:rPr>
              <a:t>○○○○</a:t>
            </a:r>
            <a:endParaRPr lang="ja-JP" altLang="en-US" b="1" dirty="0">
              <a:solidFill>
                <a:prstClr val="black"/>
              </a:solidFill>
            </a:endParaRPr>
          </a:p>
        </p:txBody>
      </p:sp>
      <p:sp>
        <p:nvSpPr>
          <p:cNvPr id="24" name="テキスト ボックス 23"/>
          <p:cNvSpPr txBox="1"/>
          <p:nvPr/>
        </p:nvSpPr>
        <p:spPr>
          <a:xfrm>
            <a:off x="5409693" y="5457303"/>
            <a:ext cx="1843774" cy="369332"/>
          </a:xfrm>
          <a:prstGeom prst="rect">
            <a:avLst/>
          </a:prstGeom>
          <a:noFill/>
        </p:spPr>
        <p:txBody>
          <a:bodyPr wrap="none" rtlCol="0">
            <a:spAutoFit/>
          </a:bodyPr>
          <a:lstStyle/>
          <a:p>
            <a:r>
              <a:rPr lang="en-US" altLang="ja-JP" b="1" dirty="0" smtClean="0">
                <a:solidFill>
                  <a:prstClr val="black"/>
                </a:solidFill>
              </a:rPr>
              <a:t>×</a:t>
            </a:r>
            <a:r>
              <a:rPr lang="en-US" altLang="ja-JP" b="1" dirty="0">
                <a:solidFill>
                  <a:prstClr val="black"/>
                </a:solidFill>
              </a:rPr>
              <a:t> </a:t>
            </a:r>
            <a:r>
              <a:rPr lang="en-US" altLang="ja-JP" b="1" dirty="0" smtClean="0">
                <a:solidFill>
                  <a:prstClr val="black"/>
                </a:solidFill>
              </a:rPr>
              <a:t>×</a:t>
            </a:r>
            <a:r>
              <a:rPr lang="en-US" altLang="ja-JP" b="1" dirty="0">
                <a:solidFill>
                  <a:prstClr val="black"/>
                </a:solidFill>
              </a:rPr>
              <a:t> </a:t>
            </a:r>
            <a:r>
              <a:rPr lang="en-US" altLang="ja-JP" b="1" dirty="0" smtClean="0">
                <a:solidFill>
                  <a:prstClr val="black"/>
                </a:solidFill>
              </a:rPr>
              <a:t>×</a:t>
            </a:r>
            <a:r>
              <a:rPr lang="en-US" altLang="ja-JP" b="1" dirty="0">
                <a:solidFill>
                  <a:prstClr val="black"/>
                </a:solidFill>
              </a:rPr>
              <a:t> </a:t>
            </a:r>
            <a:r>
              <a:rPr lang="en-US" altLang="ja-JP" b="1" dirty="0" smtClean="0">
                <a:solidFill>
                  <a:prstClr val="black"/>
                </a:solidFill>
              </a:rPr>
              <a:t>×</a:t>
            </a:r>
            <a:r>
              <a:rPr lang="en-US" altLang="ja-JP" b="1" dirty="0">
                <a:solidFill>
                  <a:prstClr val="black"/>
                </a:solidFill>
              </a:rPr>
              <a:t> </a:t>
            </a:r>
            <a:r>
              <a:rPr lang="en-US" altLang="ja-JP" b="1" dirty="0" smtClean="0">
                <a:solidFill>
                  <a:prstClr val="black"/>
                </a:solidFill>
              </a:rPr>
              <a:t>×</a:t>
            </a:r>
            <a:r>
              <a:rPr lang="en-US" altLang="ja-JP" b="1" dirty="0">
                <a:solidFill>
                  <a:prstClr val="black"/>
                </a:solidFill>
              </a:rPr>
              <a:t> ×</a:t>
            </a:r>
            <a:endParaRPr lang="ja-JP" altLang="en-US" b="1" dirty="0">
              <a:solidFill>
                <a:prstClr val="black"/>
              </a:solidFill>
            </a:endParaRPr>
          </a:p>
        </p:txBody>
      </p:sp>
    </p:spTree>
    <p:extLst>
      <p:ext uri="{BB962C8B-B14F-4D97-AF65-F5344CB8AC3E}">
        <p14:creationId xmlns:p14="http://schemas.microsoft.com/office/powerpoint/2010/main" val="29393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979</Words>
  <Application>Microsoft Office PowerPoint</Application>
  <PresentationFormat>画面に合わせる (4:3)</PresentationFormat>
  <Paragraphs>211</Paragraphs>
  <Slides>18</Slides>
  <Notes>16</Notes>
  <HiddenSlides>0</HiddenSlides>
  <MMClips>0</MMClips>
  <ScaleCrop>false</ScaleCrop>
  <HeadingPairs>
    <vt:vector size="6" baseType="variant">
      <vt:variant>
        <vt:lpstr>使用されているフォント</vt:lpstr>
      </vt:variant>
      <vt:variant>
        <vt:i4>4</vt:i4>
      </vt:variant>
      <vt:variant>
        <vt:lpstr>テーマ</vt:lpstr>
      </vt:variant>
      <vt:variant>
        <vt:i4>5</vt:i4>
      </vt:variant>
      <vt:variant>
        <vt:lpstr>スライド タイトル</vt:lpstr>
      </vt:variant>
      <vt:variant>
        <vt:i4>18</vt:i4>
      </vt:variant>
    </vt:vector>
  </HeadingPairs>
  <TitlesOfParts>
    <vt:vector size="27" baseType="lpstr">
      <vt:lpstr>HGS創英角ﾎﾟｯﾌﾟ体</vt:lpstr>
      <vt:lpstr>ＭＳ Ｐゴシック</vt:lpstr>
      <vt:lpstr>Arial</vt:lpstr>
      <vt:lpstr>Calibri</vt:lpstr>
      <vt:lpstr>Office テーマ</vt:lpstr>
      <vt:lpstr>4_Office テーマ</vt:lpstr>
      <vt:lpstr>Office ​​テーマ</vt:lpstr>
      <vt:lpstr>1_Office ​​テーマ</vt:lpstr>
      <vt:lpstr>2_Office ​​テーマ</vt:lpstr>
      <vt:lpstr>ケータイやスマホ、 　　　　　　パソコンで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ケータイやスマホ、 　　　　　　パソコンで</dc:title>
  <dc:creator>Administrator</dc:creator>
  <cp:lastModifiedBy>setup</cp:lastModifiedBy>
  <cp:revision>3</cp:revision>
  <cp:lastPrinted>2018-02-01T01:06:59Z</cp:lastPrinted>
  <dcterms:created xsi:type="dcterms:W3CDTF">2014-02-09T06:30:09Z</dcterms:created>
  <dcterms:modified xsi:type="dcterms:W3CDTF">2018-02-01T01:07:23Z</dcterms:modified>
</cp:coreProperties>
</file>