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Lst>
  <p:notesMasterIdLst>
    <p:notesMasterId r:id="rId15"/>
  </p:notesMasterIdLst>
  <p:sldIdLst>
    <p:sldId id="256" r:id="rId4"/>
    <p:sldId id="279" r:id="rId5"/>
    <p:sldId id="280" r:id="rId6"/>
    <p:sldId id="281" r:id="rId7"/>
    <p:sldId id="276" r:id="rId8"/>
    <p:sldId id="277" r:id="rId9"/>
    <p:sldId id="272" r:id="rId10"/>
    <p:sldId id="283" r:id="rId11"/>
    <p:sldId id="284" r:id="rId12"/>
    <p:sldId id="285" r:id="rId13"/>
    <p:sldId id="282"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CCFF"/>
    <a:srgbClr val="FFFFB3"/>
    <a:srgbClr val="FFFF65"/>
    <a:srgbClr val="2E5D47"/>
    <a:srgbClr val="FFE1FF"/>
    <a:srgbClr val="0000FF"/>
    <a:srgbClr val="FFFFCC"/>
    <a:srgbClr val="99FFCC"/>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240" autoAdjust="0"/>
  </p:normalViewPr>
  <p:slideViewPr>
    <p:cSldViewPr>
      <p:cViewPr varScale="1">
        <p:scale>
          <a:sx n="62" d="100"/>
          <a:sy n="62" d="100"/>
        </p:scale>
        <p:origin x="1362"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326784-824D-4662-B1B1-A1214C722A5B}" type="datetimeFigureOut">
              <a:rPr kumimoji="1" lang="ja-JP" altLang="en-US" smtClean="0"/>
              <a:t>2017/2/23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74855B-FC0E-455D-B46D-30AA2EFEF2BE}" type="slidenum">
              <a:rPr kumimoji="1" lang="ja-JP" altLang="en-US" smtClean="0"/>
              <a:t>‹#›</a:t>
            </a:fld>
            <a:endParaRPr kumimoji="1" lang="ja-JP" altLang="en-US"/>
          </a:p>
        </p:txBody>
      </p:sp>
    </p:spTree>
    <p:extLst>
      <p:ext uri="{BB962C8B-B14F-4D97-AF65-F5344CB8AC3E}">
        <p14:creationId xmlns:p14="http://schemas.microsoft.com/office/powerpoint/2010/main" val="36644657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（このプレゼン教材では、携帯電話やスマートフォン、パソコンの長時間利用による、子どもたちのネット依存への注意を喚起します。）</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操作：画面に変化がない場合は「ワンクリック」してください。</a:t>
            </a:r>
          </a:p>
          <a:p>
            <a:endParaRPr kumimoji="1" lang="ja-JP" altLang="en-US" dirty="0"/>
          </a:p>
        </p:txBody>
      </p:sp>
      <p:sp>
        <p:nvSpPr>
          <p:cNvPr id="4" name="スライド番号プレースホルダー 3"/>
          <p:cNvSpPr>
            <a:spLocks noGrp="1"/>
          </p:cNvSpPr>
          <p:nvPr>
            <p:ph type="sldNum" sz="quarter" idx="10"/>
          </p:nvPr>
        </p:nvSpPr>
        <p:spPr/>
        <p:txBody>
          <a:bodyPr/>
          <a:lstStyle/>
          <a:p>
            <a:fld id="{5A74855B-FC0E-455D-B46D-30AA2EFEF2BE}" type="slidenum">
              <a:rPr kumimoji="1" lang="ja-JP" altLang="en-US" smtClean="0"/>
              <a:t>1</a:t>
            </a:fld>
            <a:endParaRPr kumimoji="1" lang="ja-JP" altLang="en-US"/>
          </a:p>
        </p:txBody>
      </p:sp>
    </p:spTree>
    <p:extLst>
      <p:ext uri="{BB962C8B-B14F-4D97-AF65-F5344CB8AC3E}">
        <p14:creationId xmlns:p14="http://schemas.microsoft.com/office/powerpoint/2010/main" val="1810230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ネット依存の危険性もあります。時間を決めて使いましょう。</a:t>
            </a:r>
            <a:endParaRPr kumimoji="1" lang="en-US" altLang="ja-JP" dirty="0" smtClean="0"/>
          </a:p>
          <a:p>
            <a:endParaRPr kumimoji="1" lang="en-US" altLang="ja-JP" dirty="0" smtClean="0"/>
          </a:p>
          <a:p>
            <a:endParaRPr kumimoji="1" lang="en-US" altLang="ja-JP" dirty="0" smtClean="0"/>
          </a:p>
          <a:p>
            <a:r>
              <a:rPr kumimoji="1" lang="ja-JP" altLang="en-US" dirty="0" smtClean="0"/>
              <a:t>＜ネット依存症の傾向の強い子どもから、単にスマートフォンやパソコンを、取り上げることは、かえって子どもが暴力的になったり、暴言を吐いたりすることがあり、逆効果といわれています。スマホやパソコン以外に興味がもてるように、話をしたり外出に誘ったりするなど、少しずつ環境を変えることが必要かもしれません。重度の依存症になる前に専門医への相談が必要な場合もあります。</a:t>
            </a:r>
            <a:endParaRPr kumimoji="1" lang="en-US" altLang="ja-JP" dirty="0" smtClean="0"/>
          </a:p>
          <a:p>
            <a:r>
              <a:rPr kumimoji="1" lang="ja-JP" altLang="en-US" dirty="0" smtClean="0"/>
              <a:t>　携帯電話やスマートフォン、パソコンを与えた早い時期から、使い方や利用時間についてルールを決めて守らせることが大切です。＞</a:t>
            </a:r>
            <a:endParaRPr kumimoji="1" lang="ja-JP" altLang="en-US" dirty="0"/>
          </a:p>
        </p:txBody>
      </p:sp>
      <p:sp>
        <p:nvSpPr>
          <p:cNvPr id="4" name="スライド番号プレースホルダー 3"/>
          <p:cNvSpPr>
            <a:spLocks noGrp="1"/>
          </p:cNvSpPr>
          <p:nvPr>
            <p:ph type="sldNum" sz="quarter" idx="10"/>
          </p:nvPr>
        </p:nvSpPr>
        <p:spPr/>
        <p:txBody>
          <a:bodyPr/>
          <a:lstStyle/>
          <a:p>
            <a:fld id="{5A74855B-FC0E-455D-B46D-30AA2EFEF2BE}" type="slidenum">
              <a:rPr kumimoji="1" lang="ja-JP" altLang="en-US" smtClean="0"/>
              <a:t>10</a:t>
            </a:fld>
            <a:endParaRPr kumimoji="1" lang="ja-JP" altLang="en-US"/>
          </a:p>
        </p:txBody>
      </p:sp>
    </p:spTree>
    <p:extLst>
      <p:ext uri="{BB962C8B-B14F-4D97-AF65-F5344CB8AC3E}">
        <p14:creationId xmlns:p14="http://schemas.microsoft.com/office/powerpoint/2010/main" val="2155437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家庭でのルールを決め、しっかり</a:t>
            </a:r>
            <a:r>
              <a:rPr kumimoji="1" lang="ja-JP" altLang="en-US" smtClean="0"/>
              <a:t>守らせることが大切</a:t>
            </a:r>
            <a:r>
              <a:rPr kumimoji="1" lang="ja-JP" altLang="en-US" dirty="0" smtClean="0"/>
              <a:t>です。（保護者向け）</a:t>
            </a:r>
            <a:endParaRPr kumimoji="1" lang="ja-JP" altLang="en-US" dirty="0"/>
          </a:p>
        </p:txBody>
      </p:sp>
      <p:sp>
        <p:nvSpPr>
          <p:cNvPr id="4" name="スライド番号プレースホルダー 3"/>
          <p:cNvSpPr>
            <a:spLocks noGrp="1"/>
          </p:cNvSpPr>
          <p:nvPr>
            <p:ph type="sldNum" sz="quarter" idx="10"/>
          </p:nvPr>
        </p:nvSpPr>
        <p:spPr/>
        <p:txBody>
          <a:bodyPr/>
          <a:lstStyle/>
          <a:p>
            <a:fld id="{5A74855B-FC0E-455D-B46D-30AA2EFEF2BE}" type="slidenum">
              <a:rPr kumimoji="1" lang="ja-JP" altLang="en-US" smtClean="0"/>
              <a:t>11</a:t>
            </a:fld>
            <a:endParaRPr kumimoji="1" lang="ja-JP" altLang="en-US"/>
          </a:p>
        </p:txBody>
      </p:sp>
    </p:spTree>
    <p:extLst>
      <p:ext uri="{BB962C8B-B14F-4D97-AF65-F5344CB8AC3E}">
        <p14:creationId xmlns:p14="http://schemas.microsoft.com/office/powerpoint/2010/main" val="229671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寝室に携帯電話やスマートフォンを持ちこんで、夜遅くまで利用していたり</a:t>
            </a:r>
            <a:endParaRPr kumimoji="1" lang="ja-JP" altLang="en-US" dirty="0"/>
          </a:p>
        </p:txBody>
      </p:sp>
      <p:sp>
        <p:nvSpPr>
          <p:cNvPr id="4" name="スライド番号プレースホルダー 3"/>
          <p:cNvSpPr>
            <a:spLocks noGrp="1"/>
          </p:cNvSpPr>
          <p:nvPr>
            <p:ph type="sldNum" sz="quarter" idx="10"/>
          </p:nvPr>
        </p:nvSpPr>
        <p:spPr/>
        <p:txBody>
          <a:bodyPr/>
          <a:lstStyle/>
          <a:p>
            <a:fld id="{5A74855B-FC0E-455D-B46D-30AA2EFEF2BE}" type="slidenum">
              <a:rPr kumimoji="1" lang="ja-JP" altLang="en-US" smtClean="0"/>
              <a:t>2</a:t>
            </a:fld>
            <a:endParaRPr kumimoji="1" lang="ja-JP" altLang="en-US"/>
          </a:p>
        </p:txBody>
      </p:sp>
    </p:spTree>
    <p:extLst>
      <p:ext uri="{BB962C8B-B14F-4D97-AF65-F5344CB8AC3E}">
        <p14:creationId xmlns:p14="http://schemas.microsoft.com/office/powerpoint/2010/main" val="2732660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夜遅くまでパソコンで、ゲームや動画を長時間利用していたりすると、</a:t>
            </a:r>
            <a:endParaRPr kumimoji="1" lang="ja-JP" altLang="en-US" dirty="0"/>
          </a:p>
        </p:txBody>
      </p:sp>
      <p:sp>
        <p:nvSpPr>
          <p:cNvPr id="4" name="スライド番号プレースホルダー 3"/>
          <p:cNvSpPr>
            <a:spLocks noGrp="1"/>
          </p:cNvSpPr>
          <p:nvPr>
            <p:ph type="sldNum" sz="quarter" idx="10"/>
          </p:nvPr>
        </p:nvSpPr>
        <p:spPr/>
        <p:txBody>
          <a:bodyPr/>
          <a:lstStyle/>
          <a:p>
            <a:fld id="{5A74855B-FC0E-455D-B46D-30AA2EFEF2BE}" type="slidenum">
              <a:rPr kumimoji="1" lang="ja-JP" altLang="en-US" smtClean="0"/>
              <a:t>3</a:t>
            </a:fld>
            <a:endParaRPr kumimoji="1" lang="ja-JP" altLang="en-US"/>
          </a:p>
        </p:txBody>
      </p:sp>
    </p:spTree>
    <p:extLst>
      <p:ext uri="{BB962C8B-B14F-4D97-AF65-F5344CB8AC3E}">
        <p14:creationId xmlns:p14="http://schemas.microsoft.com/office/powerpoint/2010/main" val="1523893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・・・、授業に眠くなったり、</a:t>
            </a:r>
            <a:r>
              <a:rPr kumimoji="1" lang="ja-JP" altLang="en-US" dirty="0" err="1" smtClean="0"/>
              <a:t>ぼ</a:t>
            </a:r>
            <a:r>
              <a:rPr kumimoji="1" lang="ja-JP" altLang="en-US" dirty="0" smtClean="0"/>
              <a:t>ーっとしたりして、集中できませんね。成績も下がってしまうと思います。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5A74855B-FC0E-455D-B46D-30AA2EFEF2BE}" type="slidenum">
              <a:rPr kumimoji="1" lang="ja-JP" altLang="en-US" smtClean="0"/>
              <a:t>4</a:t>
            </a:fld>
            <a:endParaRPr kumimoji="1" lang="ja-JP" altLang="en-US"/>
          </a:p>
        </p:txBody>
      </p:sp>
    </p:spTree>
    <p:extLst>
      <p:ext uri="{BB962C8B-B14F-4D97-AF65-F5344CB8AC3E}">
        <p14:creationId xmlns:p14="http://schemas.microsoft.com/office/powerpoint/2010/main" val="1503321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（携帯電話、スマートフォン、パソコンなどによるゲームや動画、コミュニティサイトの長時間利用の問題点について子どもたちと一緒に考えましょう。）</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（割愛する場合は⇒をクリック）</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A74855B-FC0E-455D-B46D-30AA2EFEF2BE}" type="slidenum">
              <a:rPr kumimoji="1" lang="ja-JP" altLang="en-US" smtClean="0"/>
              <a:t>5</a:t>
            </a:fld>
            <a:endParaRPr kumimoji="1" lang="ja-JP" altLang="en-US"/>
          </a:p>
        </p:txBody>
      </p:sp>
    </p:spTree>
    <p:extLst>
      <p:ext uri="{BB962C8B-B14F-4D97-AF65-F5344CB8AC3E}">
        <p14:creationId xmlns:p14="http://schemas.microsoft.com/office/powerpoint/2010/main" val="319815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寝室に携帯電話やスマートフォンを持ち込んでいると、いつまでも友達とのやり取りが終わらなかったり、自分の部屋にパソコンがあると夜遅くまでゲームや動画などを見たりしてしまいます。時間の管理・使い方について自分自身、また友達とのルールなどについて話し合えるとよいでしょう。）</a:t>
            </a:r>
            <a:endParaRPr kumimoji="1" lang="ja-JP" altLang="en-US" dirty="0"/>
          </a:p>
        </p:txBody>
      </p:sp>
      <p:sp>
        <p:nvSpPr>
          <p:cNvPr id="4" name="スライド番号プレースホルダー 3"/>
          <p:cNvSpPr>
            <a:spLocks noGrp="1"/>
          </p:cNvSpPr>
          <p:nvPr>
            <p:ph type="sldNum" sz="quarter" idx="10"/>
          </p:nvPr>
        </p:nvSpPr>
        <p:spPr/>
        <p:txBody>
          <a:bodyPr/>
          <a:lstStyle/>
          <a:p>
            <a:fld id="{5A74855B-FC0E-455D-B46D-30AA2EFEF2BE}" type="slidenum">
              <a:rPr kumimoji="1" lang="ja-JP" altLang="en-US" smtClean="0"/>
              <a:t>6</a:t>
            </a:fld>
            <a:endParaRPr kumimoji="1" lang="ja-JP" altLang="en-US"/>
          </a:p>
        </p:txBody>
      </p:sp>
    </p:spTree>
    <p:extLst>
      <p:ext uri="{BB962C8B-B14F-4D97-AF65-F5344CB8AC3E}">
        <p14:creationId xmlns:p14="http://schemas.microsoft.com/office/powerpoint/2010/main" val="336017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A74855B-FC0E-455D-B46D-30AA2EFEF2BE}" type="slidenum">
              <a:rPr kumimoji="1" lang="ja-JP" altLang="en-US" smtClean="0"/>
              <a:t>7</a:t>
            </a:fld>
            <a:endParaRPr kumimoji="1" lang="ja-JP" altLang="en-US"/>
          </a:p>
        </p:txBody>
      </p:sp>
    </p:spTree>
    <p:extLst>
      <p:ext uri="{BB962C8B-B14F-4D97-AF65-F5344CB8AC3E}">
        <p14:creationId xmlns:p14="http://schemas.microsoft.com/office/powerpoint/2010/main" val="3690328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スマートフォンやパソコンなどの非常に明るい光を長時間、寝る直前まで見ていると、寝つきが悪くなったり、眠りが浅くなるなど睡眠障害による寝不足などにもなります。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A74855B-FC0E-455D-B46D-30AA2EFEF2BE}" type="slidenum">
              <a:rPr kumimoji="1" lang="ja-JP" altLang="en-US" smtClean="0"/>
              <a:t>8</a:t>
            </a:fld>
            <a:endParaRPr kumimoji="1" lang="ja-JP" altLang="en-US"/>
          </a:p>
        </p:txBody>
      </p:sp>
    </p:spTree>
    <p:extLst>
      <p:ext uri="{BB962C8B-B14F-4D97-AF65-F5344CB8AC3E}">
        <p14:creationId xmlns:p14="http://schemas.microsoft.com/office/powerpoint/2010/main" val="3713612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インターネットでは、動画やゲーム、友達とのコミュニケーションなど、その人が一番興味のあることを連続して、長時間楽しむことができます。</a:t>
            </a:r>
            <a:endParaRPr kumimoji="1" lang="en-US" altLang="ja-JP" dirty="0" smtClean="0"/>
          </a:p>
          <a:p>
            <a:r>
              <a:rPr kumimoji="1" lang="ja-JP" altLang="en-US" dirty="0" smtClean="0"/>
              <a:t>　これを繰り返すと、脳が興奮や満足感を覚えてしまします。そして、いつも満足感や、幸せな感覚（至福感）を欲しがるようになってきます。</a:t>
            </a:r>
            <a:endParaRPr kumimoji="1" lang="en-US" altLang="ja-JP" dirty="0" smtClean="0"/>
          </a:p>
          <a:p>
            <a:r>
              <a:rPr kumimoji="1" lang="ja-JP" altLang="en-US" dirty="0" smtClean="0"/>
              <a:t>　その結果、やがてインターネットから離れられなくなってしまいます。これは、アルコール</a:t>
            </a:r>
            <a:r>
              <a:rPr kumimoji="1" lang="ja-JP" altLang="en-US" smtClean="0"/>
              <a:t>中毒</a:t>
            </a:r>
            <a:r>
              <a:rPr kumimoji="1" lang="ja-JP" altLang="en-US" smtClean="0"/>
              <a:t>などの薬物中毒と</a:t>
            </a:r>
            <a:r>
              <a:rPr kumimoji="1" lang="ja-JP" altLang="en-US" dirty="0" smtClean="0"/>
              <a:t>同じ状況で、「ネット依存症」と言われています。</a:t>
            </a:r>
            <a:endParaRPr kumimoji="1" lang="en-US" altLang="ja-JP" dirty="0" smtClean="0"/>
          </a:p>
          <a:p>
            <a:r>
              <a:rPr kumimoji="1" lang="ja-JP" altLang="en-US" dirty="0" smtClean="0"/>
              <a:t>皆さんは、勉強をするときに、手元にスマートフォンを置いていませんか？寝るときに布団の中に持ち込んでいませんか？食事中もそばに置いていませんか？</a:t>
            </a:r>
            <a:endParaRPr kumimoji="1" lang="en-US" altLang="ja-JP" dirty="0" smtClean="0"/>
          </a:p>
          <a:p>
            <a:r>
              <a:rPr kumimoji="1" lang="ja-JP" altLang="en-US" dirty="0" smtClean="0"/>
              <a:t>クラスや友達同士で、携帯電話やスマートフォン、インターネットの利用のルールなどについて考えてみることも必要ですね。</a:t>
            </a:r>
            <a:endParaRPr kumimoji="1" lang="ja-JP" altLang="en-US" dirty="0"/>
          </a:p>
        </p:txBody>
      </p:sp>
      <p:sp>
        <p:nvSpPr>
          <p:cNvPr id="4" name="スライド番号プレースホルダー 3"/>
          <p:cNvSpPr>
            <a:spLocks noGrp="1"/>
          </p:cNvSpPr>
          <p:nvPr>
            <p:ph type="sldNum" sz="quarter" idx="10"/>
          </p:nvPr>
        </p:nvSpPr>
        <p:spPr/>
        <p:txBody>
          <a:bodyPr/>
          <a:lstStyle/>
          <a:p>
            <a:fld id="{5A74855B-FC0E-455D-B46D-30AA2EFEF2BE}" type="slidenum">
              <a:rPr kumimoji="1" lang="ja-JP" altLang="en-US" smtClean="0"/>
              <a:t>9</a:t>
            </a:fld>
            <a:endParaRPr kumimoji="1" lang="ja-JP" altLang="en-US"/>
          </a:p>
        </p:txBody>
      </p:sp>
    </p:spTree>
    <p:extLst>
      <p:ext uri="{BB962C8B-B14F-4D97-AF65-F5344CB8AC3E}">
        <p14:creationId xmlns:p14="http://schemas.microsoft.com/office/powerpoint/2010/main" val="4202860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2017/2/23</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2017/2/23</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25992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2017/2/23</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2017/2/23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2017/2/23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2017/2/23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2017/2/23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2017/2/23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2017/2/23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2017/2/23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lang="ja-JP" altLang="en-US" smtClean="0">
                <a:solidFill>
                  <a:prstClr val="black">
                    <a:tint val="75000"/>
                  </a:prstClr>
                </a:solidFill>
              </a:rPr>
              <a:pPr/>
              <a:t>2017/2/23</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lang="ja-JP" altLang="en-US" smtClean="0">
                <a:solidFill>
                  <a:prstClr val="black">
                    <a:tint val="75000"/>
                  </a:prstClr>
                </a:solidFill>
              </a:rPr>
              <a:pPr/>
              <a:t>2017/2/23</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slide" Target="slide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ケータイやスマホ、</a:t>
            </a:r>
            <a:r>
              <a:rPr kumimoji="1" lang="en-US" altLang="ja-JP" dirty="0" smtClean="0"/>
              <a:t/>
            </a:r>
            <a:br>
              <a:rPr kumimoji="1" lang="en-US" altLang="ja-JP" dirty="0" smtClean="0"/>
            </a:br>
            <a:r>
              <a:rPr kumimoji="1" lang="ja-JP" altLang="en-US" dirty="0" smtClean="0"/>
              <a:t>　　　　　　</a:t>
            </a:r>
            <a:r>
              <a:rPr lang="ja-JP" altLang="en-US" dirty="0" smtClean="0"/>
              <a:t>パソコン</a:t>
            </a:r>
            <a:endParaRPr kumimoji="1" lang="ja-JP" altLang="en-US" dirty="0"/>
          </a:p>
        </p:txBody>
      </p:sp>
      <p:sp>
        <p:nvSpPr>
          <p:cNvPr id="3" name="サブタイトル 2"/>
          <p:cNvSpPr>
            <a:spLocks noGrp="1"/>
          </p:cNvSpPr>
          <p:nvPr>
            <p:ph type="subTitle" idx="1"/>
          </p:nvPr>
        </p:nvSpPr>
        <p:spPr>
          <a:xfrm>
            <a:off x="1371600" y="3886200"/>
            <a:ext cx="7304856" cy="1752600"/>
          </a:xfrm>
        </p:spPr>
        <p:txBody>
          <a:bodyPr>
            <a:normAutofit/>
          </a:bodyPr>
          <a:lstStyle/>
          <a:p>
            <a:pPr algn="l">
              <a:lnSpc>
                <a:spcPts val="2800"/>
              </a:lnSpc>
            </a:pPr>
            <a:r>
              <a:rPr lang="ja-JP" altLang="en-US" sz="2400" dirty="0" smtClean="0">
                <a:solidFill>
                  <a:srgbClr val="0000FF"/>
                </a:solidFill>
              </a:rPr>
              <a:t>　　 　　　　　　　　　　</a:t>
            </a:r>
            <a:r>
              <a:rPr lang="ja-JP" altLang="en-US" sz="2400" dirty="0" err="1" smtClean="0">
                <a:solidFill>
                  <a:srgbClr val="0000FF"/>
                </a:solidFill>
              </a:rPr>
              <a:t>つか</a:t>
            </a:r>
            <a:endParaRPr lang="en-US" altLang="ja-JP" sz="2400" dirty="0" smtClean="0">
              <a:solidFill>
                <a:srgbClr val="0000FF"/>
              </a:solidFill>
            </a:endParaRPr>
          </a:p>
          <a:p>
            <a:pPr>
              <a:lnSpc>
                <a:spcPts val="2800"/>
              </a:lnSpc>
            </a:pPr>
            <a:r>
              <a:rPr lang="ja-JP" altLang="en-US" sz="4400" dirty="0" smtClean="0">
                <a:solidFill>
                  <a:srgbClr val="0000FF"/>
                </a:solidFill>
              </a:rPr>
              <a:t>どれだ</a:t>
            </a:r>
            <a:r>
              <a:rPr lang="ja-JP" altLang="en-US" sz="4400" dirty="0">
                <a:solidFill>
                  <a:srgbClr val="0000FF"/>
                </a:solidFill>
              </a:rPr>
              <a:t>け</a:t>
            </a:r>
            <a:r>
              <a:rPr lang="ja-JP" altLang="en-US" sz="4400" dirty="0" smtClean="0">
                <a:solidFill>
                  <a:srgbClr val="0000FF"/>
                </a:solidFill>
              </a:rPr>
              <a:t>使っていますか？</a:t>
            </a:r>
            <a:endParaRPr lang="ja-JP" altLang="en-US" sz="4400" dirty="0">
              <a:solidFill>
                <a:srgbClr val="0000FF"/>
              </a:solidFill>
            </a:endParaRPr>
          </a:p>
          <a:p>
            <a:endParaRPr kumimoji="1" lang="ja-JP" altLang="en-US" sz="4400" dirty="0">
              <a:solidFill>
                <a:srgbClr val="0000FF"/>
              </a:solidFill>
            </a:endParaRPr>
          </a:p>
        </p:txBody>
      </p:sp>
    </p:spTree>
    <p:extLst>
      <p:ext uri="{BB962C8B-B14F-4D97-AF65-F5344CB8AC3E}">
        <p14:creationId xmlns:p14="http://schemas.microsoft.com/office/powerpoint/2010/main" val="1292283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2E5D47"/>
        </a:solidFill>
        <a:effectLst/>
      </p:bgPr>
    </p:bg>
    <p:spTree>
      <p:nvGrpSpPr>
        <p:cNvPr id="1" name=""/>
        <p:cNvGrpSpPr/>
        <p:nvPr/>
      </p:nvGrpSpPr>
      <p:grpSpPr>
        <a:xfrm>
          <a:off x="0" y="0"/>
          <a:ext cx="0" cy="0"/>
          <a:chOff x="0" y="0"/>
          <a:chExt cx="0" cy="0"/>
        </a:xfrm>
      </p:grpSpPr>
      <p:sp>
        <p:nvSpPr>
          <p:cNvPr id="2" name="テキスト ボックス 1"/>
          <p:cNvSpPr txBox="1"/>
          <p:nvPr/>
        </p:nvSpPr>
        <p:spPr>
          <a:xfrm>
            <a:off x="251520" y="1438887"/>
            <a:ext cx="8802410" cy="830997"/>
          </a:xfrm>
          <a:prstGeom prst="rect">
            <a:avLst/>
          </a:prstGeom>
          <a:noFill/>
        </p:spPr>
        <p:txBody>
          <a:bodyPr wrap="none" rtlCol="0">
            <a:spAutoFit/>
          </a:bodyPr>
          <a:lstStyle/>
          <a:p>
            <a:r>
              <a:rPr kumimoji="1" lang="ja-JP" altLang="en-US" sz="4800" dirty="0" smtClean="0">
                <a:solidFill>
                  <a:schemeClr val="bg1"/>
                </a:solidFill>
                <a:latin typeface="HGS創英角ﾎﾟｯﾌﾟ体" panose="040B0A00000000000000" pitchFamily="50" charset="-128"/>
                <a:ea typeface="HGS創英角ﾎﾟｯﾌﾟ体" panose="040B0A00000000000000" pitchFamily="50" charset="-128"/>
              </a:rPr>
              <a:t>ケータイやスマホ</a:t>
            </a:r>
            <a:r>
              <a:rPr lang="ja-JP" altLang="en-US" sz="4800" dirty="0" smtClean="0">
                <a:solidFill>
                  <a:schemeClr val="bg1"/>
                </a:solidFill>
                <a:latin typeface="HGS創英角ﾎﾟｯﾌﾟ体" panose="040B0A00000000000000" pitchFamily="50" charset="-128"/>
                <a:ea typeface="HGS創英角ﾎﾟｯﾌﾟ体" panose="040B0A00000000000000" pitchFamily="50" charset="-128"/>
              </a:rPr>
              <a:t>、パソコンを</a:t>
            </a:r>
            <a:endParaRPr kumimoji="1" lang="ja-JP" altLang="en-US" sz="4800" dirty="0">
              <a:solidFill>
                <a:schemeClr val="bg1"/>
              </a:solidFill>
              <a:latin typeface="HGS創英角ﾎﾟｯﾌﾟ体" panose="040B0A00000000000000" pitchFamily="50" charset="-128"/>
              <a:ea typeface="HGS創英角ﾎﾟｯﾌﾟ体" panose="040B0A00000000000000" pitchFamily="50" charset="-128"/>
            </a:endParaRPr>
          </a:p>
        </p:txBody>
      </p:sp>
      <p:grpSp>
        <p:nvGrpSpPr>
          <p:cNvPr id="25" name="グループ化 24"/>
          <p:cNvGrpSpPr/>
          <p:nvPr/>
        </p:nvGrpSpPr>
        <p:grpSpPr>
          <a:xfrm>
            <a:off x="2325231" y="189850"/>
            <a:ext cx="4493538" cy="1031052"/>
            <a:chOff x="251520" y="4282443"/>
            <a:chExt cx="4493538" cy="1031052"/>
          </a:xfrm>
        </p:grpSpPr>
        <p:sp>
          <p:nvSpPr>
            <p:cNvPr id="26" name="テキスト ボックス 25"/>
            <p:cNvSpPr txBox="1"/>
            <p:nvPr/>
          </p:nvSpPr>
          <p:spPr>
            <a:xfrm>
              <a:off x="251520" y="4482498"/>
              <a:ext cx="4493538" cy="830997"/>
            </a:xfrm>
            <a:prstGeom prst="rect">
              <a:avLst/>
            </a:prstGeom>
            <a:noFill/>
          </p:spPr>
          <p:txBody>
            <a:bodyPr wrap="none" rtlCol="0">
              <a:spAutoFit/>
            </a:bodyPr>
            <a:lstStyle/>
            <a:p>
              <a:r>
                <a:rPr lang="ja-JP" altLang="en-US" sz="4800" dirty="0" smtClean="0">
                  <a:solidFill>
                    <a:srgbClr val="FFFF00"/>
                  </a:solidFill>
                  <a:latin typeface="HGS創英角ﾎﾟｯﾌﾟ体" panose="040B0A00000000000000" pitchFamily="50" charset="-128"/>
                  <a:ea typeface="HGS創英角ﾎﾟｯﾌﾟ体" panose="040B0A00000000000000" pitchFamily="50" charset="-128"/>
                </a:rPr>
                <a:t>気をつけよう！</a:t>
              </a:r>
              <a:endParaRPr kumimoji="1" lang="ja-JP" altLang="en-US" sz="4800" dirty="0">
                <a:solidFill>
                  <a:srgbClr val="FFFF00"/>
                </a:solidFill>
                <a:latin typeface="HGS創英角ﾎﾟｯﾌﾟ体" panose="040B0A00000000000000" pitchFamily="50" charset="-128"/>
                <a:ea typeface="HGS創英角ﾎﾟｯﾌﾟ体" panose="040B0A00000000000000" pitchFamily="50" charset="-128"/>
              </a:endParaRPr>
            </a:p>
          </p:txBody>
        </p:sp>
        <p:sp>
          <p:nvSpPr>
            <p:cNvPr id="27" name="テキスト ボックス 26"/>
            <p:cNvSpPr txBox="1"/>
            <p:nvPr/>
          </p:nvSpPr>
          <p:spPr>
            <a:xfrm>
              <a:off x="489361" y="4282443"/>
              <a:ext cx="402674" cy="400110"/>
            </a:xfrm>
            <a:prstGeom prst="rect">
              <a:avLst/>
            </a:prstGeom>
            <a:noFill/>
          </p:spPr>
          <p:txBody>
            <a:bodyPr wrap="none" rtlCol="0">
              <a:spAutoFit/>
            </a:bodyPr>
            <a:lstStyle/>
            <a:p>
              <a:r>
                <a:rPr kumimoji="1" lang="ja-JP" altLang="en-US" sz="2000" b="1" dirty="0" smtClean="0">
                  <a:solidFill>
                    <a:srgbClr val="FFFF00"/>
                  </a:solidFill>
                </a:rPr>
                <a:t>き</a:t>
              </a:r>
              <a:endParaRPr kumimoji="1" lang="ja-JP" altLang="en-US" sz="2000" b="1" dirty="0">
                <a:solidFill>
                  <a:srgbClr val="FFFF00"/>
                </a:solidFill>
              </a:endParaRPr>
            </a:p>
          </p:txBody>
        </p:sp>
      </p:grpSp>
      <p:grpSp>
        <p:nvGrpSpPr>
          <p:cNvPr id="6" name="グループ化 5"/>
          <p:cNvGrpSpPr/>
          <p:nvPr/>
        </p:nvGrpSpPr>
        <p:grpSpPr>
          <a:xfrm>
            <a:off x="1259632" y="2234915"/>
            <a:ext cx="6340197" cy="1028668"/>
            <a:chOff x="1979712" y="2234915"/>
            <a:chExt cx="6340197" cy="1028668"/>
          </a:xfrm>
        </p:grpSpPr>
        <p:sp>
          <p:nvSpPr>
            <p:cNvPr id="3" name="テキスト ボックス 2"/>
            <p:cNvSpPr txBox="1"/>
            <p:nvPr/>
          </p:nvSpPr>
          <p:spPr>
            <a:xfrm>
              <a:off x="2123728" y="2234915"/>
              <a:ext cx="3143809" cy="400110"/>
            </a:xfrm>
            <a:prstGeom prst="rect">
              <a:avLst/>
            </a:prstGeom>
            <a:noFill/>
          </p:spPr>
          <p:txBody>
            <a:bodyPr wrap="none" rtlCol="0">
              <a:spAutoFit/>
            </a:bodyPr>
            <a:lstStyle/>
            <a:p>
              <a:r>
                <a:rPr kumimoji="1" lang="ja-JP" altLang="en-US" sz="2000" b="1" dirty="0" smtClean="0">
                  <a:solidFill>
                    <a:schemeClr val="bg1"/>
                  </a:solidFill>
                </a:rPr>
                <a:t>なが　　　　  じ    かん    つか</a:t>
              </a:r>
              <a:endParaRPr kumimoji="1" lang="ja-JP" altLang="en-US" sz="2000" b="1" dirty="0">
                <a:solidFill>
                  <a:schemeClr val="bg1"/>
                </a:solidFill>
              </a:endParaRPr>
            </a:p>
          </p:txBody>
        </p:sp>
        <p:sp>
          <p:nvSpPr>
            <p:cNvPr id="5" name="正方形/長方形 4"/>
            <p:cNvSpPr/>
            <p:nvPr/>
          </p:nvSpPr>
          <p:spPr>
            <a:xfrm>
              <a:off x="1979712" y="2432586"/>
              <a:ext cx="6340197" cy="830997"/>
            </a:xfrm>
            <a:prstGeom prst="rect">
              <a:avLst/>
            </a:prstGeom>
          </p:spPr>
          <p:txBody>
            <a:bodyPr wrap="none">
              <a:spAutoFit/>
            </a:bodyPr>
            <a:lstStyle/>
            <a:p>
              <a:r>
                <a:rPr lang="ja-JP" altLang="en-US" sz="4800" dirty="0" smtClean="0">
                  <a:solidFill>
                    <a:schemeClr val="bg1"/>
                  </a:solidFill>
                  <a:latin typeface="HGS創英角ﾎﾟｯﾌﾟ体" panose="040B0A00000000000000" pitchFamily="50" charset="-128"/>
                  <a:ea typeface="HGS創英角ﾎﾟｯﾌﾟ体" panose="040B0A00000000000000" pitchFamily="50" charset="-128"/>
                </a:rPr>
                <a:t>長い時間使っていると</a:t>
              </a:r>
              <a:endParaRPr lang="ja-JP" altLang="en-US" sz="4800" dirty="0">
                <a:solidFill>
                  <a:schemeClr val="bg1"/>
                </a:solidFill>
                <a:latin typeface="HGS創英角ﾎﾟｯﾌﾟ体" panose="040B0A00000000000000" pitchFamily="50" charset="-128"/>
                <a:ea typeface="HGS創英角ﾎﾟｯﾌﾟ体" panose="040B0A00000000000000" pitchFamily="50" charset="-128"/>
              </a:endParaRPr>
            </a:p>
          </p:txBody>
        </p:sp>
      </p:grpSp>
      <p:grpSp>
        <p:nvGrpSpPr>
          <p:cNvPr id="7" name="グループ化 6"/>
          <p:cNvGrpSpPr/>
          <p:nvPr/>
        </p:nvGrpSpPr>
        <p:grpSpPr>
          <a:xfrm>
            <a:off x="2325231" y="3332478"/>
            <a:ext cx="5724644" cy="1031052"/>
            <a:chOff x="251520" y="3212976"/>
            <a:chExt cx="5724644" cy="1031052"/>
          </a:xfrm>
        </p:grpSpPr>
        <p:sp>
          <p:nvSpPr>
            <p:cNvPr id="29" name="テキスト ボックス 28"/>
            <p:cNvSpPr txBox="1"/>
            <p:nvPr/>
          </p:nvSpPr>
          <p:spPr>
            <a:xfrm>
              <a:off x="251520" y="3413031"/>
              <a:ext cx="5724644" cy="830997"/>
            </a:xfrm>
            <a:prstGeom prst="rect">
              <a:avLst/>
            </a:prstGeom>
            <a:noFill/>
          </p:spPr>
          <p:txBody>
            <a:bodyPr wrap="none" rtlCol="0">
              <a:spAutoFit/>
            </a:bodyPr>
            <a:lstStyle/>
            <a:p>
              <a:r>
                <a:rPr lang="ja-JP" altLang="en-US" sz="4800" dirty="0">
                  <a:solidFill>
                    <a:srgbClr val="FFFF00"/>
                  </a:solidFill>
                  <a:latin typeface="HGS創英角ﾎﾟｯﾌﾟ体" panose="040B0A00000000000000" pitchFamily="50" charset="-128"/>
                  <a:ea typeface="HGS創英角ﾎﾟｯﾌﾟ体" panose="040B0A00000000000000" pitchFamily="50" charset="-128"/>
                </a:rPr>
                <a:t>睡眠不足</a:t>
              </a:r>
              <a:r>
                <a:rPr kumimoji="1" lang="ja-JP" altLang="en-US" sz="4800" dirty="0" smtClean="0">
                  <a:solidFill>
                    <a:schemeClr val="bg1"/>
                  </a:solidFill>
                  <a:latin typeface="HGS創英角ﾎﾟｯﾌﾟ体" panose="040B0A00000000000000" pitchFamily="50" charset="-128"/>
                  <a:ea typeface="HGS創英角ﾎﾟｯﾌﾟ体" panose="040B0A00000000000000" pitchFamily="50" charset="-128"/>
                </a:rPr>
                <a:t>や</a:t>
              </a:r>
              <a:r>
                <a:rPr kumimoji="1" lang="ja-JP" altLang="en-US" sz="4800" dirty="0" smtClean="0">
                  <a:solidFill>
                    <a:srgbClr val="FFFF00"/>
                  </a:solidFill>
                  <a:latin typeface="HGS創英角ﾎﾟｯﾌﾟ体" panose="040B0A00000000000000" pitchFamily="50" charset="-128"/>
                  <a:ea typeface="HGS創英角ﾎﾟｯﾌﾟ体" panose="040B0A00000000000000" pitchFamily="50" charset="-128"/>
                </a:rPr>
                <a:t>不眠症、</a:t>
              </a:r>
              <a:endParaRPr kumimoji="1" lang="ja-JP" altLang="en-US" sz="4800"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30" name="テキスト ボックス 29"/>
            <p:cNvSpPr txBox="1"/>
            <p:nvPr/>
          </p:nvSpPr>
          <p:spPr>
            <a:xfrm>
              <a:off x="395536" y="3212976"/>
              <a:ext cx="5056192" cy="400110"/>
            </a:xfrm>
            <a:prstGeom prst="rect">
              <a:avLst/>
            </a:prstGeom>
            <a:noFill/>
          </p:spPr>
          <p:txBody>
            <a:bodyPr wrap="none" rtlCol="0">
              <a:spAutoFit/>
            </a:bodyPr>
            <a:lstStyle/>
            <a:p>
              <a:r>
                <a:rPr lang="ja-JP" altLang="en-US" sz="2000" b="1" dirty="0">
                  <a:solidFill>
                    <a:srgbClr val="FFFF00"/>
                  </a:solidFill>
                </a:rPr>
                <a:t>すい  みん     ぶ     </a:t>
              </a:r>
              <a:r>
                <a:rPr lang="ja-JP" altLang="en-US" sz="2000" b="1" dirty="0" smtClean="0">
                  <a:solidFill>
                    <a:srgbClr val="FFFF00"/>
                  </a:solidFill>
                </a:rPr>
                <a:t>そく </a:t>
              </a:r>
              <a:r>
                <a:rPr kumimoji="1" lang="ja-JP" altLang="en-US" sz="2000" b="1" dirty="0" smtClean="0">
                  <a:solidFill>
                    <a:srgbClr val="FFFF00"/>
                  </a:solidFill>
                </a:rPr>
                <a:t>　　　  ふ    みん  しょう</a:t>
              </a:r>
              <a:r>
                <a:rPr kumimoji="1" lang="ja-JP" altLang="en-US" sz="2000" b="1" dirty="0" smtClean="0">
                  <a:solidFill>
                    <a:schemeClr val="bg1"/>
                  </a:solidFill>
                </a:rPr>
                <a:t>　</a:t>
              </a:r>
              <a:endParaRPr kumimoji="1" lang="ja-JP" altLang="en-US" sz="2000" b="1" dirty="0">
                <a:solidFill>
                  <a:schemeClr val="bg1"/>
                </a:solidFill>
              </a:endParaRPr>
            </a:p>
          </p:txBody>
        </p:sp>
      </p:grpSp>
      <p:grpSp>
        <p:nvGrpSpPr>
          <p:cNvPr id="38" name="グループ化 37"/>
          <p:cNvGrpSpPr/>
          <p:nvPr/>
        </p:nvGrpSpPr>
        <p:grpSpPr>
          <a:xfrm>
            <a:off x="251520" y="4365104"/>
            <a:ext cx="8186857" cy="1048182"/>
            <a:chOff x="1636581" y="5405154"/>
            <a:chExt cx="8186857" cy="1048182"/>
          </a:xfrm>
        </p:grpSpPr>
        <p:sp>
          <p:nvSpPr>
            <p:cNvPr id="34" name="テキスト ボックス 33"/>
            <p:cNvSpPr txBox="1"/>
            <p:nvPr/>
          </p:nvSpPr>
          <p:spPr>
            <a:xfrm>
              <a:off x="1636581" y="5622339"/>
              <a:ext cx="8186857" cy="830997"/>
            </a:xfrm>
            <a:prstGeom prst="rect">
              <a:avLst/>
            </a:prstGeom>
            <a:noFill/>
          </p:spPr>
          <p:txBody>
            <a:bodyPr wrap="none" rtlCol="0">
              <a:spAutoFit/>
            </a:bodyPr>
            <a:lstStyle/>
            <a:p>
              <a:r>
                <a:rPr lang="ja-JP" altLang="en-US" sz="4800" dirty="0" smtClean="0">
                  <a:solidFill>
                    <a:srgbClr val="FFFF00"/>
                  </a:solidFill>
                  <a:latin typeface="HGS創英角ﾎﾟｯﾌﾟ体" panose="040B0A00000000000000" pitchFamily="50" charset="-128"/>
                  <a:ea typeface="HGS創英角ﾎﾟｯﾌﾟ体" panose="040B0A00000000000000" pitchFamily="50" charset="-128"/>
                </a:rPr>
                <a:t>依存症</a:t>
              </a:r>
              <a:r>
                <a:rPr lang="ja-JP" altLang="en-US" sz="4800" dirty="0" smtClean="0">
                  <a:solidFill>
                    <a:schemeClr val="bg1"/>
                  </a:solidFill>
                  <a:latin typeface="HGS創英角ﾎﾟｯﾌﾟ体" panose="040B0A00000000000000" pitchFamily="50" charset="-128"/>
                  <a:ea typeface="HGS創英角ﾎﾟｯﾌﾟ体" panose="040B0A00000000000000" pitchFamily="50" charset="-128"/>
                </a:rPr>
                <a:t>になる</a:t>
              </a:r>
              <a:r>
                <a:rPr lang="ja-JP" altLang="en-US" sz="4800" dirty="0" smtClean="0">
                  <a:solidFill>
                    <a:srgbClr val="FFFF00"/>
                  </a:solidFill>
                  <a:latin typeface="HGS創英角ﾎﾟｯﾌﾟ体" panose="040B0A00000000000000" pitchFamily="50" charset="-128"/>
                  <a:ea typeface="HGS創英角ﾎﾟｯﾌﾟ体" panose="040B0A00000000000000" pitchFamily="50" charset="-128"/>
                </a:rPr>
                <a:t>危険</a:t>
              </a:r>
              <a:r>
                <a:rPr lang="ja-JP" altLang="en-US" sz="4800" dirty="0" smtClean="0">
                  <a:solidFill>
                    <a:schemeClr val="bg1"/>
                  </a:solidFill>
                  <a:latin typeface="HGS創英角ﾎﾟｯﾌﾟ体" panose="040B0A00000000000000" pitchFamily="50" charset="-128"/>
                  <a:ea typeface="HGS創英角ﾎﾟｯﾌﾟ体" panose="040B0A00000000000000" pitchFamily="50" charset="-128"/>
                </a:rPr>
                <a:t>があります</a:t>
              </a:r>
              <a:endParaRPr kumimoji="1" lang="ja-JP" altLang="en-US" sz="4800"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35" name="テキスト ボックス 34"/>
            <p:cNvSpPr txBox="1"/>
            <p:nvPr/>
          </p:nvSpPr>
          <p:spPr>
            <a:xfrm>
              <a:off x="1642530" y="5405154"/>
              <a:ext cx="7565354" cy="400110"/>
            </a:xfrm>
            <a:prstGeom prst="rect">
              <a:avLst/>
            </a:prstGeom>
            <a:noFill/>
          </p:spPr>
          <p:txBody>
            <a:bodyPr wrap="square" rtlCol="0">
              <a:spAutoFit/>
            </a:bodyPr>
            <a:lstStyle/>
            <a:p>
              <a:r>
                <a:rPr lang="ja-JP" altLang="en-US" sz="2000" b="1" dirty="0" smtClean="0">
                  <a:solidFill>
                    <a:schemeClr val="bg1"/>
                  </a:solidFill>
                </a:rPr>
                <a:t>   </a:t>
              </a:r>
              <a:r>
                <a:rPr lang="ja-JP" altLang="en-US" sz="2000" b="1" dirty="0" smtClean="0">
                  <a:solidFill>
                    <a:srgbClr val="FFFF00"/>
                  </a:solidFill>
                </a:rPr>
                <a:t>い</a:t>
              </a:r>
              <a:r>
                <a:rPr lang="ja-JP" altLang="en-US" sz="2000" b="1" dirty="0">
                  <a:solidFill>
                    <a:srgbClr val="FFFF00"/>
                  </a:solidFill>
                </a:rPr>
                <a:t>　ぞん　しょう</a:t>
              </a:r>
              <a:r>
                <a:rPr kumimoji="1" lang="ja-JP" altLang="en-US" sz="2000" b="1" dirty="0" smtClean="0">
                  <a:solidFill>
                    <a:schemeClr val="bg1"/>
                  </a:solidFill>
                </a:rPr>
                <a:t>　　　                          </a:t>
              </a:r>
              <a:r>
                <a:rPr kumimoji="1" lang="ja-JP" altLang="en-US" sz="2000" b="1" dirty="0" smtClean="0">
                  <a:solidFill>
                    <a:srgbClr val="FFFF00"/>
                  </a:solidFill>
                </a:rPr>
                <a:t>きけ　ん</a:t>
              </a:r>
              <a:endParaRPr kumimoji="1" lang="ja-JP" altLang="en-US" sz="2000" b="1" dirty="0">
                <a:solidFill>
                  <a:srgbClr val="FFFF00"/>
                </a:solidFill>
              </a:endParaRPr>
            </a:p>
          </p:txBody>
        </p:sp>
      </p:grpSp>
      <p:grpSp>
        <p:nvGrpSpPr>
          <p:cNvPr id="16" name="グループ化 15"/>
          <p:cNvGrpSpPr/>
          <p:nvPr/>
        </p:nvGrpSpPr>
        <p:grpSpPr>
          <a:xfrm>
            <a:off x="1177161" y="5517232"/>
            <a:ext cx="7571303" cy="1048182"/>
            <a:chOff x="1636581" y="5405154"/>
            <a:chExt cx="7571303" cy="1048182"/>
          </a:xfrm>
        </p:grpSpPr>
        <p:sp>
          <p:nvSpPr>
            <p:cNvPr id="17" name="テキスト ボックス 16"/>
            <p:cNvSpPr txBox="1"/>
            <p:nvPr/>
          </p:nvSpPr>
          <p:spPr>
            <a:xfrm>
              <a:off x="1636581" y="5622339"/>
              <a:ext cx="7571303" cy="830997"/>
            </a:xfrm>
            <a:prstGeom prst="rect">
              <a:avLst/>
            </a:prstGeom>
            <a:noFill/>
          </p:spPr>
          <p:txBody>
            <a:bodyPr wrap="none" rtlCol="0">
              <a:spAutoFit/>
            </a:bodyPr>
            <a:lstStyle/>
            <a:p>
              <a:r>
                <a:rPr kumimoji="1" lang="ja-JP" altLang="en-US" sz="4800" dirty="0" smtClean="0">
                  <a:solidFill>
                    <a:srgbClr val="FF99CC"/>
                  </a:solidFill>
                  <a:latin typeface="HGS創英角ﾎﾟｯﾌﾟ体" panose="040B0A00000000000000" pitchFamily="50" charset="-128"/>
                  <a:ea typeface="HGS創英角ﾎﾟｯﾌﾟ体" panose="040B0A00000000000000" pitchFamily="50" charset="-128"/>
                </a:rPr>
                <a:t>時間を決めて使いましょう</a:t>
              </a:r>
              <a:endParaRPr kumimoji="1" lang="ja-JP" altLang="en-US" sz="4800" dirty="0">
                <a:solidFill>
                  <a:srgbClr val="FF99CC"/>
                </a:solidFill>
                <a:latin typeface="HGS創英角ﾎﾟｯﾌﾟ体" panose="040B0A00000000000000" pitchFamily="50" charset="-128"/>
                <a:ea typeface="HGS創英角ﾎﾟｯﾌﾟ体" panose="040B0A00000000000000" pitchFamily="50" charset="-128"/>
              </a:endParaRPr>
            </a:p>
          </p:txBody>
        </p:sp>
        <p:sp>
          <p:nvSpPr>
            <p:cNvPr id="18" name="テキスト ボックス 17"/>
            <p:cNvSpPr txBox="1"/>
            <p:nvPr/>
          </p:nvSpPr>
          <p:spPr>
            <a:xfrm>
              <a:off x="1642530" y="5405154"/>
              <a:ext cx="4479111" cy="400110"/>
            </a:xfrm>
            <a:prstGeom prst="rect">
              <a:avLst/>
            </a:prstGeom>
            <a:noFill/>
          </p:spPr>
          <p:txBody>
            <a:bodyPr wrap="none" rtlCol="0">
              <a:spAutoFit/>
            </a:bodyPr>
            <a:lstStyle/>
            <a:p>
              <a:r>
                <a:rPr kumimoji="1" lang="ja-JP" altLang="en-US" sz="2000" b="1" dirty="0" smtClean="0">
                  <a:solidFill>
                    <a:srgbClr val="FF99CC"/>
                  </a:solidFill>
                </a:rPr>
                <a:t>   じ    かん                き　　　　　　　　　つか</a:t>
              </a:r>
              <a:endParaRPr kumimoji="1" lang="ja-JP" altLang="en-US" sz="2000" b="1" dirty="0">
                <a:solidFill>
                  <a:srgbClr val="FF99CC"/>
                </a:solidFill>
              </a:endParaRPr>
            </a:p>
          </p:txBody>
        </p:sp>
      </p:grpSp>
    </p:spTree>
    <p:extLst>
      <p:ext uri="{BB962C8B-B14F-4D97-AF65-F5344CB8AC3E}">
        <p14:creationId xmlns:p14="http://schemas.microsoft.com/office/powerpoint/2010/main" val="271689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フリーフォーム 12"/>
          <p:cNvSpPr/>
          <p:nvPr/>
        </p:nvSpPr>
        <p:spPr>
          <a:xfrm>
            <a:off x="-164009" y="4033888"/>
            <a:ext cx="9520280" cy="2987398"/>
          </a:xfrm>
          <a:custGeom>
            <a:avLst/>
            <a:gdLst>
              <a:gd name="connsiteX0" fmla="*/ 114300 w 9503228"/>
              <a:gd name="connsiteY0" fmla="*/ 0 h 2988129"/>
              <a:gd name="connsiteX1" fmla="*/ 8311243 w 9503228"/>
              <a:gd name="connsiteY1" fmla="*/ 0 h 2988129"/>
              <a:gd name="connsiteX2" fmla="*/ 9503228 w 9503228"/>
              <a:gd name="connsiteY2" fmla="*/ 1159329 h 2988129"/>
              <a:gd name="connsiteX3" fmla="*/ 9486900 w 9503228"/>
              <a:gd name="connsiteY3" fmla="*/ 2955472 h 2988129"/>
              <a:gd name="connsiteX4" fmla="*/ 0 w 9503228"/>
              <a:gd name="connsiteY4" fmla="*/ 2988129 h 2988129"/>
              <a:gd name="connsiteX5" fmla="*/ 16328 w 9503228"/>
              <a:gd name="connsiteY5" fmla="*/ 16329 h 2988129"/>
              <a:gd name="connsiteX0" fmla="*/ 131352 w 9520280"/>
              <a:gd name="connsiteY0" fmla="*/ 0 h 2988129"/>
              <a:gd name="connsiteX1" fmla="*/ 8328295 w 9520280"/>
              <a:gd name="connsiteY1" fmla="*/ 0 h 2988129"/>
              <a:gd name="connsiteX2" fmla="*/ 9520280 w 9520280"/>
              <a:gd name="connsiteY2" fmla="*/ 1159329 h 2988129"/>
              <a:gd name="connsiteX3" fmla="*/ 9503952 w 9520280"/>
              <a:gd name="connsiteY3" fmla="*/ 2955472 h 2988129"/>
              <a:gd name="connsiteX4" fmla="*/ 17052 w 9520280"/>
              <a:gd name="connsiteY4" fmla="*/ 2988129 h 2988129"/>
              <a:gd name="connsiteX5" fmla="*/ 723 w 9520280"/>
              <a:gd name="connsiteY5" fmla="*/ 702301 h 2988129"/>
              <a:gd name="connsiteX0" fmla="*/ 723 w 9520280"/>
              <a:gd name="connsiteY0" fmla="*/ 685968 h 2988129"/>
              <a:gd name="connsiteX1" fmla="*/ 8328295 w 9520280"/>
              <a:gd name="connsiteY1" fmla="*/ 0 h 2988129"/>
              <a:gd name="connsiteX2" fmla="*/ 9520280 w 9520280"/>
              <a:gd name="connsiteY2" fmla="*/ 1159329 h 2988129"/>
              <a:gd name="connsiteX3" fmla="*/ 9503952 w 9520280"/>
              <a:gd name="connsiteY3" fmla="*/ 2955472 h 2988129"/>
              <a:gd name="connsiteX4" fmla="*/ 17052 w 9520280"/>
              <a:gd name="connsiteY4" fmla="*/ 2988129 h 2988129"/>
              <a:gd name="connsiteX5" fmla="*/ 723 w 9520280"/>
              <a:gd name="connsiteY5" fmla="*/ 702301 h 2988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20280" h="2988129">
                <a:moveTo>
                  <a:pt x="723" y="685968"/>
                </a:moveTo>
                <a:lnTo>
                  <a:pt x="8328295" y="0"/>
                </a:lnTo>
                <a:lnTo>
                  <a:pt x="9520280" y="1159329"/>
                </a:lnTo>
                <a:lnTo>
                  <a:pt x="9503952" y="2955472"/>
                </a:lnTo>
                <a:lnTo>
                  <a:pt x="17052" y="2988129"/>
                </a:lnTo>
                <a:cubicBezTo>
                  <a:pt x="22495" y="1997529"/>
                  <a:pt x="-4720" y="1692901"/>
                  <a:pt x="723" y="702301"/>
                </a:cubicBezTo>
              </a:path>
            </a:pathLst>
          </a:cu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 name="グループ化 11"/>
          <p:cNvGrpSpPr/>
          <p:nvPr/>
        </p:nvGrpSpPr>
        <p:grpSpPr>
          <a:xfrm>
            <a:off x="-180528" y="-99392"/>
            <a:ext cx="9505056" cy="5285408"/>
            <a:chOff x="-180528" y="-99392"/>
            <a:chExt cx="9505056" cy="5285408"/>
          </a:xfrm>
        </p:grpSpPr>
        <p:cxnSp>
          <p:nvCxnSpPr>
            <p:cNvPr id="7" name="直線コネクタ 6"/>
            <p:cNvCxnSpPr/>
            <p:nvPr/>
          </p:nvCxnSpPr>
          <p:spPr>
            <a:xfrm>
              <a:off x="8172400" y="-99392"/>
              <a:ext cx="0" cy="41332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8172400" y="4033888"/>
              <a:ext cx="1152128" cy="11521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H="1">
              <a:off x="-180528" y="4033888"/>
              <a:ext cx="8352928" cy="691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026" name="Picture 2" descr="D:\data\WorkSpace＄\情報モラル\素材作成\食事中のスマホ.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6537" b="10860"/>
          <a:stretch/>
        </p:blipFill>
        <p:spPr bwMode="auto">
          <a:xfrm>
            <a:off x="683568" y="1184623"/>
            <a:ext cx="7848872" cy="5698530"/>
          </a:xfrm>
          <a:prstGeom prst="rect">
            <a:avLst/>
          </a:prstGeom>
          <a:noFill/>
          <a:extLst>
            <a:ext uri="{909E8E84-426E-40DD-AFC4-6F175D3DCCD1}">
              <a14:hiddenFill xmlns:a14="http://schemas.microsoft.com/office/drawing/2010/main">
                <a:solidFill>
                  <a:srgbClr val="FFFFFF"/>
                </a:solidFill>
              </a14:hiddenFill>
            </a:ext>
          </a:extLst>
        </p:spPr>
      </p:pic>
      <p:sp>
        <p:nvSpPr>
          <p:cNvPr id="4" name="円形吹き出し 3"/>
          <p:cNvSpPr/>
          <p:nvPr/>
        </p:nvSpPr>
        <p:spPr>
          <a:xfrm>
            <a:off x="2195736" y="83306"/>
            <a:ext cx="4392488" cy="1152128"/>
          </a:xfrm>
          <a:prstGeom prst="wedgeEllipseCallout">
            <a:avLst>
              <a:gd name="adj1" fmla="val 43850"/>
              <a:gd name="adj2" fmla="val 7100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rPr>
              <a:t>食事中は</a:t>
            </a:r>
            <a:endParaRPr kumimoji="1" lang="en-US" altLang="ja-JP" sz="3600" dirty="0" smtClean="0">
              <a:solidFill>
                <a:schemeClr val="tx1"/>
              </a:solidFill>
            </a:endParaRPr>
          </a:p>
          <a:p>
            <a:pPr algn="ctr"/>
            <a:r>
              <a:rPr lang="ja-JP" altLang="en-US" sz="3600" dirty="0" smtClean="0">
                <a:solidFill>
                  <a:schemeClr val="tx1"/>
                </a:solidFill>
              </a:rPr>
              <a:t>やめ</a:t>
            </a:r>
            <a:r>
              <a:rPr lang="ja-JP" altLang="en-US" sz="3600" dirty="0">
                <a:solidFill>
                  <a:schemeClr val="tx1"/>
                </a:solidFill>
              </a:rPr>
              <a:t>な</a:t>
            </a:r>
            <a:r>
              <a:rPr kumimoji="1" lang="ja-JP" altLang="en-US" sz="3600" dirty="0" smtClean="0">
                <a:solidFill>
                  <a:schemeClr val="tx1"/>
                </a:solidFill>
              </a:rPr>
              <a:t>さい！</a:t>
            </a:r>
            <a:endParaRPr kumimoji="1" lang="ja-JP" altLang="en-US" sz="3600" dirty="0">
              <a:solidFill>
                <a:schemeClr val="tx1"/>
              </a:solidFill>
            </a:endParaRPr>
          </a:p>
        </p:txBody>
      </p:sp>
    </p:spTree>
    <p:extLst>
      <p:ext uri="{BB962C8B-B14F-4D97-AF65-F5344CB8AC3E}">
        <p14:creationId xmlns:p14="http://schemas.microsoft.com/office/powerpoint/2010/main" val="1329527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up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二等辺三角形 3"/>
          <p:cNvSpPr/>
          <p:nvPr/>
        </p:nvSpPr>
        <p:spPr>
          <a:xfrm rot="1959660">
            <a:off x="-1547942" y="-1627741"/>
            <a:ext cx="5772349" cy="8976093"/>
          </a:xfrm>
          <a:prstGeom prst="triangle">
            <a:avLst/>
          </a:prstGeom>
          <a:gradFill flip="none" rotWithShape="1">
            <a:gsLst>
              <a:gs pos="0">
                <a:srgbClr val="FFFF65"/>
              </a:gs>
              <a:gs pos="98000">
                <a:srgbClr val="FFFFB3">
                  <a:alpha val="33000"/>
                </a:srgbClr>
              </a:gs>
            </a:gsLst>
            <a:lin ang="5400000" scaled="1"/>
            <a:tileRect/>
          </a:gradFill>
          <a:ln>
            <a:noFill/>
          </a:ln>
          <a:effectLst>
            <a:outerShdw dist="50800" dir="5400000" algn="ctr" rotWithShape="0">
              <a:srgbClr val="000000">
                <a:alpha val="43137"/>
              </a:srgbClr>
            </a:outerShdw>
            <a:softEdge rad="393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7" name="Picture 3" descr="D:\data\WorkSpace＄\情報モラル\素材作成\ベッドで夜スマホ.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505328"/>
            <a:ext cx="6348413" cy="6348413"/>
          </a:xfrm>
          <a:prstGeom prst="rect">
            <a:avLst/>
          </a:prstGeom>
          <a:noFill/>
          <a:extLst>
            <a:ext uri="{909E8E84-426E-40DD-AFC4-6F175D3DCCD1}">
              <a14:hiddenFill xmlns:a14="http://schemas.microsoft.com/office/drawing/2010/main">
                <a:solidFill>
                  <a:srgbClr val="FFFFFF"/>
                </a:solidFill>
              </a14:hiddenFill>
            </a:ext>
          </a:extLst>
        </p:spPr>
      </p:pic>
      <p:grpSp>
        <p:nvGrpSpPr>
          <p:cNvPr id="8" name="グループ化 7"/>
          <p:cNvGrpSpPr/>
          <p:nvPr/>
        </p:nvGrpSpPr>
        <p:grpSpPr>
          <a:xfrm>
            <a:off x="6346261" y="836712"/>
            <a:ext cx="1898147" cy="1881500"/>
            <a:chOff x="6346261" y="836712"/>
            <a:chExt cx="1898147" cy="1881500"/>
          </a:xfrm>
        </p:grpSpPr>
        <p:grpSp>
          <p:nvGrpSpPr>
            <p:cNvPr id="7" name="グループ化 6"/>
            <p:cNvGrpSpPr/>
            <p:nvPr/>
          </p:nvGrpSpPr>
          <p:grpSpPr>
            <a:xfrm>
              <a:off x="6372200" y="836712"/>
              <a:ext cx="1872208" cy="1881500"/>
              <a:chOff x="6372200" y="836712"/>
              <a:chExt cx="1872208" cy="1881500"/>
            </a:xfrm>
          </p:grpSpPr>
          <p:sp>
            <p:nvSpPr>
              <p:cNvPr id="5" name="円/楕円 4"/>
              <p:cNvSpPr/>
              <p:nvPr/>
            </p:nvSpPr>
            <p:spPr>
              <a:xfrm>
                <a:off x="6372200" y="836712"/>
                <a:ext cx="1872208" cy="1872208"/>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l="50000" t="50000" r="50000" b="50000"/>
                </a:path>
                <a:tileRect/>
              </a:gra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057274" y="836712"/>
                <a:ext cx="502061" cy="369332"/>
              </a:xfrm>
              <a:prstGeom prst="rect">
                <a:avLst/>
              </a:prstGeom>
              <a:noFill/>
            </p:spPr>
            <p:txBody>
              <a:bodyPr wrap="none" rtlCol="0">
                <a:spAutoFit/>
              </a:bodyPr>
              <a:lstStyle/>
              <a:p>
                <a:r>
                  <a:rPr lang="ja-JP" altLang="en-US" b="1" dirty="0">
                    <a:effectLst>
                      <a:outerShdw blurRad="38100" dist="38100" dir="2700000" algn="tl">
                        <a:srgbClr val="000000">
                          <a:alpha val="43137"/>
                        </a:srgbClr>
                      </a:outerShdw>
                    </a:effectLst>
                  </a:rPr>
                  <a:t>１２</a:t>
                </a:r>
                <a:endParaRPr kumimoji="1" lang="ja-JP" altLang="en-US" b="1" dirty="0">
                  <a:effectLst>
                    <a:outerShdw blurRad="38100" dist="38100" dir="2700000" algn="tl">
                      <a:srgbClr val="000000">
                        <a:alpha val="43137"/>
                      </a:srgbClr>
                    </a:outerShdw>
                  </a:effectLst>
                </a:endParaRPr>
              </a:p>
            </p:txBody>
          </p:sp>
          <p:sp>
            <p:nvSpPr>
              <p:cNvPr id="10" name="テキスト ボックス 9"/>
              <p:cNvSpPr txBox="1"/>
              <p:nvPr/>
            </p:nvSpPr>
            <p:spPr>
              <a:xfrm>
                <a:off x="7136622" y="2348880"/>
                <a:ext cx="343364" cy="369332"/>
              </a:xfrm>
              <a:prstGeom prst="rect">
                <a:avLst/>
              </a:prstGeom>
              <a:noFill/>
            </p:spPr>
            <p:txBody>
              <a:bodyPr wrap="none" rtlCol="0">
                <a:spAutoFit/>
              </a:bodyPr>
              <a:lstStyle/>
              <a:p>
                <a:r>
                  <a:rPr kumimoji="1" lang="ja-JP" altLang="en-US" b="1" dirty="0" smtClean="0">
                    <a:effectLst>
                      <a:outerShdw blurRad="38100" dist="38100" dir="2700000" algn="tl">
                        <a:srgbClr val="000000">
                          <a:alpha val="43137"/>
                        </a:srgbClr>
                      </a:outerShdw>
                    </a:effectLst>
                  </a:rPr>
                  <a:t>６</a:t>
                </a:r>
                <a:endParaRPr kumimoji="1" lang="ja-JP" altLang="en-US" b="1" dirty="0">
                  <a:effectLst>
                    <a:outerShdw blurRad="38100" dist="38100" dir="2700000" algn="tl">
                      <a:srgbClr val="000000">
                        <a:alpha val="43137"/>
                      </a:srgbClr>
                    </a:outerShdw>
                  </a:effectLst>
                </a:endParaRPr>
              </a:p>
            </p:txBody>
          </p:sp>
        </p:grpSp>
        <p:sp>
          <p:nvSpPr>
            <p:cNvPr id="9" name="テキスト ボックス 8"/>
            <p:cNvSpPr txBox="1"/>
            <p:nvPr/>
          </p:nvSpPr>
          <p:spPr>
            <a:xfrm>
              <a:off x="7855823" y="1592796"/>
              <a:ext cx="343364" cy="369332"/>
            </a:xfrm>
            <a:prstGeom prst="rect">
              <a:avLst/>
            </a:prstGeom>
            <a:noFill/>
          </p:spPr>
          <p:txBody>
            <a:bodyPr wrap="none" rtlCol="0">
              <a:spAutoFit/>
            </a:bodyPr>
            <a:lstStyle/>
            <a:p>
              <a:r>
                <a:rPr kumimoji="1" lang="ja-JP" altLang="en-US" b="1" dirty="0" smtClean="0">
                  <a:effectLst>
                    <a:outerShdw blurRad="38100" dist="38100" dir="2700000" algn="tl">
                      <a:srgbClr val="000000">
                        <a:alpha val="43137"/>
                      </a:srgbClr>
                    </a:outerShdw>
                  </a:effectLst>
                </a:rPr>
                <a:t>３</a:t>
              </a:r>
              <a:endParaRPr kumimoji="1" lang="ja-JP" altLang="en-US" b="1" dirty="0">
                <a:effectLst>
                  <a:outerShdw blurRad="38100" dist="38100" dir="2700000" algn="tl">
                    <a:srgbClr val="000000">
                      <a:alpha val="43137"/>
                    </a:srgbClr>
                  </a:outerShdw>
                </a:effectLst>
              </a:endParaRPr>
            </a:p>
          </p:txBody>
        </p:sp>
        <p:sp>
          <p:nvSpPr>
            <p:cNvPr id="11" name="テキスト ボックス 10"/>
            <p:cNvSpPr txBox="1"/>
            <p:nvPr/>
          </p:nvSpPr>
          <p:spPr>
            <a:xfrm>
              <a:off x="6346261" y="1592796"/>
              <a:ext cx="343364" cy="369332"/>
            </a:xfrm>
            <a:prstGeom prst="rect">
              <a:avLst/>
            </a:prstGeom>
            <a:noFill/>
          </p:spPr>
          <p:txBody>
            <a:bodyPr wrap="none" rtlCol="0">
              <a:spAutoFit/>
            </a:bodyPr>
            <a:lstStyle/>
            <a:p>
              <a:r>
                <a:rPr kumimoji="1" lang="ja-JP" altLang="en-US" b="1" dirty="0" smtClean="0">
                  <a:effectLst>
                    <a:outerShdw blurRad="38100" dist="38100" dir="2700000" algn="tl">
                      <a:srgbClr val="000000">
                        <a:alpha val="43137"/>
                      </a:srgbClr>
                    </a:outerShdw>
                  </a:effectLst>
                </a:rPr>
                <a:t>９</a:t>
              </a:r>
              <a:endParaRPr kumimoji="1" lang="ja-JP" altLang="en-US" b="1" dirty="0">
                <a:effectLst>
                  <a:outerShdw blurRad="38100" dist="38100" dir="2700000" algn="tl">
                    <a:srgbClr val="000000">
                      <a:alpha val="43137"/>
                    </a:srgbClr>
                  </a:outerShdw>
                </a:effectLst>
              </a:endParaRPr>
            </a:p>
          </p:txBody>
        </p:sp>
      </p:grpSp>
      <p:grpSp>
        <p:nvGrpSpPr>
          <p:cNvPr id="14" name="グループ化 13"/>
          <p:cNvGrpSpPr/>
          <p:nvPr/>
        </p:nvGrpSpPr>
        <p:grpSpPr>
          <a:xfrm rot="14052635">
            <a:off x="6395334" y="1669462"/>
            <a:ext cx="1800000" cy="216000"/>
            <a:chOff x="7136622" y="3679534"/>
            <a:chExt cx="1800000" cy="216000"/>
          </a:xfrm>
        </p:grpSpPr>
        <p:sp>
          <p:nvSpPr>
            <p:cNvPr id="13" name="正方形/長方形 12"/>
            <p:cNvSpPr/>
            <p:nvPr/>
          </p:nvSpPr>
          <p:spPr>
            <a:xfrm>
              <a:off x="7136622" y="3715534"/>
              <a:ext cx="1800000" cy="14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a:off x="8036622" y="3679534"/>
              <a:ext cx="900000" cy="216000"/>
            </a:xfrm>
            <a:prstGeom prst="rightArrow">
              <a:avLst/>
            </a:prstGeom>
            <a:solidFill>
              <a:srgbClr val="FF0000"/>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 name="円形吹き出し 14"/>
          <p:cNvSpPr/>
          <p:nvPr/>
        </p:nvSpPr>
        <p:spPr>
          <a:xfrm>
            <a:off x="4362719" y="4941168"/>
            <a:ext cx="4392488" cy="1152128"/>
          </a:xfrm>
          <a:prstGeom prst="wedgeEllipseCallout">
            <a:avLst>
              <a:gd name="adj1" fmla="val 56186"/>
              <a:gd name="adj2" fmla="val -8772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rPr>
              <a:t>いつまで</a:t>
            </a:r>
            <a:endParaRPr kumimoji="1" lang="en-US" altLang="ja-JP" sz="3600" dirty="0" smtClean="0">
              <a:solidFill>
                <a:schemeClr val="tx1"/>
              </a:solidFill>
            </a:endParaRPr>
          </a:p>
          <a:p>
            <a:pPr algn="ctr"/>
            <a:r>
              <a:rPr lang="ja-JP" altLang="en-US" sz="3600" dirty="0">
                <a:solidFill>
                  <a:schemeClr val="tx1"/>
                </a:solidFill>
              </a:rPr>
              <a:t>やってるの</a:t>
            </a:r>
            <a:r>
              <a:rPr kumimoji="1" lang="ja-JP" altLang="en-US" sz="3600" dirty="0" smtClean="0">
                <a:solidFill>
                  <a:schemeClr val="tx1"/>
                </a:solidFill>
              </a:rPr>
              <a:t>！</a:t>
            </a:r>
            <a:endParaRPr kumimoji="1" lang="ja-JP" altLang="en-US" sz="3600" dirty="0">
              <a:solidFill>
                <a:schemeClr val="tx1"/>
              </a:solidFill>
            </a:endParaRPr>
          </a:p>
        </p:txBody>
      </p:sp>
    </p:spTree>
    <p:extLst>
      <p:ext uri="{BB962C8B-B14F-4D97-AF65-F5344CB8AC3E}">
        <p14:creationId xmlns:p14="http://schemas.microsoft.com/office/powerpoint/2010/main" val="1382073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5400000">
                                      <p:cBhvr>
                                        <p:cTn id="6" dur="2000" fill="hold"/>
                                        <p:tgtEl>
                                          <p:spTgt spid="14"/>
                                        </p:tgtEl>
                                        <p:attrNameLst>
                                          <p:attrName>r</p:attrName>
                                        </p:attrNameLst>
                                      </p:cBhvr>
                                    </p:animRot>
                                  </p:childTnLst>
                                </p:cTn>
                              </p:par>
                            </p:childTnLst>
                          </p:cTn>
                        </p:par>
                        <p:par>
                          <p:cTn id="7" fill="hold">
                            <p:stCondLst>
                              <p:cond delay="2000"/>
                            </p:stCondLst>
                            <p:childTnLst>
                              <p:par>
                                <p:cTn id="8" presetID="18" presetClass="entr" presetSubtype="12" fill="hold" grpId="0" nodeType="afterEffect">
                                  <p:stCondLst>
                                    <p:cond delay="25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二等辺三角形 10"/>
          <p:cNvSpPr/>
          <p:nvPr/>
        </p:nvSpPr>
        <p:spPr>
          <a:xfrm rot="20141550">
            <a:off x="294539" y="-2776453"/>
            <a:ext cx="5772349" cy="11603326"/>
          </a:xfrm>
          <a:prstGeom prst="triangle">
            <a:avLst/>
          </a:prstGeom>
          <a:gradFill flip="none" rotWithShape="1">
            <a:gsLst>
              <a:gs pos="0">
                <a:srgbClr val="FFFF65"/>
              </a:gs>
              <a:gs pos="98000">
                <a:srgbClr val="FFFFB3">
                  <a:alpha val="33000"/>
                </a:srgbClr>
              </a:gs>
            </a:gsLst>
            <a:lin ang="5400000" scaled="1"/>
            <a:tileRect/>
          </a:gradFill>
          <a:ln>
            <a:noFill/>
          </a:ln>
          <a:effectLst>
            <a:outerShdw dist="50800" dir="5400000" algn="ctr" rotWithShape="0">
              <a:srgbClr val="000000">
                <a:alpha val="43137"/>
              </a:srgbClr>
            </a:outerShdw>
            <a:softEdge rad="393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729208"/>
            <a:ext cx="6156176" cy="6156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 name="グループ化 11"/>
          <p:cNvGrpSpPr/>
          <p:nvPr/>
        </p:nvGrpSpPr>
        <p:grpSpPr>
          <a:xfrm>
            <a:off x="6346261" y="836712"/>
            <a:ext cx="1898147" cy="1881500"/>
            <a:chOff x="6346261" y="836712"/>
            <a:chExt cx="1898147" cy="1881500"/>
          </a:xfrm>
        </p:grpSpPr>
        <p:grpSp>
          <p:nvGrpSpPr>
            <p:cNvPr id="15" name="グループ化 14"/>
            <p:cNvGrpSpPr/>
            <p:nvPr/>
          </p:nvGrpSpPr>
          <p:grpSpPr>
            <a:xfrm>
              <a:off x="6372200" y="836712"/>
              <a:ext cx="1872208" cy="1881500"/>
              <a:chOff x="6372200" y="836712"/>
              <a:chExt cx="1872208" cy="1881500"/>
            </a:xfrm>
          </p:grpSpPr>
          <p:sp>
            <p:nvSpPr>
              <p:cNvPr id="18" name="円/楕円 17"/>
              <p:cNvSpPr/>
              <p:nvPr/>
            </p:nvSpPr>
            <p:spPr>
              <a:xfrm>
                <a:off x="6372200" y="836712"/>
                <a:ext cx="1872208" cy="1872208"/>
              </a:xfrm>
              <a:prstGeom prst="ellipse">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l="50000" t="50000" r="50000" b="50000"/>
                </a:path>
                <a:tileRect/>
              </a:gra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7057274" y="836712"/>
                <a:ext cx="502061" cy="369332"/>
              </a:xfrm>
              <a:prstGeom prst="rect">
                <a:avLst/>
              </a:prstGeom>
              <a:noFill/>
            </p:spPr>
            <p:txBody>
              <a:bodyPr wrap="none" rtlCol="0">
                <a:spAutoFit/>
              </a:bodyPr>
              <a:lstStyle/>
              <a:p>
                <a:r>
                  <a:rPr lang="ja-JP" altLang="en-US" b="1" dirty="0">
                    <a:effectLst>
                      <a:outerShdw blurRad="38100" dist="38100" dir="2700000" algn="tl">
                        <a:srgbClr val="000000">
                          <a:alpha val="43137"/>
                        </a:srgbClr>
                      </a:outerShdw>
                    </a:effectLst>
                  </a:rPr>
                  <a:t>１２</a:t>
                </a:r>
                <a:endParaRPr kumimoji="1" lang="ja-JP" altLang="en-US" b="1" dirty="0">
                  <a:effectLst>
                    <a:outerShdw blurRad="38100" dist="38100" dir="2700000" algn="tl">
                      <a:srgbClr val="000000">
                        <a:alpha val="43137"/>
                      </a:srgbClr>
                    </a:outerShdw>
                  </a:effectLst>
                </a:endParaRPr>
              </a:p>
            </p:txBody>
          </p:sp>
          <p:sp>
            <p:nvSpPr>
              <p:cNvPr id="20" name="テキスト ボックス 19"/>
              <p:cNvSpPr txBox="1"/>
              <p:nvPr/>
            </p:nvSpPr>
            <p:spPr>
              <a:xfrm>
                <a:off x="7136622" y="2348880"/>
                <a:ext cx="343364" cy="369332"/>
              </a:xfrm>
              <a:prstGeom prst="rect">
                <a:avLst/>
              </a:prstGeom>
              <a:noFill/>
            </p:spPr>
            <p:txBody>
              <a:bodyPr wrap="none" rtlCol="0">
                <a:spAutoFit/>
              </a:bodyPr>
              <a:lstStyle/>
              <a:p>
                <a:r>
                  <a:rPr kumimoji="1" lang="ja-JP" altLang="en-US" b="1" dirty="0" smtClean="0">
                    <a:effectLst>
                      <a:outerShdw blurRad="38100" dist="38100" dir="2700000" algn="tl">
                        <a:srgbClr val="000000">
                          <a:alpha val="43137"/>
                        </a:srgbClr>
                      </a:outerShdw>
                    </a:effectLst>
                  </a:rPr>
                  <a:t>６</a:t>
                </a:r>
                <a:endParaRPr kumimoji="1" lang="ja-JP" altLang="en-US" b="1" dirty="0">
                  <a:effectLst>
                    <a:outerShdw blurRad="38100" dist="38100" dir="2700000" algn="tl">
                      <a:srgbClr val="000000">
                        <a:alpha val="43137"/>
                      </a:srgbClr>
                    </a:outerShdw>
                  </a:effectLst>
                </a:endParaRPr>
              </a:p>
            </p:txBody>
          </p:sp>
        </p:grpSp>
        <p:sp>
          <p:nvSpPr>
            <p:cNvPr id="16" name="テキスト ボックス 15"/>
            <p:cNvSpPr txBox="1"/>
            <p:nvPr/>
          </p:nvSpPr>
          <p:spPr>
            <a:xfrm>
              <a:off x="7855823" y="1592796"/>
              <a:ext cx="343364" cy="369332"/>
            </a:xfrm>
            <a:prstGeom prst="rect">
              <a:avLst/>
            </a:prstGeom>
            <a:noFill/>
          </p:spPr>
          <p:txBody>
            <a:bodyPr wrap="none" rtlCol="0">
              <a:spAutoFit/>
            </a:bodyPr>
            <a:lstStyle/>
            <a:p>
              <a:r>
                <a:rPr kumimoji="1" lang="ja-JP" altLang="en-US" b="1" dirty="0" smtClean="0">
                  <a:effectLst>
                    <a:outerShdw blurRad="38100" dist="38100" dir="2700000" algn="tl">
                      <a:srgbClr val="000000">
                        <a:alpha val="43137"/>
                      </a:srgbClr>
                    </a:outerShdw>
                  </a:effectLst>
                </a:rPr>
                <a:t>３</a:t>
              </a:r>
              <a:endParaRPr kumimoji="1" lang="ja-JP" altLang="en-US" b="1" dirty="0">
                <a:effectLst>
                  <a:outerShdw blurRad="38100" dist="38100" dir="2700000" algn="tl">
                    <a:srgbClr val="000000">
                      <a:alpha val="43137"/>
                    </a:srgbClr>
                  </a:outerShdw>
                </a:effectLst>
              </a:endParaRPr>
            </a:p>
          </p:txBody>
        </p:sp>
        <p:sp>
          <p:nvSpPr>
            <p:cNvPr id="17" name="テキスト ボックス 16"/>
            <p:cNvSpPr txBox="1"/>
            <p:nvPr/>
          </p:nvSpPr>
          <p:spPr>
            <a:xfrm>
              <a:off x="6346261" y="1592796"/>
              <a:ext cx="343364" cy="369332"/>
            </a:xfrm>
            <a:prstGeom prst="rect">
              <a:avLst/>
            </a:prstGeom>
            <a:noFill/>
          </p:spPr>
          <p:txBody>
            <a:bodyPr wrap="none" rtlCol="0">
              <a:spAutoFit/>
            </a:bodyPr>
            <a:lstStyle/>
            <a:p>
              <a:r>
                <a:rPr kumimoji="1" lang="ja-JP" altLang="en-US" b="1" dirty="0" smtClean="0">
                  <a:effectLst>
                    <a:outerShdw blurRad="38100" dist="38100" dir="2700000" algn="tl">
                      <a:srgbClr val="000000">
                        <a:alpha val="43137"/>
                      </a:srgbClr>
                    </a:outerShdw>
                  </a:effectLst>
                </a:rPr>
                <a:t>９</a:t>
              </a:r>
              <a:endParaRPr kumimoji="1" lang="ja-JP" altLang="en-US" b="1" dirty="0">
                <a:effectLst>
                  <a:outerShdw blurRad="38100" dist="38100" dir="2700000" algn="tl">
                    <a:srgbClr val="000000">
                      <a:alpha val="43137"/>
                    </a:srgbClr>
                  </a:outerShdw>
                </a:effectLst>
              </a:endParaRPr>
            </a:p>
          </p:txBody>
        </p:sp>
      </p:grpSp>
      <p:grpSp>
        <p:nvGrpSpPr>
          <p:cNvPr id="21" name="グループ化 20"/>
          <p:cNvGrpSpPr/>
          <p:nvPr/>
        </p:nvGrpSpPr>
        <p:grpSpPr>
          <a:xfrm rot="19351135">
            <a:off x="6395334" y="1669462"/>
            <a:ext cx="1800000" cy="216000"/>
            <a:chOff x="7136622" y="3679534"/>
            <a:chExt cx="1800000" cy="216000"/>
          </a:xfrm>
        </p:grpSpPr>
        <p:sp>
          <p:nvSpPr>
            <p:cNvPr id="22" name="正方形/長方形 21"/>
            <p:cNvSpPr/>
            <p:nvPr/>
          </p:nvSpPr>
          <p:spPr>
            <a:xfrm>
              <a:off x="7136622" y="3715534"/>
              <a:ext cx="1800000" cy="14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a:off x="8036622" y="3679534"/>
              <a:ext cx="900000" cy="216000"/>
            </a:xfrm>
            <a:prstGeom prst="rightArrow">
              <a:avLst/>
            </a:prstGeom>
            <a:solidFill>
              <a:srgbClr val="FF0000"/>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円形吹き出し 13"/>
          <p:cNvSpPr/>
          <p:nvPr/>
        </p:nvSpPr>
        <p:spPr>
          <a:xfrm>
            <a:off x="4373381" y="3592286"/>
            <a:ext cx="4329748" cy="1060850"/>
          </a:xfrm>
          <a:prstGeom prst="wedgeEllipseCallout">
            <a:avLst>
              <a:gd name="adj1" fmla="val 56558"/>
              <a:gd name="adj2" fmla="val 8659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000"/>
              </a:lnSpc>
            </a:pPr>
            <a:r>
              <a:rPr lang="ja-JP" altLang="en-US" b="1" dirty="0" smtClean="0">
                <a:solidFill>
                  <a:schemeClr val="tx1"/>
                </a:solidFill>
              </a:rPr>
              <a:t>はや       </a:t>
            </a:r>
            <a:r>
              <a:rPr lang="ja-JP" altLang="en-US" b="1" dirty="0" err="1" smtClean="0">
                <a:solidFill>
                  <a:schemeClr val="tx1"/>
                </a:solidFill>
              </a:rPr>
              <a:t>ね</a:t>
            </a:r>
            <a:endParaRPr lang="en-US" altLang="ja-JP" b="1" dirty="0" smtClean="0">
              <a:solidFill>
                <a:schemeClr val="tx1"/>
              </a:solidFill>
            </a:endParaRPr>
          </a:p>
          <a:p>
            <a:pPr>
              <a:lnSpc>
                <a:spcPts val="3000"/>
              </a:lnSpc>
            </a:pPr>
            <a:r>
              <a:rPr lang="ja-JP" altLang="en-US" sz="3600" dirty="0" smtClean="0">
                <a:solidFill>
                  <a:schemeClr val="tx1"/>
                </a:solidFill>
              </a:rPr>
              <a:t>早く寝なさい</a:t>
            </a:r>
            <a:r>
              <a:rPr kumimoji="1" lang="ja-JP" altLang="en-US" sz="3600" dirty="0" smtClean="0">
                <a:solidFill>
                  <a:schemeClr val="tx1"/>
                </a:solidFill>
              </a:rPr>
              <a:t>！</a:t>
            </a:r>
            <a:endParaRPr kumimoji="1" lang="ja-JP" altLang="en-US" sz="3600" dirty="0">
              <a:solidFill>
                <a:schemeClr val="tx1"/>
              </a:solidFill>
            </a:endParaRPr>
          </a:p>
        </p:txBody>
      </p:sp>
    </p:spTree>
    <p:extLst>
      <p:ext uri="{BB962C8B-B14F-4D97-AF65-F5344CB8AC3E}">
        <p14:creationId xmlns:p14="http://schemas.microsoft.com/office/powerpoint/2010/main" val="168784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5400000">
                                      <p:cBhvr>
                                        <p:cTn id="6" dur="2000" fill="hold"/>
                                        <p:tgtEl>
                                          <p:spTgt spid="21"/>
                                        </p:tgtEl>
                                        <p:attrNameLst>
                                          <p:attrName>r</p:attrName>
                                        </p:attrNameLst>
                                      </p:cBhvr>
                                    </p:animRot>
                                  </p:childTnLst>
                                </p:cTn>
                              </p:par>
                            </p:childTnLst>
                          </p:cTn>
                        </p:par>
                        <p:par>
                          <p:cTn id="7" fill="hold">
                            <p:stCondLst>
                              <p:cond delay="2000"/>
                            </p:stCondLst>
                            <p:childTnLst>
                              <p:par>
                                <p:cTn id="8" presetID="18" presetClass="entr" presetSubtype="9" fill="hold" grpId="0" nodeType="afterEffect">
                                  <p:stCondLst>
                                    <p:cond delay="250"/>
                                  </p:stCondLst>
                                  <p:childTnLst>
                                    <p:set>
                                      <p:cBhvr>
                                        <p:cTn id="9" dur="1" fill="hold">
                                          <p:stCondLst>
                                            <p:cond delay="0"/>
                                          </p:stCondLst>
                                        </p:cTn>
                                        <p:tgtEl>
                                          <p:spTgt spid="14"/>
                                        </p:tgtEl>
                                        <p:attrNameLst>
                                          <p:attrName>style.visibility</p:attrName>
                                        </p:attrNameLst>
                                      </p:cBhvr>
                                      <p:to>
                                        <p:strVal val="visible"/>
                                      </p:to>
                                    </p:set>
                                    <p:animEffect transition="in" filter="strips(upLeft)">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正方形/長方形 1"/>
          <p:cNvSpPr/>
          <p:nvPr/>
        </p:nvSpPr>
        <p:spPr>
          <a:xfrm rot="21221072">
            <a:off x="-305518" y="4023516"/>
            <a:ext cx="10297144" cy="3772821"/>
          </a:xfrm>
          <a:prstGeom prst="rect">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29818">
            <a:off x="1331640" y="908720"/>
            <a:ext cx="6840760" cy="6840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 name="テキスト ボックス 56"/>
          <p:cNvSpPr txBox="1"/>
          <p:nvPr/>
        </p:nvSpPr>
        <p:spPr>
          <a:xfrm rot="1043588">
            <a:off x="164587" y="2154722"/>
            <a:ext cx="1718740" cy="830997"/>
          </a:xfrm>
          <a:prstGeom prst="rect">
            <a:avLst/>
          </a:prstGeom>
          <a:noFill/>
        </p:spPr>
        <p:txBody>
          <a:bodyPr wrap="none" rtlCol="0">
            <a:spAutoFit/>
          </a:bodyPr>
          <a:lstStyle/>
          <a:p>
            <a:r>
              <a:rPr kumimoji="1" lang="en-US" altLang="ja-JP" sz="4800" dirty="0" smtClean="0"/>
              <a:t>Z</a:t>
            </a:r>
            <a:r>
              <a:rPr lang="ja-JP" altLang="en-US" sz="4800" dirty="0"/>
              <a:t> </a:t>
            </a:r>
            <a:r>
              <a:rPr kumimoji="1" lang="en-US" altLang="ja-JP" sz="4000" dirty="0" smtClean="0"/>
              <a:t>Z </a:t>
            </a:r>
            <a:r>
              <a:rPr kumimoji="1" lang="en-US" altLang="ja-JP" sz="3600" dirty="0" err="1" smtClean="0"/>
              <a:t>Z</a:t>
            </a:r>
            <a:r>
              <a:rPr kumimoji="1" lang="en-US" altLang="ja-JP" sz="3600" dirty="0" smtClean="0"/>
              <a:t> </a:t>
            </a:r>
            <a:r>
              <a:rPr kumimoji="1" lang="en-US" altLang="ja-JP" sz="3200" dirty="0" err="1" smtClean="0"/>
              <a:t>Z</a:t>
            </a:r>
            <a:r>
              <a:rPr kumimoji="1" lang="en-US" altLang="ja-JP" sz="3200" dirty="0" smtClean="0"/>
              <a:t> </a:t>
            </a:r>
            <a:r>
              <a:rPr kumimoji="1" lang="en-US" altLang="ja-JP" sz="2400" dirty="0" err="1" smtClean="0"/>
              <a:t>Z</a:t>
            </a:r>
            <a:endParaRPr kumimoji="1" lang="ja-JP" altLang="en-US" dirty="0"/>
          </a:p>
        </p:txBody>
      </p:sp>
      <p:sp>
        <p:nvSpPr>
          <p:cNvPr id="59" name="テキスト ボックス 58"/>
          <p:cNvSpPr txBox="1"/>
          <p:nvPr/>
        </p:nvSpPr>
        <p:spPr>
          <a:xfrm rot="19590222">
            <a:off x="3862995" y="320361"/>
            <a:ext cx="1778051" cy="923330"/>
          </a:xfrm>
          <a:prstGeom prst="rect">
            <a:avLst/>
          </a:prstGeom>
          <a:noFill/>
        </p:spPr>
        <p:txBody>
          <a:bodyPr wrap="none" rtlCol="0">
            <a:spAutoFit/>
          </a:bodyPr>
          <a:lstStyle/>
          <a:p>
            <a:r>
              <a:rPr kumimoji="1" lang="en-US" altLang="ja-JP" sz="2000" dirty="0" smtClean="0"/>
              <a:t>Z</a:t>
            </a:r>
            <a:r>
              <a:rPr lang="ja-JP" altLang="en-US" sz="4800" dirty="0"/>
              <a:t> </a:t>
            </a:r>
            <a:r>
              <a:rPr kumimoji="1" lang="en-US" altLang="ja-JP" sz="2800" dirty="0" smtClean="0"/>
              <a:t>Z</a:t>
            </a:r>
            <a:r>
              <a:rPr kumimoji="1" lang="en-US" altLang="ja-JP" sz="3600" dirty="0" smtClean="0"/>
              <a:t> </a:t>
            </a:r>
            <a:r>
              <a:rPr kumimoji="1" lang="en-US" altLang="ja-JP" sz="3600" dirty="0" err="1" smtClean="0"/>
              <a:t>Z</a:t>
            </a:r>
            <a:r>
              <a:rPr kumimoji="1" lang="en-US" altLang="ja-JP" sz="3600" dirty="0" smtClean="0"/>
              <a:t> </a:t>
            </a:r>
            <a:r>
              <a:rPr kumimoji="1" lang="en-US" altLang="ja-JP" sz="4400" dirty="0" err="1" smtClean="0"/>
              <a:t>Z</a:t>
            </a:r>
            <a:r>
              <a:rPr kumimoji="1" lang="en-US" altLang="ja-JP" sz="3200" dirty="0" smtClean="0"/>
              <a:t> </a:t>
            </a:r>
            <a:r>
              <a:rPr kumimoji="1" lang="en-US" altLang="ja-JP" sz="5400" dirty="0" err="1" smtClean="0"/>
              <a:t>Z</a:t>
            </a:r>
            <a:endParaRPr kumimoji="1" lang="ja-JP" altLang="en-US" dirty="0"/>
          </a:p>
        </p:txBody>
      </p:sp>
      <p:grpSp>
        <p:nvGrpSpPr>
          <p:cNvPr id="60" name="グループ化 59"/>
          <p:cNvGrpSpPr/>
          <p:nvPr/>
        </p:nvGrpSpPr>
        <p:grpSpPr>
          <a:xfrm rot="891362">
            <a:off x="7000230" y="1473187"/>
            <a:ext cx="1195419" cy="1195283"/>
            <a:chOff x="7205014" y="1518882"/>
            <a:chExt cx="1195419" cy="1195283"/>
          </a:xfrm>
        </p:grpSpPr>
        <p:sp>
          <p:nvSpPr>
            <p:cNvPr id="58" name="円弧 57"/>
            <p:cNvSpPr>
              <a:spLocks noChangeAspect="1"/>
            </p:cNvSpPr>
            <p:nvPr/>
          </p:nvSpPr>
          <p:spPr>
            <a:xfrm rot="2359529">
              <a:off x="7205014" y="1518882"/>
              <a:ext cx="1195419" cy="1195283"/>
            </a:xfrm>
            <a:prstGeom prst="arc">
              <a:avLst>
                <a:gd name="adj1" fmla="val 16200000"/>
                <a:gd name="adj2" fmla="val 70436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1" name="円弧 60"/>
            <p:cNvSpPr/>
            <p:nvPr/>
          </p:nvSpPr>
          <p:spPr>
            <a:xfrm rot="2272719">
              <a:off x="7322703" y="1736853"/>
              <a:ext cx="792088" cy="792000"/>
            </a:xfrm>
            <a:prstGeom prst="arc">
              <a:avLst>
                <a:gd name="adj1" fmla="val 16200000"/>
                <a:gd name="adj2" fmla="val 144251"/>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2" name="円弧 61"/>
            <p:cNvSpPr>
              <a:spLocks noChangeAspect="1"/>
            </p:cNvSpPr>
            <p:nvPr/>
          </p:nvSpPr>
          <p:spPr>
            <a:xfrm rot="2901735">
              <a:off x="7409117" y="1895253"/>
              <a:ext cx="475251" cy="475200"/>
            </a:xfrm>
            <a:prstGeom prst="arc">
              <a:avLst>
                <a:gd name="adj1" fmla="val 16200000"/>
                <a:gd name="adj2" fmla="val 2044877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64" name="グループ化 63"/>
          <p:cNvGrpSpPr/>
          <p:nvPr/>
        </p:nvGrpSpPr>
        <p:grpSpPr>
          <a:xfrm rot="1312107" flipH="1">
            <a:off x="4842330" y="990906"/>
            <a:ext cx="1195419" cy="1195283"/>
            <a:chOff x="7205014" y="1518882"/>
            <a:chExt cx="1195419" cy="1195283"/>
          </a:xfrm>
        </p:grpSpPr>
        <p:sp>
          <p:nvSpPr>
            <p:cNvPr id="65" name="円弧 64"/>
            <p:cNvSpPr>
              <a:spLocks noChangeAspect="1"/>
            </p:cNvSpPr>
            <p:nvPr/>
          </p:nvSpPr>
          <p:spPr>
            <a:xfrm rot="2359529">
              <a:off x="7205014" y="1518882"/>
              <a:ext cx="1195419" cy="1195283"/>
            </a:xfrm>
            <a:prstGeom prst="arc">
              <a:avLst>
                <a:gd name="adj1" fmla="val 16200000"/>
                <a:gd name="adj2" fmla="val 70436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円弧 65"/>
            <p:cNvSpPr/>
            <p:nvPr/>
          </p:nvSpPr>
          <p:spPr>
            <a:xfrm rot="2272719">
              <a:off x="7322703" y="1736853"/>
              <a:ext cx="792088" cy="792000"/>
            </a:xfrm>
            <a:prstGeom prst="arc">
              <a:avLst>
                <a:gd name="adj1" fmla="val 16200000"/>
                <a:gd name="adj2" fmla="val 144251"/>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7" name="円弧 66"/>
            <p:cNvSpPr>
              <a:spLocks noChangeAspect="1"/>
            </p:cNvSpPr>
            <p:nvPr/>
          </p:nvSpPr>
          <p:spPr>
            <a:xfrm rot="2901735">
              <a:off x="7409117" y="1895253"/>
              <a:ext cx="475251" cy="475200"/>
            </a:xfrm>
            <a:prstGeom prst="arc">
              <a:avLst>
                <a:gd name="adj1" fmla="val 16200000"/>
                <a:gd name="adj2" fmla="val 2044877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extLst>
      <p:ext uri="{BB962C8B-B14F-4D97-AF65-F5344CB8AC3E}">
        <p14:creationId xmlns:p14="http://schemas.microsoft.com/office/powerpoint/2010/main" val="35155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repeatCount="indefinite"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right)">
                                      <p:cBhvr>
                                        <p:cTn id="7" dur="750"/>
                                        <p:tgtEl>
                                          <p:spTgt spid="57"/>
                                        </p:tgtEl>
                                      </p:cBhvr>
                                    </p:animEffect>
                                  </p:childTnLst>
                                </p:cTn>
                              </p:par>
                              <p:par>
                                <p:cTn id="8" presetID="22" presetClass="entr" presetSubtype="8" fill="hold" nodeType="withEffect">
                                  <p:stCondLst>
                                    <p:cond delay="1700"/>
                                  </p:stCondLst>
                                  <p:childTnLst>
                                    <p:set>
                                      <p:cBhvr>
                                        <p:cTn id="9" dur="1" fill="hold">
                                          <p:stCondLst>
                                            <p:cond delay="0"/>
                                          </p:stCondLst>
                                        </p:cTn>
                                        <p:tgtEl>
                                          <p:spTgt spid="60"/>
                                        </p:tgtEl>
                                        <p:attrNameLst>
                                          <p:attrName>style.visibility</p:attrName>
                                        </p:attrNameLst>
                                      </p:cBhvr>
                                      <p:to>
                                        <p:strVal val="visible"/>
                                      </p:to>
                                    </p:set>
                                    <p:animEffect transition="in" filter="wipe(left)">
                                      <p:cBhvr>
                                        <p:cTn id="10" dur="750"/>
                                        <p:tgtEl>
                                          <p:spTgt spid="60"/>
                                        </p:tgtEl>
                                      </p:cBhvr>
                                    </p:animEffect>
                                  </p:childTnLst>
                                </p:cTn>
                              </p:par>
                              <p:par>
                                <p:cTn id="11" presetID="22" presetClass="entr" presetSubtype="8" repeatCount="indefinite" fill="hold" grpId="0" nodeType="withEffect">
                                  <p:stCondLst>
                                    <p:cond delay="1100"/>
                                  </p:stCondLst>
                                  <p:childTnLst>
                                    <p:set>
                                      <p:cBhvr>
                                        <p:cTn id="12" dur="1" fill="hold">
                                          <p:stCondLst>
                                            <p:cond delay="0"/>
                                          </p:stCondLst>
                                        </p:cTn>
                                        <p:tgtEl>
                                          <p:spTgt spid="59"/>
                                        </p:tgtEl>
                                        <p:attrNameLst>
                                          <p:attrName>style.visibility</p:attrName>
                                        </p:attrNameLst>
                                      </p:cBhvr>
                                      <p:to>
                                        <p:strVal val="visible"/>
                                      </p:to>
                                    </p:set>
                                    <p:animEffect transition="in" filter="wipe(left)">
                                      <p:cBhvr>
                                        <p:cTn id="13" dur="750"/>
                                        <p:tgtEl>
                                          <p:spTgt spid="59"/>
                                        </p:tgtEl>
                                      </p:cBhvr>
                                    </p:animEffect>
                                  </p:childTnLst>
                                </p:cTn>
                              </p:par>
                              <p:par>
                                <p:cTn id="14" presetID="22" presetClass="entr" presetSubtype="2" fill="hold" nodeType="withEffect">
                                  <p:stCondLst>
                                    <p:cond delay="3800"/>
                                  </p:stCondLst>
                                  <p:childTnLst>
                                    <p:set>
                                      <p:cBhvr>
                                        <p:cTn id="15" dur="1" fill="hold">
                                          <p:stCondLst>
                                            <p:cond delay="0"/>
                                          </p:stCondLst>
                                        </p:cTn>
                                        <p:tgtEl>
                                          <p:spTgt spid="64"/>
                                        </p:tgtEl>
                                        <p:attrNameLst>
                                          <p:attrName>style.visibility</p:attrName>
                                        </p:attrNameLst>
                                      </p:cBhvr>
                                      <p:to>
                                        <p:strVal val="visible"/>
                                      </p:to>
                                    </p:set>
                                    <p:animEffect transition="in" filter="wipe(right)">
                                      <p:cBhvr>
                                        <p:cTn id="16" dur="75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E5D47"/>
        </a:solidFill>
        <a:effectLst/>
      </p:bgPr>
    </p:bg>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8" y="0"/>
            <a:ext cx="9111603" cy="6858000"/>
          </a:xfrm>
          <a:prstGeom prst="rect">
            <a:avLst/>
          </a:prstGeom>
        </p:spPr>
      </p:pic>
      <p:sp>
        <p:nvSpPr>
          <p:cNvPr id="6" name="円形吹き出し 5"/>
          <p:cNvSpPr/>
          <p:nvPr/>
        </p:nvSpPr>
        <p:spPr>
          <a:xfrm>
            <a:off x="64466" y="836712"/>
            <a:ext cx="5443638" cy="1944216"/>
          </a:xfrm>
          <a:prstGeom prst="wedgeEllipseCallout">
            <a:avLst>
              <a:gd name="adj1" fmla="val 47615"/>
              <a:gd name="adj2" fmla="val 611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500"/>
              </a:lnSpc>
            </a:pPr>
            <a:r>
              <a:rPr lang="ja-JP" altLang="en-US" sz="2400" b="1" dirty="0" smtClean="0">
                <a:solidFill>
                  <a:prstClr val="black"/>
                </a:solidFill>
              </a:rPr>
              <a:t>　　　　　　  </a:t>
            </a:r>
            <a:r>
              <a:rPr lang="ja-JP" altLang="en-US" sz="2400" b="1" dirty="0" err="1" smtClean="0">
                <a:solidFill>
                  <a:prstClr val="black"/>
                </a:solidFill>
              </a:rPr>
              <a:t>よ</a:t>
            </a:r>
            <a:endParaRPr lang="en-US" altLang="ja-JP" sz="2400" b="1" dirty="0">
              <a:solidFill>
                <a:prstClr val="black"/>
              </a:solidFill>
            </a:endParaRPr>
          </a:p>
          <a:p>
            <a:pPr>
              <a:lnSpc>
                <a:spcPts val="3500"/>
              </a:lnSpc>
            </a:pPr>
            <a:r>
              <a:rPr lang="ja-JP" altLang="en-US" sz="3600" dirty="0" smtClean="0">
                <a:solidFill>
                  <a:prstClr val="black"/>
                </a:solidFill>
              </a:rPr>
              <a:t>どこが良くなかった</a:t>
            </a:r>
            <a:endParaRPr lang="en-US" altLang="ja-JP" sz="3600" dirty="0" smtClean="0">
              <a:solidFill>
                <a:prstClr val="black"/>
              </a:solidFill>
            </a:endParaRPr>
          </a:p>
          <a:p>
            <a:r>
              <a:rPr lang="ja-JP" altLang="en-US" sz="3600" dirty="0" smtClean="0">
                <a:solidFill>
                  <a:prstClr val="black"/>
                </a:solidFill>
              </a:rPr>
              <a:t>のだろう</a:t>
            </a:r>
            <a:r>
              <a:rPr lang="ja-JP" altLang="en-US" sz="3600" dirty="0">
                <a:solidFill>
                  <a:prstClr val="black"/>
                </a:solidFill>
              </a:rPr>
              <a:t>？</a:t>
            </a:r>
            <a:endParaRPr lang="en-US" altLang="ja-JP" sz="3600" dirty="0" smtClean="0">
              <a:solidFill>
                <a:prstClr val="black"/>
              </a:solidFill>
            </a:endParaRPr>
          </a:p>
        </p:txBody>
      </p:sp>
      <p:sp>
        <p:nvSpPr>
          <p:cNvPr id="2" name="右矢印 1">
            <a:hlinkClick r:id="rId4" action="ppaction://hlinksldjump"/>
          </p:cNvPr>
          <p:cNvSpPr/>
          <p:nvPr/>
        </p:nvSpPr>
        <p:spPr>
          <a:xfrm>
            <a:off x="7956376" y="6021288"/>
            <a:ext cx="79208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217054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9"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up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E5D47"/>
        </a:solidFill>
        <a:effectLst/>
      </p:bgPr>
    </p:bg>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5099553" cy="3933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75474" y="2840360"/>
            <a:ext cx="5168526" cy="4017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角丸四角形 7"/>
          <p:cNvSpPr/>
          <p:nvPr/>
        </p:nvSpPr>
        <p:spPr>
          <a:xfrm>
            <a:off x="3347864" y="404664"/>
            <a:ext cx="1584176" cy="1224136"/>
          </a:xfrm>
          <a:prstGeom prst="roundRect">
            <a:avLst>
              <a:gd name="adj" fmla="val 48151"/>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角丸四角形 6"/>
          <p:cNvSpPr/>
          <p:nvPr/>
        </p:nvSpPr>
        <p:spPr>
          <a:xfrm>
            <a:off x="7452320" y="3320988"/>
            <a:ext cx="1584176" cy="1224136"/>
          </a:xfrm>
          <a:prstGeom prst="roundRect">
            <a:avLst>
              <a:gd name="adj" fmla="val 48151"/>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4216772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25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Effect transition="in" filter="fade">
                                      <p:cBhvr>
                                        <p:cTn id="9" dur="500"/>
                                        <p:tgtEl>
                                          <p:spTgt spid="4098"/>
                                        </p:tgtEl>
                                      </p:cBhvr>
                                    </p:animEffect>
                                  </p:childTnLst>
                                </p:cTn>
                              </p:par>
                            </p:childTnLst>
                          </p:cTn>
                        </p:par>
                        <p:par>
                          <p:cTn id="10" fill="hold">
                            <p:stCondLst>
                              <p:cond delay="750"/>
                            </p:stCondLst>
                            <p:childTnLst>
                              <p:par>
                                <p:cTn id="11" presetID="53" presetClass="entr" presetSubtype="16" fill="hold" nodeType="afterEffect">
                                  <p:stCondLst>
                                    <p:cond delay="250"/>
                                  </p:stCondLst>
                                  <p:childTnLst>
                                    <p:set>
                                      <p:cBhvr>
                                        <p:cTn id="12" dur="1" fill="hold">
                                          <p:stCondLst>
                                            <p:cond delay="0"/>
                                          </p:stCondLst>
                                        </p:cTn>
                                        <p:tgtEl>
                                          <p:spTgt spid="4099"/>
                                        </p:tgtEl>
                                        <p:attrNameLst>
                                          <p:attrName>style.visibility</p:attrName>
                                        </p:attrNameLst>
                                      </p:cBhvr>
                                      <p:to>
                                        <p:strVal val="visible"/>
                                      </p:to>
                                    </p:set>
                                    <p:anim calcmode="lin" valueType="num">
                                      <p:cBhvr>
                                        <p:cTn id="13" dur="500" fill="hold"/>
                                        <p:tgtEl>
                                          <p:spTgt spid="4099"/>
                                        </p:tgtEl>
                                        <p:attrNameLst>
                                          <p:attrName>ppt_w</p:attrName>
                                        </p:attrNameLst>
                                      </p:cBhvr>
                                      <p:tavLst>
                                        <p:tav tm="0">
                                          <p:val>
                                            <p:fltVal val="0"/>
                                          </p:val>
                                        </p:tav>
                                        <p:tav tm="100000">
                                          <p:val>
                                            <p:strVal val="#ppt_w"/>
                                          </p:val>
                                        </p:tav>
                                      </p:tavLst>
                                    </p:anim>
                                    <p:anim calcmode="lin" valueType="num">
                                      <p:cBhvr>
                                        <p:cTn id="14" dur="500" fill="hold"/>
                                        <p:tgtEl>
                                          <p:spTgt spid="4099"/>
                                        </p:tgtEl>
                                        <p:attrNameLst>
                                          <p:attrName>ppt_h</p:attrName>
                                        </p:attrNameLst>
                                      </p:cBhvr>
                                      <p:tavLst>
                                        <p:tav tm="0">
                                          <p:val>
                                            <p:fltVal val="0"/>
                                          </p:val>
                                        </p:tav>
                                        <p:tav tm="100000">
                                          <p:val>
                                            <p:strVal val="#ppt_h"/>
                                          </p:val>
                                        </p:tav>
                                      </p:tavLst>
                                    </p:anim>
                                    <p:animEffect transition="in" filter="fade">
                                      <p:cBhvr>
                                        <p:cTn id="15" dur="500"/>
                                        <p:tgtEl>
                                          <p:spTgt spid="4099"/>
                                        </p:tgtEl>
                                      </p:cBhvr>
                                    </p:animEffect>
                                  </p:childTnLst>
                                </p:cTn>
                              </p:par>
                            </p:childTnLst>
                          </p:cTn>
                        </p:par>
                        <p:par>
                          <p:cTn id="16" fill="hold">
                            <p:stCondLst>
                              <p:cond delay="1500"/>
                            </p:stCondLst>
                            <p:childTnLst>
                              <p:par>
                                <p:cTn id="17" presetID="2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edge">
                                      <p:cBhvr>
                                        <p:cTn id="19" dur="750"/>
                                        <p:tgtEl>
                                          <p:spTgt spid="8"/>
                                        </p:tgtEl>
                                      </p:cBhvr>
                                    </p:animEffect>
                                  </p:childTnLst>
                                </p:cTn>
                              </p:par>
                            </p:childTnLst>
                          </p:cTn>
                        </p:par>
                        <p:par>
                          <p:cTn id="20" fill="hold">
                            <p:stCondLst>
                              <p:cond delay="2250"/>
                            </p:stCondLst>
                            <p:childTnLst>
                              <p:par>
                                <p:cTn id="21" presetID="20"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edge">
                                      <p:cBhvr>
                                        <p:cTn id="23"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E5D47"/>
        </a:solidFill>
        <a:effectLst/>
      </p:bgPr>
    </p:bg>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8" y="0"/>
            <a:ext cx="9111603" cy="6858000"/>
          </a:xfrm>
          <a:prstGeom prst="rect">
            <a:avLst/>
          </a:prstGeom>
        </p:spPr>
      </p:pic>
      <p:sp>
        <p:nvSpPr>
          <p:cNvPr id="6" name="円形吹き出し 5"/>
          <p:cNvSpPr/>
          <p:nvPr/>
        </p:nvSpPr>
        <p:spPr>
          <a:xfrm>
            <a:off x="64466" y="188640"/>
            <a:ext cx="5299622" cy="2880320"/>
          </a:xfrm>
          <a:prstGeom prst="wedgeEllipseCallout">
            <a:avLst>
              <a:gd name="adj1" fmla="val 47615"/>
              <a:gd name="adj2" fmla="val 611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600" dirty="0" smtClean="0">
                <a:solidFill>
                  <a:schemeClr val="tx1"/>
                </a:solidFill>
              </a:rPr>
              <a:t>ケータイやスマホ</a:t>
            </a:r>
            <a:endParaRPr kumimoji="1" lang="en-US" altLang="ja-JP" sz="3600" dirty="0" smtClean="0">
              <a:solidFill>
                <a:schemeClr val="tx1"/>
              </a:solidFill>
            </a:endParaRPr>
          </a:p>
          <a:p>
            <a:r>
              <a:rPr lang="ja-JP" altLang="en-US" sz="3600" dirty="0" smtClean="0">
                <a:solidFill>
                  <a:schemeClr val="tx1"/>
                </a:solidFill>
              </a:rPr>
              <a:t>　　　　パソコン</a:t>
            </a:r>
            <a:r>
              <a:rPr kumimoji="1" lang="ja-JP" altLang="en-US" sz="3600" dirty="0" smtClean="0">
                <a:solidFill>
                  <a:schemeClr val="tx1"/>
                </a:solidFill>
              </a:rPr>
              <a:t>で</a:t>
            </a:r>
            <a:endParaRPr kumimoji="1" lang="en-US" altLang="ja-JP" sz="3600" dirty="0" smtClean="0">
              <a:solidFill>
                <a:schemeClr val="tx1"/>
              </a:solidFill>
            </a:endParaRPr>
          </a:p>
          <a:p>
            <a:pPr>
              <a:lnSpc>
                <a:spcPts val="3000"/>
              </a:lnSpc>
            </a:pPr>
            <a:r>
              <a:rPr lang="ja-JP" altLang="en-US" sz="2400" b="1" dirty="0" smtClean="0">
                <a:solidFill>
                  <a:schemeClr val="tx1"/>
                </a:solidFill>
              </a:rPr>
              <a:t> き</a:t>
            </a:r>
            <a:endParaRPr lang="en-US" altLang="ja-JP" sz="2400" b="1" dirty="0">
              <a:solidFill>
                <a:schemeClr val="tx1"/>
              </a:solidFill>
            </a:endParaRPr>
          </a:p>
          <a:p>
            <a:pPr>
              <a:lnSpc>
                <a:spcPts val="3000"/>
              </a:lnSpc>
            </a:pPr>
            <a:r>
              <a:rPr kumimoji="1" lang="ja-JP" altLang="en-US" sz="3600" dirty="0" smtClean="0">
                <a:solidFill>
                  <a:schemeClr val="tx1"/>
                </a:solidFill>
              </a:rPr>
              <a:t>気をつけることは</a:t>
            </a:r>
            <a:endParaRPr kumimoji="1" lang="ja-JP" altLang="en-US" sz="3600" dirty="0">
              <a:solidFill>
                <a:schemeClr val="tx1"/>
              </a:solidFill>
            </a:endParaRPr>
          </a:p>
        </p:txBody>
      </p:sp>
    </p:spTree>
    <p:extLst>
      <p:ext uri="{BB962C8B-B14F-4D97-AF65-F5344CB8AC3E}">
        <p14:creationId xmlns:p14="http://schemas.microsoft.com/office/powerpoint/2010/main" val="4211746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up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E5D47"/>
        </a:solidFill>
        <a:effectLst/>
      </p:bgPr>
    </p:bg>
    <p:spTree>
      <p:nvGrpSpPr>
        <p:cNvPr id="1" name=""/>
        <p:cNvGrpSpPr/>
        <p:nvPr/>
      </p:nvGrpSpPr>
      <p:grpSpPr>
        <a:xfrm>
          <a:off x="0" y="0"/>
          <a:ext cx="0" cy="0"/>
          <a:chOff x="0" y="0"/>
          <a:chExt cx="0" cy="0"/>
        </a:xfrm>
      </p:grpSpPr>
      <p:sp>
        <p:nvSpPr>
          <p:cNvPr id="2" name="テキスト ボックス 1"/>
          <p:cNvSpPr txBox="1"/>
          <p:nvPr/>
        </p:nvSpPr>
        <p:spPr>
          <a:xfrm>
            <a:off x="251520" y="1438887"/>
            <a:ext cx="8802410" cy="830997"/>
          </a:xfrm>
          <a:prstGeom prst="rect">
            <a:avLst/>
          </a:prstGeom>
          <a:noFill/>
        </p:spPr>
        <p:txBody>
          <a:bodyPr wrap="none" rtlCol="0">
            <a:spAutoFit/>
          </a:bodyPr>
          <a:lstStyle/>
          <a:p>
            <a:r>
              <a:rPr kumimoji="1" lang="ja-JP" altLang="en-US" sz="4800" dirty="0" smtClean="0">
                <a:solidFill>
                  <a:schemeClr val="bg1"/>
                </a:solidFill>
                <a:latin typeface="HGS創英角ﾎﾟｯﾌﾟ体" panose="040B0A00000000000000" pitchFamily="50" charset="-128"/>
                <a:ea typeface="HGS創英角ﾎﾟｯﾌﾟ体" panose="040B0A00000000000000" pitchFamily="50" charset="-128"/>
              </a:rPr>
              <a:t>ケータイやスマホ</a:t>
            </a:r>
            <a:r>
              <a:rPr lang="ja-JP" altLang="en-US" sz="4800" dirty="0" smtClean="0">
                <a:solidFill>
                  <a:schemeClr val="bg1"/>
                </a:solidFill>
                <a:latin typeface="HGS創英角ﾎﾟｯﾌﾟ体" panose="040B0A00000000000000" pitchFamily="50" charset="-128"/>
                <a:ea typeface="HGS創英角ﾎﾟｯﾌﾟ体" panose="040B0A00000000000000" pitchFamily="50" charset="-128"/>
              </a:rPr>
              <a:t>、パソコンを</a:t>
            </a:r>
            <a:endParaRPr kumimoji="1" lang="ja-JP" altLang="en-US" sz="4800" dirty="0">
              <a:solidFill>
                <a:schemeClr val="bg1"/>
              </a:solidFill>
              <a:latin typeface="HGS創英角ﾎﾟｯﾌﾟ体" panose="040B0A00000000000000" pitchFamily="50" charset="-128"/>
              <a:ea typeface="HGS創英角ﾎﾟｯﾌﾟ体" panose="040B0A00000000000000" pitchFamily="50" charset="-128"/>
            </a:endParaRPr>
          </a:p>
        </p:txBody>
      </p:sp>
      <p:grpSp>
        <p:nvGrpSpPr>
          <p:cNvPr id="25" name="グループ化 24"/>
          <p:cNvGrpSpPr/>
          <p:nvPr/>
        </p:nvGrpSpPr>
        <p:grpSpPr>
          <a:xfrm>
            <a:off x="2325231" y="189850"/>
            <a:ext cx="4493538" cy="1031052"/>
            <a:chOff x="251520" y="4282443"/>
            <a:chExt cx="4493538" cy="1031052"/>
          </a:xfrm>
        </p:grpSpPr>
        <p:sp>
          <p:nvSpPr>
            <p:cNvPr id="26" name="テキスト ボックス 25"/>
            <p:cNvSpPr txBox="1"/>
            <p:nvPr/>
          </p:nvSpPr>
          <p:spPr>
            <a:xfrm>
              <a:off x="251520" y="4482498"/>
              <a:ext cx="4493538" cy="830997"/>
            </a:xfrm>
            <a:prstGeom prst="rect">
              <a:avLst/>
            </a:prstGeom>
            <a:noFill/>
          </p:spPr>
          <p:txBody>
            <a:bodyPr wrap="none" rtlCol="0">
              <a:spAutoFit/>
            </a:bodyPr>
            <a:lstStyle/>
            <a:p>
              <a:r>
                <a:rPr lang="ja-JP" altLang="en-US" sz="4800" dirty="0" smtClean="0">
                  <a:solidFill>
                    <a:srgbClr val="FFFF00"/>
                  </a:solidFill>
                  <a:latin typeface="HGS創英角ﾎﾟｯﾌﾟ体" panose="040B0A00000000000000" pitchFamily="50" charset="-128"/>
                  <a:ea typeface="HGS創英角ﾎﾟｯﾌﾟ体" panose="040B0A00000000000000" pitchFamily="50" charset="-128"/>
                </a:rPr>
                <a:t>気をつけよう！</a:t>
              </a:r>
              <a:endParaRPr kumimoji="1" lang="ja-JP" altLang="en-US" sz="4800" dirty="0">
                <a:solidFill>
                  <a:srgbClr val="FFFF00"/>
                </a:solidFill>
                <a:latin typeface="HGS創英角ﾎﾟｯﾌﾟ体" panose="040B0A00000000000000" pitchFamily="50" charset="-128"/>
                <a:ea typeface="HGS創英角ﾎﾟｯﾌﾟ体" panose="040B0A00000000000000" pitchFamily="50" charset="-128"/>
              </a:endParaRPr>
            </a:p>
          </p:txBody>
        </p:sp>
        <p:sp>
          <p:nvSpPr>
            <p:cNvPr id="27" name="テキスト ボックス 26"/>
            <p:cNvSpPr txBox="1"/>
            <p:nvPr/>
          </p:nvSpPr>
          <p:spPr>
            <a:xfrm>
              <a:off x="489361" y="4282443"/>
              <a:ext cx="402674" cy="400110"/>
            </a:xfrm>
            <a:prstGeom prst="rect">
              <a:avLst/>
            </a:prstGeom>
            <a:noFill/>
          </p:spPr>
          <p:txBody>
            <a:bodyPr wrap="none" rtlCol="0">
              <a:spAutoFit/>
            </a:bodyPr>
            <a:lstStyle/>
            <a:p>
              <a:r>
                <a:rPr kumimoji="1" lang="ja-JP" altLang="en-US" sz="2000" b="1" dirty="0" smtClean="0">
                  <a:solidFill>
                    <a:srgbClr val="FFFF00"/>
                  </a:solidFill>
                </a:rPr>
                <a:t>き</a:t>
              </a:r>
              <a:endParaRPr kumimoji="1" lang="ja-JP" altLang="en-US" sz="2000" b="1" dirty="0">
                <a:solidFill>
                  <a:srgbClr val="FFFF00"/>
                </a:solidFill>
              </a:endParaRPr>
            </a:p>
          </p:txBody>
        </p:sp>
      </p:grpSp>
      <p:grpSp>
        <p:nvGrpSpPr>
          <p:cNvPr id="6" name="グループ化 5"/>
          <p:cNvGrpSpPr/>
          <p:nvPr/>
        </p:nvGrpSpPr>
        <p:grpSpPr>
          <a:xfrm>
            <a:off x="1259632" y="2234915"/>
            <a:ext cx="6340197" cy="1028668"/>
            <a:chOff x="1979712" y="2234915"/>
            <a:chExt cx="6340197" cy="1028668"/>
          </a:xfrm>
        </p:grpSpPr>
        <p:sp>
          <p:nvSpPr>
            <p:cNvPr id="3" name="テキスト ボックス 2"/>
            <p:cNvSpPr txBox="1"/>
            <p:nvPr/>
          </p:nvSpPr>
          <p:spPr>
            <a:xfrm>
              <a:off x="2123728" y="2234915"/>
              <a:ext cx="3143809" cy="400110"/>
            </a:xfrm>
            <a:prstGeom prst="rect">
              <a:avLst/>
            </a:prstGeom>
            <a:noFill/>
          </p:spPr>
          <p:txBody>
            <a:bodyPr wrap="none" rtlCol="0">
              <a:spAutoFit/>
            </a:bodyPr>
            <a:lstStyle/>
            <a:p>
              <a:r>
                <a:rPr kumimoji="1" lang="ja-JP" altLang="en-US" sz="2000" b="1" dirty="0" smtClean="0">
                  <a:solidFill>
                    <a:schemeClr val="bg1"/>
                  </a:solidFill>
                </a:rPr>
                <a:t>なが　　　　  じ    かん    つか</a:t>
              </a:r>
              <a:endParaRPr kumimoji="1" lang="ja-JP" altLang="en-US" sz="2000" b="1" dirty="0">
                <a:solidFill>
                  <a:schemeClr val="bg1"/>
                </a:solidFill>
              </a:endParaRPr>
            </a:p>
          </p:txBody>
        </p:sp>
        <p:sp>
          <p:nvSpPr>
            <p:cNvPr id="5" name="正方形/長方形 4"/>
            <p:cNvSpPr/>
            <p:nvPr/>
          </p:nvSpPr>
          <p:spPr>
            <a:xfrm>
              <a:off x="1979712" y="2432586"/>
              <a:ext cx="6340197" cy="830997"/>
            </a:xfrm>
            <a:prstGeom prst="rect">
              <a:avLst/>
            </a:prstGeom>
          </p:spPr>
          <p:txBody>
            <a:bodyPr wrap="none">
              <a:spAutoFit/>
            </a:bodyPr>
            <a:lstStyle/>
            <a:p>
              <a:r>
                <a:rPr lang="ja-JP" altLang="en-US" sz="4800" dirty="0" smtClean="0">
                  <a:solidFill>
                    <a:schemeClr val="bg1"/>
                  </a:solidFill>
                  <a:latin typeface="HGS創英角ﾎﾟｯﾌﾟ体" panose="040B0A00000000000000" pitchFamily="50" charset="-128"/>
                  <a:ea typeface="HGS創英角ﾎﾟｯﾌﾟ体" panose="040B0A00000000000000" pitchFamily="50" charset="-128"/>
                </a:rPr>
                <a:t>長い時間使っていると</a:t>
              </a:r>
              <a:endParaRPr lang="ja-JP" altLang="en-US" sz="4800" dirty="0">
                <a:solidFill>
                  <a:schemeClr val="bg1"/>
                </a:solidFill>
                <a:latin typeface="HGS創英角ﾎﾟｯﾌﾟ体" panose="040B0A00000000000000" pitchFamily="50" charset="-128"/>
                <a:ea typeface="HGS創英角ﾎﾟｯﾌﾟ体" panose="040B0A00000000000000" pitchFamily="50" charset="-128"/>
              </a:endParaRPr>
            </a:p>
          </p:txBody>
        </p:sp>
      </p:grpSp>
      <p:grpSp>
        <p:nvGrpSpPr>
          <p:cNvPr id="7" name="グループ化 6"/>
          <p:cNvGrpSpPr/>
          <p:nvPr/>
        </p:nvGrpSpPr>
        <p:grpSpPr>
          <a:xfrm>
            <a:off x="951855" y="3933056"/>
            <a:ext cx="6955750" cy="1031052"/>
            <a:chOff x="251520" y="3212976"/>
            <a:chExt cx="6955750" cy="1031052"/>
          </a:xfrm>
        </p:grpSpPr>
        <p:sp>
          <p:nvSpPr>
            <p:cNvPr id="29" name="テキスト ボックス 28"/>
            <p:cNvSpPr txBox="1"/>
            <p:nvPr/>
          </p:nvSpPr>
          <p:spPr>
            <a:xfrm>
              <a:off x="251520" y="3413031"/>
              <a:ext cx="6955750" cy="830997"/>
            </a:xfrm>
            <a:prstGeom prst="rect">
              <a:avLst/>
            </a:prstGeom>
            <a:noFill/>
          </p:spPr>
          <p:txBody>
            <a:bodyPr wrap="none" rtlCol="0">
              <a:spAutoFit/>
            </a:bodyPr>
            <a:lstStyle/>
            <a:p>
              <a:r>
                <a:rPr lang="ja-JP" altLang="en-US" sz="4800" dirty="0">
                  <a:solidFill>
                    <a:srgbClr val="FFFF00"/>
                  </a:solidFill>
                  <a:latin typeface="HGS創英角ﾎﾟｯﾌﾟ体" panose="040B0A00000000000000" pitchFamily="50" charset="-128"/>
                  <a:ea typeface="HGS創英角ﾎﾟｯﾌﾟ体" panose="040B0A00000000000000" pitchFamily="50" charset="-128"/>
                </a:rPr>
                <a:t>睡眠不足</a:t>
              </a:r>
              <a:r>
                <a:rPr kumimoji="1" lang="ja-JP" altLang="en-US" sz="4800" dirty="0" smtClean="0">
                  <a:solidFill>
                    <a:schemeClr val="bg1"/>
                  </a:solidFill>
                  <a:latin typeface="HGS創英角ﾎﾟｯﾌﾟ体" panose="040B0A00000000000000" pitchFamily="50" charset="-128"/>
                  <a:ea typeface="HGS創英角ﾎﾟｯﾌﾟ体" panose="040B0A00000000000000" pitchFamily="50" charset="-128"/>
                </a:rPr>
                <a:t>や</a:t>
              </a:r>
              <a:r>
                <a:rPr kumimoji="1" lang="ja-JP" altLang="en-US" sz="4800" dirty="0" smtClean="0">
                  <a:solidFill>
                    <a:srgbClr val="FFFF00"/>
                  </a:solidFill>
                  <a:latin typeface="HGS創英角ﾎﾟｯﾌﾟ体" panose="040B0A00000000000000" pitchFamily="50" charset="-128"/>
                  <a:ea typeface="HGS創英角ﾎﾟｯﾌﾟ体" panose="040B0A00000000000000" pitchFamily="50" charset="-128"/>
                </a:rPr>
                <a:t>不眠症</a:t>
              </a:r>
              <a:r>
                <a:rPr lang="ja-JP" altLang="en-US" sz="4800" dirty="0">
                  <a:solidFill>
                    <a:schemeClr val="bg1"/>
                  </a:solidFill>
                  <a:latin typeface="HGS創英角ﾎﾟｯﾌﾟ体" panose="040B0A00000000000000" pitchFamily="50" charset="-128"/>
                  <a:ea typeface="HGS創英角ﾎﾟｯﾌﾟ体" panose="040B0A00000000000000" pitchFamily="50" charset="-128"/>
                </a:rPr>
                <a:t>が</a:t>
              </a:r>
              <a:r>
                <a:rPr lang="ja-JP" altLang="en-US" sz="4800" dirty="0" smtClean="0">
                  <a:solidFill>
                    <a:schemeClr val="bg1"/>
                  </a:solidFill>
                  <a:latin typeface="HGS創英角ﾎﾟｯﾌﾟ体" panose="040B0A00000000000000" pitchFamily="50" charset="-128"/>
                  <a:ea typeface="HGS創英角ﾎﾟｯﾌﾟ体" panose="040B0A00000000000000" pitchFamily="50" charset="-128"/>
                </a:rPr>
                <a:t>心配</a:t>
              </a:r>
              <a:endParaRPr kumimoji="1" lang="ja-JP" altLang="en-US" sz="4800"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30" name="テキスト ボックス 29"/>
            <p:cNvSpPr txBox="1"/>
            <p:nvPr/>
          </p:nvSpPr>
          <p:spPr>
            <a:xfrm>
              <a:off x="395536" y="3212976"/>
              <a:ext cx="6803466" cy="400110"/>
            </a:xfrm>
            <a:prstGeom prst="rect">
              <a:avLst/>
            </a:prstGeom>
            <a:noFill/>
          </p:spPr>
          <p:txBody>
            <a:bodyPr wrap="none" rtlCol="0">
              <a:spAutoFit/>
            </a:bodyPr>
            <a:lstStyle/>
            <a:p>
              <a:r>
                <a:rPr lang="ja-JP" altLang="en-US" sz="2000" b="1" dirty="0">
                  <a:solidFill>
                    <a:srgbClr val="FFFF00"/>
                  </a:solidFill>
                </a:rPr>
                <a:t>すい  みん     ぶ     </a:t>
              </a:r>
              <a:r>
                <a:rPr lang="ja-JP" altLang="en-US" sz="2000" b="1" dirty="0" smtClean="0">
                  <a:solidFill>
                    <a:srgbClr val="FFFF00"/>
                  </a:solidFill>
                </a:rPr>
                <a:t>そく </a:t>
              </a:r>
              <a:r>
                <a:rPr kumimoji="1" lang="ja-JP" altLang="en-US" sz="2000" b="1" dirty="0" smtClean="0">
                  <a:solidFill>
                    <a:srgbClr val="FFFF00"/>
                  </a:solidFill>
                </a:rPr>
                <a:t>　　　  ふ    みん  しょう</a:t>
              </a:r>
              <a:r>
                <a:rPr kumimoji="1" lang="ja-JP" altLang="en-US" sz="2000" b="1" dirty="0" smtClean="0">
                  <a:solidFill>
                    <a:schemeClr val="bg1"/>
                  </a:solidFill>
                </a:rPr>
                <a:t>　　　　  しん　ぱい</a:t>
              </a:r>
              <a:endParaRPr kumimoji="1" lang="ja-JP" altLang="en-US" sz="2000" b="1" dirty="0">
                <a:solidFill>
                  <a:schemeClr val="bg1"/>
                </a:solidFill>
              </a:endParaRPr>
            </a:p>
          </p:txBody>
        </p:sp>
      </p:grpSp>
    </p:spTree>
    <p:extLst>
      <p:ext uri="{BB962C8B-B14F-4D97-AF65-F5344CB8AC3E}">
        <p14:creationId xmlns:p14="http://schemas.microsoft.com/office/powerpoint/2010/main" val="3663681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E5D47"/>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dirty="0" smtClean="0">
                <a:solidFill>
                  <a:srgbClr val="FFFF00"/>
                </a:solidFill>
              </a:rPr>
              <a:t>ネット依存症</a:t>
            </a:r>
            <a:endParaRPr kumimoji="1" lang="ja-JP" altLang="en-US" dirty="0">
              <a:solidFill>
                <a:srgbClr val="FFFF00"/>
              </a:solidFill>
            </a:endParaRPr>
          </a:p>
        </p:txBody>
      </p:sp>
      <p:pic>
        <p:nvPicPr>
          <p:cNvPr id="3" name="図 2"/>
          <p:cNvPicPr>
            <a:picLocks noChangeAspect="1"/>
          </p:cNvPicPr>
          <p:nvPr/>
        </p:nvPicPr>
        <p:blipFill rotWithShape="1">
          <a:blip r:embed="rId3">
            <a:extLst>
              <a:ext uri="{28A0092B-C50C-407E-A947-70E740481C1C}">
                <a14:useLocalDpi xmlns:a14="http://schemas.microsoft.com/office/drawing/2010/main" val="0"/>
              </a:ext>
            </a:extLst>
          </a:blip>
          <a:srcRect l="22532" t="7471" r="34052" b="21647"/>
          <a:stretch/>
        </p:blipFill>
        <p:spPr>
          <a:xfrm>
            <a:off x="2627784" y="1402490"/>
            <a:ext cx="5472608" cy="5584294"/>
          </a:xfrm>
          <a:prstGeom prst="rect">
            <a:avLst/>
          </a:prstGeom>
        </p:spPr>
      </p:pic>
      <p:sp>
        <p:nvSpPr>
          <p:cNvPr id="8" name="雲形吹き出し 7"/>
          <p:cNvSpPr/>
          <p:nvPr/>
        </p:nvSpPr>
        <p:spPr>
          <a:xfrm rot="2757111">
            <a:off x="4042927" y="2479301"/>
            <a:ext cx="3470674" cy="2604093"/>
          </a:xfrm>
          <a:prstGeom prst="cloudCallout">
            <a:avLst>
              <a:gd name="adj1" fmla="val -49814"/>
              <a:gd name="adj2" fmla="val 24968"/>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雲形吹き出し 6"/>
          <p:cNvSpPr/>
          <p:nvPr/>
        </p:nvSpPr>
        <p:spPr>
          <a:xfrm>
            <a:off x="3401870" y="1736417"/>
            <a:ext cx="3924436" cy="2905381"/>
          </a:xfrm>
          <a:prstGeom prst="cloudCallout">
            <a:avLst>
              <a:gd name="adj1" fmla="val -44848"/>
              <a:gd name="adj2" fmla="val 23936"/>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10" name="直線矢印コネクタ 9"/>
          <p:cNvCxnSpPr/>
          <p:nvPr/>
        </p:nvCxnSpPr>
        <p:spPr>
          <a:xfrm flipV="1">
            <a:off x="1475656" y="2922910"/>
            <a:ext cx="3789226" cy="2306293"/>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V="1">
            <a:off x="1511791" y="2783672"/>
            <a:ext cx="2925390" cy="2382564"/>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1493919" y="3206523"/>
            <a:ext cx="4512545" cy="2049687"/>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rot="19793170">
            <a:off x="1042820" y="3109147"/>
            <a:ext cx="1556836" cy="579646"/>
          </a:xfrm>
          <a:prstGeom prst="rect">
            <a:avLst/>
          </a:prstGeom>
          <a:noFill/>
        </p:spPr>
        <p:txBody>
          <a:bodyPr wrap="none" rtlCol="0">
            <a:spAutoFit/>
          </a:bodyPr>
          <a:lstStyle/>
          <a:p>
            <a:pPr>
              <a:lnSpc>
                <a:spcPts val="1900"/>
              </a:lnSpc>
            </a:pPr>
            <a:r>
              <a:rPr lang="ja-JP" altLang="en-US" sz="1200" b="1" dirty="0" smtClean="0">
                <a:solidFill>
                  <a:srgbClr val="FFFF00"/>
                </a:solidFill>
              </a:rPr>
              <a:t>れんぞくてき　しげき</a:t>
            </a:r>
            <a:endParaRPr lang="en-US" altLang="ja-JP" b="1" dirty="0" smtClean="0">
              <a:solidFill>
                <a:srgbClr val="FFFF00"/>
              </a:solidFill>
            </a:endParaRPr>
          </a:p>
          <a:p>
            <a:pPr>
              <a:lnSpc>
                <a:spcPts val="1900"/>
              </a:lnSpc>
            </a:pPr>
            <a:r>
              <a:rPr lang="ja-JP" altLang="en-US" b="1" dirty="0" smtClean="0">
                <a:solidFill>
                  <a:srgbClr val="FFFF00"/>
                </a:solidFill>
              </a:rPr>
              <a:t>連続的な刺激</a:t>
            </a:r>
            <a:endParaRPr lang="ja-JP" altLang="en-US" b="1" dirty="0">
              <a:solidFill>
                <a:srgbClr val="FFFF00"/>
              </a:solidFill>
            </a:endParaRPr>
          </a:p>
        </p:txBody>
      </p:sp>
      <p:sp>
        <p:nvSpPr>
          <p:cNvPr id="23" name="テキスト ボックス 22"/>
          <p:cNvSpPr txBox="1"/>
          <p:nvPr/>
        </p:nvSpPr>
        <p:spPr>
          <a:xfrm rot="19482104">
            <a:off x="2150613" y="3619907"/>
            <a:ext cx="720069" cy="579646"/>
          </a:xfrm>
          <a:prstGeom prst="rect">
            <a:avLst/>
          </a:prstGeom>
          <a:noFill/>
        </p:spPr>
        <p:txBody>
          <a:bodyPr wrap="none" rtlCol="0">
            <a:spAutoFit/>
          </a:bodyPr>
          <a:lstStyle/>
          <a:p>
            <a:pPr>
              <a:lnSpc>
                <a:spcPts val="1900"/>
              </a:lnSpc>
            </a:pPr>
            <a:r>
              <a:rPr lang="ja-JP" altLang="en-US" sz="1200" b="1" dirty="0" smtClean="0">
                <a:solidFill>
                  <a:srgbClr val="FFFF00"/>
                </a:solidFill>
              </a:rPr>
              <a:t>こうふん</a:t>
            </a:r>
            <a:endParaRPr lang="en-US" altLang="ja-JP" b="1" dirty="0" smtClean="0">
              <a:solidFill>
                <a:srgbClr val="FFFF00"/>
              </a:solidFill>
            </a:endParaRPr>
          </a:p>
          <a:p>
            <a:pPr>
              <a:lnSpc>
                <a:spcPts val="1900"/>
              </a:lnSpc>
            </a:pPr>
            <a:r>
              <a:rPr lang="ja-JP" altLang="en-US" b="1" dirty="0" smtClean="0">
                <a:solidFill>
                  <a:srgbClr val="FFFF00"/>
                </a:solidFill>
              </a:rPr>
              <a:t>興奮</a:t>
            </a:r>
            <a:endParaRPr lang="ja-JP" altLang="en-US" b="1" dirty="0">
              <a:solidFill>
                <a:srgbClr val="FFFF00"/>
              </a:solidFill>
            </a:endParaRPr>
          </a:p>
        </p:txBody>
      </p:sp>
      <p:sp>
        <p:nvSpPr>
          <p:cNvPr id="24" name="テキスト ボックス 23"/>
          <p:cNvSpPr txBox="1"/>
          <p:nvPr/>
        </p:nvSpPr>
        <p:spPr>
          <a:xfrm rot="19702616">
            <a:off x="1429935" y="4047510"/>
            <a:ext cx="689612" cy="579646"/>
          </a:xfrm>
          <a:prstGeom prst="rect">
            <a:avLst/>
          </a:prstGeom>
          <a:noFill/>
        </p:spPr>
        <p:txBody>
          <a:bodyPr wrap="none" rtlCol="0">
            <a:spAutoFit/>
          </a:bodyPr>
          <a:lstStyle/>
          <a:p>
            <a:pPr>
              <a:lnSpc>
                <a:spcPts val="1900"/>
              </a:lnSpc>
            </a:pPr>
            <a:r>
              <a:rPr lang="ja-JP" altLang="en-US" sz="1200" b="1" dirty="0" smtClean="0">
                <a:solidFill>
                  <a:srgbClr val="FFFF00"/>
                </a:solidFill>
              </a:rPr>
              <a:t>きょう</a:t>
            </a:r>
            <a:r>
              <a:rPr lang="ja-JP" altLang="en-US" sz="1200" b="1" dirty="0" err="1" smtClean="0">
                <a:solidFill>
                  <a:srgbClr val="FFFF00"/>
                </a:solidFill>
              </a:rPr>
              <a:t>み</a:t>
            </a:r>
            <a:endParaRPr lang="en-US" altLang="ja-JP" b="1" dirty="0" smtClean="0">
              <a:solidFill>
                <a:srgbClr val="FFFF00"/>
              </a:solidFill>
            </a:endParaRPr>
          </a:p>
          <a:p>
            <a:pPr>
              <a:lnSpc>
                <a:spcPts val="1900"/>
              </a:lnSpc>
            </a:pPr>
            <a:r>
              <a:rPr lang="ja-JP" altLang="en-US" b="1" dirty="0" smtClean="0">
                <a:solidFill>
                  <a:srgbClr val="FFFF00"/>
                </a:solidFill>
              </a:rPr>
              <a:t>興味</a:t>
            </a:r>
            <a:endParaRPr lang="ja-JP" altLang="en-US" b="1" dirty="0">
              <a:solidFill>
                <a:srgbClr val="FFFF00"/>
              </a:solidFill>
            </a:endParaRPr>
          </a:p>
        </p:txBody>
      </p:sp>
      <p:sp>
        <p:nvSpPr>
          <p:cNvPr id="25" name="テキスト ボックス 24"/>
          <p:cNvSpPr txBox="1"/>
          <p:nvPr/>
        </p:nvSpPr>
        <p:spPr>
          <a:xfrm rot="19734895">
            <a:off x="1934121" y="4974963"/>
            <a:ext cx="881973" cy="605294"/>
          </a:xfrm>
          <a:prstGeom prst="rect">
            <a:avLst/>
          </a:prstGeom>
          <a:noFill/>
        </p:spPr>
        <p:txBody>
          <a:bodyPr wrap="none" rtlCol="0">
            <a:spAutoFit/>
          </a:bodyPr>
          <a:lstStyle/>
          <a:p>
            <a:pPr>
              <a:lnSpc>
                <a:spcPts val="2000"/>
              </a:lnSpc>
            </a:pPr>
            <a:r>
              <a:rPr lang="ja-JP" altLang="en-US" sz="1200" b="1" dirty="0" smtClean="0">
                <a:solidFill>
                  <a:srgbClr val="FFFF00"/>
                </a:solidFill>
              </a:rPr>
              <a:t>しふくかん</a:t>
            </a:r>
            <a:endParaRPr lang="en-US" altLang="ja-JP" sz="1200" b="1" dirty="0" smtClean="0">
              <a:solidFill>
                <a:srgbClr val="FFFF00"/>
              </a:solidFill>
            </a:endParaRPr>
          </a:p>
          <a:p>
            <a:pPr>
              <a:lnSpc>
                <a:spcPts val="2000"/>
              </a:lnSpc>
            </a:pPr>
            <a:r>
              <a:rPr lang="ja-JP" altLang="en-US" b="1" dirty="0" smtClean="0">
                <a:solidFill>
                  <a:srgbClr val="FFFF00"/>
                </a:solidFill>
              </a:rPr>
              <a:t>至福感</a:t>
            </a:r>
            <a:endParaRPr lang="ja-JP" altLang="en-US" b="1" dirty="0">
              <a:solidFill>
                <a:srgbClr val="FFFF00"/>
              </a:solidFill>
            </a:endParaRPr>
          </a:p>
        </p:txBody>
      </p:sp>
      <p:sp>
        <p:nvSpPr>
          <p:cNvPr id="26" name="テキスト ボックス 25"/>
          <p:cNvSpPr txBox="1"/>
          <p:nvPr/>
        </p:nvSpPr>
        <p:spPr>
          <a:xfrm>
            <a:off x="3329678" y="2800416"/>
            <a:ext cx="718466" cy="369332"/>
          </a:xfrm>
          <a:prstGeom prst="rect">
            <a:avLst/>
          </a:prstGeom>
          <a:noFill/>
        </p:spPr>
        <p:txBody>
          <a:bodyPr wrap="none" rtlCol="0">
            <a:spAutoFit/>
          </a:bodyPr>
          <a:lstStyle/>
          <a:p>
            <a:r>
              <a:rPr lang="ja-JP" altLang="en-US" b="1" dirty="0" smtClean="0">
                <a:solidFill>
                  <a:srgbClr val="0000FF"/>
                </a:solidFill>
              </a:rPr>
              <a:t>ネット</a:t>
            </a:r>
            <a:endParaRPr lang="ja-JP" altLang="en-US" b="1" dirty="0">
              <a:solidFill>
                <a:srgbClr val="0000FF"/>
              </a:solidFill>
            </a:endParaRPr>
          </a:p>
        </p:txBody>
      </p:sp>
      <p:sp>
        <p:nvSpPr>
          <p:cNvPr id="27" name="テキスト ボックス 26"/>
          <p:cNvSpPr txBox="1"/>
          <p:nvPr/>
        </p:nvSpPr>
        <p:spPr>
          <a:xfrm>
            <a:off x="3484805" y="2217247"/>
            <a:ext cx="718466" cy="369332"/>
          </a:xfrm>
          <a:prstGeom prst="rect">
            <a:avLst/>
          </a:prstGeom>
          <a:noFill/>
        </p:spPr>
        <p:txBody>
          <a:bodyPr wrap="none" rtlCol="0">
            <a:spAutoFit/>
          </a:bodyPr>
          <a:lstStyle/>
          <a:p>
            <a:r>
              <a:rPr lang="ja-JP" altLang="en-US" b="1" dirty="0" smtClean="0">
                <a:solidFill>
                  <a:srgbClr val="0000FF"/>
                </a:solidFill>
              </a:rPr>
              <a:t>ネット</a:t>
            </a:r>
            <a:endParaRPr lang="ja-JP" altLang="en-US" b="1" dirty="0">
              <a:solidFill>
                <a:srgbClr val="0000FF"/>
              </a:solidFill>
            </a:endParaRPr>
          </a:p>
        </p:txBody>
      </p:sp>
      <p:sp>
        <p:nvSpPr>
          <p:cNvPr id="28" name="テキスト ボックス 27"/>
          <p:cNvSpPr txBox="1"/>
          <p:nvPr/>
        </p:nvSpPr>
        <p:spPr>
          <a:xfrm>
            <a:off x="4077948" y="1997658"/>
            <a:ext cx="718466" cy="369332"/>
          </a:xfrm>
          <a:prstGeom prst="rect">
            <a:avLst/>
          </a:prstGeom>
          <a:noFill/>
        </p:spPr>
        <p:txBody>
          <a:bodyPr wrap="none" rtlCol="0">
            <a:spAutoFit/>
          </a:bodyPr>
          <a:lstStyle/>
          <a:p>
            <a:r>
              <a:rPr lang="ja-JP" altLang="en-US" b="1" dirty="0" smtClean="0">
                <a:solidFill>
                  <a:srgbClr val="0000FF"/>
                </a:solidFill>
              </a:rPr>
              <a:t>ネット</a:t>
            </a:r>
            <a:endParaRPr lang="ja-JP" altLang="en-US" b="1" dirty="0">
              <a:solidFill>
                <a:srgbClr val="0000FF"/>
              </a:solidFill>
            </a:endParaRPr>
          </a:p>
        </p:txBody>
      </p:sp>
      <p:sp>
        <p:nvSpPr>
          <p:cNvPr id="29" name="テキスト ボックス 28"/>
          <p:cNvSpPr txBox="1"/>
          <p:nvPr/>
        </p:nvSpPr>
        <p:spPr>
          <a:xfrm>
            <a:off x="4852034" y="1816958"/>
            <a:ext cx="718466" cy="369332"/>
          </a:xfrm>
          <a:prstGeom prst="rect">
            <a:avLst/>
          </a:prstGeom>
          <a:noFill/>
        </p:spPr>
        <p:txBody>
          <a:bodyPr wrap="none" rtlCol="0">
            <a:spAutoFit/>
          </a:bodyPr>
          <a:lstStyle/>
          <a:p>
            <a:r>
              <a:rPr lang="ja-JP" altLang="en-US" b="1" dirty="0" smtClean="0">
                <a:solidFill>
                  <a:srgbClr val="0000FF"/>
                </a:solidFill>
              </a:rPr>
              <a:t>ネット</a:t>
            </a:r>
            <a:endParaRPr lang="ja-JP" altLang="en-US" b="1" dirty="0">
              <a:solidFill>
                <a:srgbClr val="0000FF"/>
              </a:solidFill>
            </a:endParaRPr>
          </a:p>
        </p:txBody>
      </p:sp>
      <p:sp>
        <p:nvSpPr>
          <p:cNvPr id="30" name="テキスト ボックス 29"/>
          <p:cNvSpPr txBox="1"/>
          <p:nvPr/>
        </p:nvSpPr>
        <p:spPr>
          <a:xfrm>
            <a:off x="5647231" y="1759416"/>
            <a:ext cx="718466" cy="369332"/>
          </a:xfrm>
          <a:prstGeom prst="rect">
            <a:avLst/>
          </a:prstGeom>
          <a:noFill/>
        </p:spPr>
        <p:txBody>
          <a:bodyPr wrap="none" rtlCol="0">
            <a:spAutoFit/>
          </a:bodyPr>
          <a:lstStyle/>
          <a:p>
            <a:r>
              <a:rPr lang="ja-JP" altLang="en-US" b="1" dirty="0" smtClean="0">
                <a:solidFill>
                  <a:srgbClr val="0000FF"/>
                </a:solidFill>
              </a:rPr>
              <a:t>ネット</a:t>
            </a:r>
            <a:endParaRPr lang="ja-JP" altLang="en-US" b="1" dirty="0">
              <a:solidFill>
                <a:srgbClr val="0000FF"/>
              </a:solidFill>
            </a:endParaRPr>
          </a:p>
        </p:txBody>
      </p:sp>
      <p:sp>
        <p:nvSpPr>
          <p:cNvPr id="31" name="テキスト ボックス 30"/>
          <p:cNvSpPr txBox="1"/>
          <p:nvPr/>
        </p:nvSpPr>
        <p:spPr>
          <a:xfrm>
            <a:off x="6338487" y="2074157"/>
            <a:ext cx="718466" cy="369332"/>
          </a:xfrm>
          <a:prstGeom prst="rect">
            <a:avLst/>
          </a:prstGeom>
          <a:noFill/>
        </p:spPr>
        <p:txBody>
          <a:bodyPr wrap="none" rtlCol="0">
            <a:spAutoFit/>
          </a:bodyPr>
          <a:lstStyle/>
          <a:p>
            <a:r>
              <a:rPr lang="ja-JP" altLang="en-US" b="1" dirty="0" smtClean="0">
                <a:solidFill>
                  <a:srgbClr val="0000FF"/>
                </a:solidFill>
              </a:rPr>
              <a:t>ネット</a:t>
            </a:r>
            <a:endParaRPr lang="ja-JP" altLang="en-US" b="1" dirty="0">
              <a:solidFill>
                <a:srgbClr val="0000FF"/>
              </a:solidFill>
            </a:endParaRPr>
          </a:p>
        </p:txBody>
      </p:sp>
      <p:sp>
        <p:nvSpPr>
          <p:cNvPr id="32" name="テキスト ボックス 31"/>
          <p:cNvSpPr txBox="1"/>
          <p:nvPr/>
        </p:nvSpPr>
        <p:spPr>
          <a:xfrm>
            <a:off x="6718884" y="2647810"/>
            <a:ext cx="718466" cy="369332"/>
          </a:xfrm>
          <a:prstGeom prst="rect">
            <a:avLst/>
          </a:prstGeom>
          <a:noFill/>
        </p:spPr>
        <p:txBody>
          <a:bodyPr wrap="none" rtlCol="0">
            <a:spAutoFit/>
          </a:bodyPr>
          <a:lstStyle/>
          <a:p>
            <a:r>
              <a:rPr lang="ja-JP" altLang="en-US" b="1" dirty="0" smtClean="0">
                <a:solidFill>
                  <a:srgbClr val="0000FF"/>
                </a:solidFill>
              </a:rPr>
              <a:t>ネット</a:t>
            </a:r>
            <a:endParaRPr lang="ja-JP" altLang="en-US" b="1" dirty="0">
              <a:solidFill>
                <a:srgbClr val="0000FF"/>
              </a:solidFill>
            </a:endParaRPr>
          </a:p>
        </p:txBody>
      </p:sp>
      <p:sp>
        <p:nvSpPr>
          <p:cNvPr id="33" name="テキスト ボックス 32"/>
          <p:cNvSpPr txBox="1"/>
          <p:nvPr/>
        </p:nvSpPr>
        <p:spPr>
          <a:xfrm>
            <a:off x="6841865" y="3109550"/>
            <a:ext cx="718466" cy="369332"/>
          </a:xfrm>
          <a:prstGeom prst="rect">
            <a:avLst/>
          </a:prstGeom>
          <a:noFill/>
        </p:spPr>
        <p:txBody>
          <a:bodyPr wrap="none" rtlCol="0">
            <a:spAutoFit/>
          </a:bodyPr>
          <a:lstStyle/>
          <a:p>
            <a:r>
              <a:rPr lang="ja-JP" altLang="en-US" b="1" dirty="0" smtClean="0">
                <a:solidFill>
                  <a:srgbClr val="0000FF"/>
                </a:solidFill>
              </a:rPr>
              <a:t>ネット</a:t>
            </a:r>
            <a:endParaRPr lang="ja-JP" altLang="en-US" b="1" dirty="0">
              <a:solidFill>
                <a:srgbClr val="0000FF"/>
              </a:solidFill>
            </a:endParaRPr>
          </a:p>
        </p:txBody>
      </p:sp>
      <p:sp>
        <p:nvSpPr>
          <p:cNvPr id="34" name="テキスト ボックス 33"/>
          <p:cNvSpPr txBox="1"/>
          <p:nvPr/>
        </p:nvSpPr>
        <p:spPr>
          <a:xfrm>
            <a:off x="6841865" y="3739574"/>
            <a:ext cx="718466" cy="369332"/>
          </a:xfrm>
          <a:prstGeom prst="rect">
            <a:avLst/>
          </a:prstGeom>
          <a:noFill/>
        </p:spPr>
        <p:txBody>
          <a:bodyPr wrap="none" rtlCol="0">
            <a:spAutoFit/>
          </a:bodyPr>
          <a:lstStyle/>
          <a:p>
            <a:r>
              <a:rPr lang="ja-JP" altLang="en-US" b="1" dirty="0" smtClean="0">
                <a:solidFill>
                  <a:srgbClr val="0000FF"/>
                </a:solidFill>
              </a:rPr>
              <a:t>ネット</a:t>
            </a:r>
            <a:endParaRPr lang="ja-JP" altLang="en-US" b="1" dirty="0">
              <a:solidFill>
                <a:srgbClr val="0000FF"/>
              </a:solidFill>
            </a:endParaRPr>
          </a:p>
        </p:txBody>
      </p:sp>
      <p:sp>
        <p:nvSpPr>
          <p:cNvPr id="35" name="テキスト ボックス 34"/>
          <p:cNvSpPr txBox="1"/>
          <p:nvPr/>
        </p:nvSpPr>
        <p:spPr>
          <a:xfrm>
            <a:off x="6841865" y="4387039"/>
            <a:ext cx="718466" cy="369332"/>
          </a:xfrm>
          <a:prstGeom prst="rect">
            <a:avLst/>
          </a:prstGeom>
          <a:noFill/>
        </p:spPr>
        <p:txBody>
          <a:bodyPr wrap="none" rtlCol="0">
            <a:spAutoFit/>
          </a:bodyPr>
          <a:lstStyle/>
          <a:p>
            <a:r>
              <a:rPr lang="ja-JP" altLang="en-US" b="1" dirty="0" smtClean="0">
                <a:solidFill>
                  <a:srgbClr val="0000FF"/>
                </a:solidFill>
              </a:rPr>
              <a:t>ネット</a:t>
            </a:r>
            <a:endParaRPr lang="ja-JP" altLang="en-US" b="1" dirty="0">
              <a:solidFill>
                <a:srgbClr val="0000FF"/>
              </a:solidFill>
            </a:endParaRPr>
          </a:p>
        </p:txBody>
      </p:sp>
      <p:sp>
        <p:nvSpPr>
          <p:cNvPr id="36" name="テキスト ボックス 35"/>
          <p:cNvSpPr txBox="1"/>
          <p:nvPr/>
        </p:nvSpPr>
        <p:spPr>
          <a:xfrm>
            <a:off x="6000418" y="4707110"/>
            <a:ext cx="718466" cy="369332"/>
          </a:xfrm>
          <a:prstGeom prst="rect">
            <a:avLst/>
          </a:prstGeom>
          <a:noFill/>
        </p:spPr>
        <p:txBody>
          <a:bodyPr wrap="none" rtlCol="0">
            <a:spAutoFit/>
          </a:bodyPr>
          <a:lstStyle/>
          <a:p>
            <a:r>
              <a:rPr lang="ja-JP" altLang="en-US" b="1" dirty="0" smtClean="0">
                <a:solidFill>
                  <a:srgbClr val="0000FF"/>
                </a:solidFill>
              </a:rPr>
              <a:t>ネット</a:t>
            </a:r>
            <a:endParaRPr lang="ja-JP" altLang="en-US" b="1" dirty="0">
              <a:solidFill>
                <a:srgbClr val="0000FF"/>
              </a:solidFill>
            </a:endParaRPr>
          </a:p>
        </p:txBody>
      </p:sp>
      <p:sp>
        <p:nvSpPr>
          <p:cNvPr id="37" name="テキスト ボックス 36"/>
          <p:cNvSpPr txBox="1"/>
          <p:nvPr/>
        </p:nvSpPr>
        <p:spPr>
          <a:xfrm>
            <a:off x="5177841" y="4626886"/>
            <a:ext cx="718466" cy="369332"/>
          </a:xfrm>
          <a:prstGeom prst="rect">
            <a:avLst/>
          </a:prstGeom>
          <a:noFill/>
        </p:spPr>
        <p:txBody>
          <a:bodyPr wrap="none" rtlCol="0">
            <a:spAutoFit/>
          </a:bodyPr>
          <a:lstStyle/>
          <a:p>
            <a:r>
              <a:rPr lang="ja-JP" altLang="en-US" b="1" dirty="0" smtClean="0">
                <a:solidFill>
                  <a:srgbClr val="0000FF"/>
                </a:solidFill>
              </a:rPr>
              <a:t>ネット</a:t>
            </a:r>
            <a:endParaRPr lang="ja-JP" altLang="en-US" b="1" dirty="0">
              <a:solidFill>
                <a:srgbClr val="0000FF"/>
              </a:solidFill>
            </a:endParaRPr>
          </a:p>
        </p:txBody>
      </p:sp>
      <p:sp>
        <p:nvSpPr>
          <p:cNvPr id="38" name="テキスト ボックス 37"/>
          <p:cNvSpPr txBox="1"/>
          <p:nvPr/>
        </p:nvSpPr>
        <p:spPr>
          <a:xfrm>
            <a:off x="4593094" y="4402462"/>
            <a:ext cx="718466" cy="369332"/>
          </a:xfrm>
          <a:prstGeom prst="rect">
            <a:avLst/>
          </a:prstGeom>
          <a:noFill/>
        </p:spPr>
        <p:txBody>
          <a:bodyPr wrap="none" rtlCol="0">
            <a:spAutoFit/>
          </a:bodyPr>
          <a:lstStyle/>
          <a:p>
            <a:r>
              <a:rPr lang="ja-JP" altLang="en-US" b="1" dirty="0" smtClean="0">
                <a:solidFill>
                  <a:srgbClr val="0000FF"/>
                </a:solidFill>
              </a:rPr>
              <a:t>ネット</a:t>
            </a:r>
            <a:endParaRPr lang="ja-JP" altLang="en-US" b="1" dirty="0">
              <a:solidFill>
                <a:srgbClr val="0000FF"/>
              </a:solidFill>
            </a:endParaRPr>
          </a:p>
        </p:txBody>
      </p:sp>
      <p:sp>
        <p:nvSpPr>
          <p:cNvPr id="39" name="テキスト ボックス 38"/>
          <p:cNvSpPr txBox="1"/>
          <p:nvPr/>
        </p:nvSpPr>
        <p:spPr>
          <a:xfrm>
            <a:off x="4006686" y="4178038"/>
            <a:ext cx="718466" cy="369332"/>
          </a:xfrm>
          <a:prstGeom prst="rect">
            <a:avLst/>
          </a:prstGeom>
          <a:noFill/>
        </p:spPr>
        <p:txBody>
          <a:bodyPr wrap="none" rtlCol="0">
            <a:spAutoFit/>
          </a:bodyPr>
          <a:lstStyle/>
          <a:p>
            <a:r>
              <a:rPr lang="ja-JP" altLang="en-US" b="1" dirty="0" smtClean="0">
                <a:solidFill>
                  <a:srgbClr val="0000FF"/>
                </a:solidFill>
              </a:rPr>
              <a:t>ネット</a:t>
            </a:r>
            <a:endParaRPr lang="ja-JP" altLang="en-US" b="1" dirty="0">
              <a:solidFill>
                <a:srgbClr val="0000FF"/>
              </a:solidFill>
            </a:endParaRPr>
          </a:p>
        </p:txBody>
      </p:sp>
      <p:sp>
        <p:nvSpPr>
          <p:cNvPr id="40" name="テキスト ボックス 39"/>
          <p:cNvSpPr txBox="1"/>
          <p:nvPr/>
        </p:nvSpPr>
        <p:spPr>
          <a:xfrm>
            <a:off x="3666267" y="3790288"/>
            <a:ext cx="718466" cy="369332"/>
          </a:xfrm>
          <a:prstGeom prst="rect">
            <a:avLst/>
          </a:prstGeom>
          <a:noFill/>
        </p:spPr>
        <p:txBody>
          <a:bodyPr wrap="none" rtlCol="0">
            <a:spAutoFit/>
          </a:bodyPr>
          <a:lstStyle/>
          <a:p>
            <a:r>
              <a:rPr lang="ja-JP" altLang="en-US" b="1" dirty="0" smtClean="0">
                <a:solidFill>
                  <a:srgbClr val="0000FF"/>
                </a:solidFill>
              </a:rPr>
              <a:t>ネット</a:t>
            </a:r>
            <a:endParaRPr lang="ja-JP" altLang="en-US" b="1" dirty="0">
              <a:solidFill>
                <a:srgbClr val="0000FF"/>
              </a:solidFill>
            </a:endParaRPr>
          </a:p>
        </p:txBody>
      </p:sp>
      <p:sp>
        <p:nvSpPr>
          <p:cNvPr id="41" name="テキスト ボックス 40"/>
          <p:cNvSpPr txBox="1"/>
          <p:nvPr/>
        </p:nvSpPr>
        <p:spPr>
          <a:xfrm>
            <a:off x="3368723" y="3492353"/>
            <a:ext cx="718466" cy="369332"/>
          </a:xfrm>
          <a:prstGeom prst="rect">
            <a:avLst/>
          </a:prstGeom>
          <a:noFill/>
        </p:spPr>
        <p:txBody>
          <a:bodyPr wrap="none" rtlCol="0">
            <a:spAutoFit/>
          </a:bodyPr>
          <a:lstStyle/>
          <a:p>
            <a:r>
              <a:rPr lang="ja-JP" altLang="en-US" b="1" dirty="0" smtClean="0">
                <a:solidFill>
                  <a:srgbClr val="0000FF"/>
                </a:solidFill>
              </a:rPr>
              <a:t>ネット</a:t>
            </a:r>
            <a:endParaRPr lang="ja-JP" altLang="en-US" b="1" dirty="0">
              <a:solidFill>
                <a:srgbClr val="0000FF"/>
              </a:solidFill>
            </a:endParaRPr>
          </a:p>
        </p:txBody>
      </p:sp>
      <p:sp>
        <p:nvSpPr>
          <p:cNvPr id="42" name="テキスト ボックス 41"/>
          <p:cNvSpPr txBox="1"/>
          <p:nvPr/>
        </p:nvSpPr>
        <p:spPr>
          <a:xfrm>
            <a:off x="4595347" y="2359534"/>
            <a:ext cx="649537" cy="369332"/>
          </a:xfrm>
          <a:prstGeom prst="rect">
            <a:avLst/>
          </a:prstGeom>
          <a:noFill/>
        </p:spPr>
        <p:txBody>
          <a:bodyPr wrap="none" rtlCol="0">
            <a:spAutoFit/>
          </a:bodyPr>
          <a:lstStyle/>
          <a:p>
            <a:r>
              <a:rPr lang="ja-JP" altLang="en-US" b="1" dirty="0" smtClean="0">
                <a:solidFill>
                  <a:srgbClr val="C0504D">
                    <a:lumMod val="50000"/>
                  </a:srgbClr>
                </a:solidFill>
              </a:rPr>
              <a:t>動画</a:t>
            </a:r>
            <a:endParaRPr lang="ja-JP" altLang="en-US" b="1" dirty="0">
              <a:solidFill>
                <a:srgbClr val="C0504D">
                  <a:lumMod val="50000"/>
                </a:srgbClr>
              </a:solidFill>
            </a:endParaRPr>
          </a:p>
        </p:txBody>
      </p:sp>
      <p:sp>
        <p:nvSpPr>
          <p:cNvPr id="43" name="テキスト ボックス 42"/>
          <p:cNvSpPr txBox="1"/>
          <p:nvPr/>
        </p:nvSpPr>
        <p:spPr>
          <a:xfrm>
            <a:off x="5948224" y="2799106"/>
            <a:ext cx="649537" cy="369332"/>
          </a:xfrm>
          <a:prstGeom prst="rect">
            <a:avLst/>
          </a:prstGeom>
          <a:noFill/>
        </p:spPr>
        <p:txBody>
          <a:bodyPr wrap="none" rtlCol="0">
            <a:spAutoFit/>
          </a:bodyPr>
          <a:lstStyle/>
          <a:p>
            <a:r>
              <a:rPr lang="ja-JP" altLang="en-US" b="1" dirty="0" smtClean="0">
                <a:solidFill>
                  <a:srgbClr val="C0504D">
                    <a:lumMod val="50000"/>
                  </a:srgbClr>
                </a:solidFill>
              </a:rPr>
              <a:t>動画</a:t>
            </a:r>
            <a:endParaRPr lang="ja-JP" altLang="en-US" b="1" dirty="0">
              <a:solidFill>
                <a:srgbClr val="C0504D">
                  <a:lumMod val="50000"/>
                </a:srgbClr>
              </a:solidFill>
            </a:endParaRPr>
          </a:p>
        </p:txBody>
      </p:sp>
      <p:sp>
        <p:nvSpPr>
          <p:cNvPr id="44" name="テキスト ボックス 43"/>
          <p:cNvSpPr txBox="1"/>
          <p:nvPr/>
        </p:nvSpPr>
        <p:spPr>
          <a:xfrm>
            <a:off x="6142088" y="3949736"/>
            <a:ext cx="649537" cy="369332"/>
          </a:xfrm>
          <a:prstGeom prst="rect">
            <a:avLst/>
          </a:prstGeom>
          <a:noFill/>
        </p:spPr>
        <p:txBody>
          <a:bodyPr wrap="none" rtlCol="0">
            <a:spAutoFit/>
          </a:bodyPr>
          <a:lstStyle/>
          <a:p>
            <a:r>
              <a:rPr lang="ja-JP" altLang="en-US" b="1" dirty="0" smtClean="0">
                <a:solidFill>
                  <a:srgbClr val="C0504D">
                    <a:lumMod val="50000"/>
                  </a:srgbClr>
                </a:solidFill>
              </a:rPr>
              <a:t>動画</a:t>
            </a:r>
            <a:endParaRPr lang="ja-JP" altLang="en-US" b="1" dirty="0">
              <a:solidFill>
                <a:srgbClr val="C0504D">
                  <a:lumMod val="50000"/>
                </a:srgbClr>
              </a:solidFill>
            </a:endParaRPr>
          </a:p>
        </p:txBody>
      </p:sp>
      <p:sp>
        <p:nvSpPr>
          <p:cNvPr id="45" name="テキスト ボックス 44"/>
          <p:cNvSpPr txBox="1"/>
          <p:nvPr/>
        </p:nvSpPr>
        <p:spPr>
          <a:xfrm>
            <a:off x="4896048" y="4053846"/>
            <a:ext cx="649537" cy="369332"/>
          </a:xfrm>
          <a:prstGeom prst="rect">
            <a:avLst/>
          </a:prstGeom>
          <a:noFill/>
        </p:spPr>
        <p:txBody>
          <a:bodyPr wrap="none" rtlCol="0">
            <a:spAutoFit/>
          </a:bodyPr>
          <a:lstStyle/>
          <a:p>
            <a:r>
              <a:rPr lang="ja-JP" altLang="en-US" b="1" dirty="0" smtClean="0">
                <a:solidFill>
                  <a:srgbClr val="C0504D">
                    <a:lumMod val="50000"/>
                  </a:srgbClr>
                </a:solidFill>
              </a:rPr>
              <a:t>動画</a:t>
            </a:r>
            <a:endParaRPr lang="ja-JP" altLang="en-US" b="1" dirty="0">
              <a:solidFill>
                <a:srgbClr val="C0504D">
                  <a:lumMod val="50000"/>
                </a:srgbClr>
              </a:solidFill>
            </a:endParaRPr>
          </a:p>
        </p:txBody>
      </p:sp>
      <p:sp>
        <p:nvSpPr>
          <p:cNvPr id="46" name="テキスト ボックス 45"/>
          <p:cNvSpPr txBox="1"/>
          <p:nvPr/>
        </p:nvSpPr>
        <p:spPr>
          <a:xfrm>
            <a:off x="3919667" y="2657469"/>
            <a:ext cx="1917513" cy="369332"/>
          </a:xfrm>
          <a:prstGeom prst="rect">
            <a:avLst/>
          </a:prstGeom>
          <a:noFill/>
        </p:spPr>
        <p:txBody>
          <a:bodyPr wrap="none" rtlCol="0">
            <a:spAutoFit/>
          </a:bodyPr>
          <a:lstStyle/>
          <a:p>
            <a:r>
              <a:rPr lang="ja-JP" altLang="en-US" b="1" dirty="0" smtClean="0">
                <a:solidFill>
                  <a:srgbClr val="CC00FF"/>
                </a:solidFill>
                <a:effectLst>
                  <a:outerShdw blurRad="38100" dist="38100" dir="2700000" algn="tl">
                    <a:srgbClr val="000000">
                      <a:alpha val="43137"/>
                    </a:srgbClr>
                  </a:outerShdw>
                </a:effectLst>
              </a:rPr>
              <a:t>コミュニケーション</a:t>
            </a:r>
            <a:endParaRPr lang="ja-JP" altLang="en-US" b="1" dirty="0">
              <a:solidFill>
                <a:srgbClr val="CC00FF"/>
              </a:solidFill>
              <a:effectLst>
                <a:outerShdw blurRad="38100" dist="38100" dir="2700000" algn="tl">
                  <a:srgbClr val="000000">
                    <a:alpha val="43137"/>
                  </a:srgbClr>
                </a:outerShdw>
              </a:effectLst>
            </a:endParaRPr>
          </a:p>
        </p:txBody>
      </p:sp>
      <p:sp>
        <p:nvSpPr>
          <p:cNvPr id="47" name="テキスト ボックス 46"/>
          <p:cNvSpPr txBox="1"/>
          <p:nvPr/>
        </p:nvSpPr>
        <p:spPr>
          <a:xfrm>
            <a:off x="5177841" y="3376696"/>
            <a:ext cx="1917513" cy="369332"/>
          </a:xfrm>
          <a:prstGeom prst="rect">
            <a:avLst/>
          </a:prstGeom>
          <a:noFill/>
        </p:spPr>
        <p:txBody>
          <a:bodyPr wrap="none" rtlCol="0">
            <a:spAutoFit/>
          </a:bodyPr>
          <a:lstStyle/>
          <a:p>
            <a:r>
              <a:rPr lang="ja-JP" altLang="en-US" b="1" dirty="0" smtClean="0">
                <a:solidFill>
                  <a:srgbClr val="CC00FF"/>
                </a:solidFill>
                <a:effectLst>
                  <a:outerShdw blurRad="38100" dist="38100" dir="2700000" algn="tl">
                    <a:srgbClr val="000000">
                      <a:alpha val="43137"/>
                    </a:srgbClr>
                  </a:outerShdw>
                </a:effectLst>
              </a:rPr>
              <a:t>コミュニケーション</a:t>
            </a:r>
            <a:endParaRPr lang="ja-JP" altLang="en-US" b="1" dirty="0">
              <a:solidFill>
                <a:srgbClr val="CC00FF"/>
              </a:solidFill>
              <a:effectLst>
                <a:outerShdw blurRad="38100" dist="38100" dir="2700000" algn="tl">
                  <a:srgbClr val="000000">
                    <a:alpha val="43137"/>
                  </a:srgbClr>
                </a:outerShdw>
              </a:effectLst>
            </a:endParaRPr>
          </a:p>
        </p:txBody>
      </p:sp>
      <p:sp>
        <p:nvSpPr>
          <p:cNvPr id="48" name="テキスト ボックス 47"/>
          <p:cNvSpPr txBox="1"/>
          <p:nvPr/>
        </p:nvSpPr>
        <p:spPr>
          <a:xfrm>
            <a:off x="5133156" y="4305489"/>
            <a:ext cx="1917513" cy="369332"/>
          </a:xfrm>
          <a:prstGeom prst="rect">
            <a:avLst/>
          </a:prstGeom>
          <a:noFill/>
        </p:spPr>
        <p:txBody>
          <a:bodyPr wrap="none" rtlCol="0">
            <a:spAutoFit/>
          </a:bodyPr>
          <a:lstStyle/>
          <a:p>
            <a:r>
              <a:rPr lang="ja-JP" altLang="en-US" b="1" dirty="0" smtClean="0">
                <a:solidFill>
                  <a:srgbClr val="CC00FF"/>
                </a:solidFill>
                <a:effectLst>
                  <a:outerShdw blurRad="38100" dist="38100" dir="2700000" algn="tl">
                    <a:srgbClr val="000000">
                      <a:alpha val="43137"/>
                    </a:srgbClr>
                  </a:outerShdw>
                </a:effectLst>
              </a:rPr>
              <a:t>コミュニケーション</a:t>
            </a:r>
            <a:endParaRPr lang="ja-JP" altLang="en-US" b="1" dirty="0">
              <a:solidFill>
                <a:srgbClr val="CC00FF"/>
              </a:solidFill>
              <a:effectLst>
                <a:outerShdw blurRad="38100" dist="38100" dir="2700000" algn="tl">
                  <a:srgbClr val="000000">
                    <a:alpha val="43137"/>
                  </a:srgbClr>
                </a:outerShdw>
              </a:effectLst>
            </a:endParaRPr>
          </a:p>
        </p:txBody>
      </p:sp>
      <p:sp>
        <p:nvSpPr>
          <p:cNvPr id="49" name="テキスト ボックス 48"/>
          <p:cNvSpPr txBox="1"/>
          <p:nvPr/>
        </p:nvSpPr>
        <p:spPr>
          <a:xfrm>
            <a:off x="4261377" y="3780475"/>
            <a:ext cx="1917513" cy="369332"/>
          </a:xfrm>
          <a:prstGeom prst="rect">
            <a:avLst/>
          </a:prstGeom>
          <a:noFill/>
        </p:spPr>
        <p:txBody>
          <a:bodyPr wrap="none" rtlCol="0">
            <a:spAutoFit/>
          </a:bodyPr>
          <a:lstStyle/>
          <a:p>
            <a:r>
              <a:rPr lang="ja-JP" altLang="en-US" b="1" dirty="0" smtClean="0">
                <a:solidFill>
                  <a:srgbClr val="CC00FF"/>
                </a:solidFill>
                <a:effectLst>
                  <a:outerShdw blurRad="38100" dist="38100" dir="2700000" algn="tl">
                    <a:srgbClr val="000000">
                      <a:alpha val="43137"/>
                    </a:srgbClr>
                  </a:outerShdw>
                </a:effectLst>
              </a:rPr>
              <a:t>コミュニケーション</a:t>
            </a:r>
            <a:endParaRPr lang="ja-JP" altLang="en-US" b="1" dirty="0">
              <a:solidFill>
                <a:srgbClr val="CC00FF"/>
              </a:solidFill>
              <a:effectLst>
                <a:outerShdw blurRad="38100" dist="38100" dir="2700000" algn="tl">
                  <a:srgbClr val="000000">
                    <a:alpha val="43137"/>
                  </a:srgbClr>
                </a:outerShdw>
              </a:effectLst>
            </a:endParaRPr>
          </a:p>
        </p:txBody>
      </p:sp>
      <p:sp>
        <p:nvSpPr>
          <p:cNvPr id="50" name="テキスト ボックス 49"/>
          <p:cNvSpPr txBox="1"/>
          <p:nvPr/>
        </p:nvSpPr>
        <p:spPr>
          <a:xfrm>
            <a:off x="3708498" y="3195475"/>
            <a:ext cx="1917513" cy="369332"/>
          </a:xfrm>
          <a:prstGeom prst="rect">
            <a:avLst/>
          </a:prstGeom>
          <a:noFill/>
        </p:spPr>
        <p:txBody>
          <a:bodyPr wrap="none" rtlCol="0">
            <a:spAutoFit/>
          </a:bodyPr>
          <a:lstStyle/>
          <a:p>
            <a:r>
              <a:rPr lang="ja-JP" altLang="en-US" b="1" dirty="0" smtClean="0">
                <a:solidFill>
                  <a:srgbClr val="CC00FF"/>
                </a:solidFill>
                <a:effectLst>
                  <a:outerShdw blurRad="38100" dist="38100" dir="2700000" algn="tl">
                    <a:srgbClr val="000000">
                      <a:alpha val="43137"/>
                    </a:srgbClr>
                  </a:outerShdw>
                </a:effectLst>
              </a:rPr>
              <a:t>コミュニケーション</a:t>
            </a:r>
            <a:endParaRPr lang="ja-JP" altLang="en-US" b="1" dirty="0">
              <a:solidFill>
                <a:srgbClr val="CC00FF"/>
              </a:solidFill>
              <a:effectLst>
                <a:outerShdw blurRad="38100" dist="38100" dir="2700000" algn="tl">
                  <a:srgbClr val="000000">
                    <a:alpha val="43137"/>
                  </a:srgbClr>
                </a:outerShdw>
              </a:effectLst>
            </a:endParaRPr>
          </a:p>
        </p:txBody>
      </p:sp>
      <p:sp>
        <p:nvSpPr>
          <p:cNvPr id="51" name="テキスト ボックス 50"/>
          <p:cNvSpPr txBox="1"/>
          <p:nvPr/>
        </p:nvSpPr>
        <p:spPr>
          <a:xfrm>
            <a:off x="5183019" y="2269856"/>
            <a:ext cx="862737" cy="369332"/>
          </a:xfrm>
          <a:prstGeom prst="rect">
            <a:avLst/>
          </a:prstGeom>
          <a:noFill/>
        </p:spPr>
        <p:txBody>
          <a:bodyPr wrap="none" rtlCol="0">
            <a:spAutoFit/>
          </a:bodyPr>
          <a:lstStyle/>
          <a:p>
            <a:r>
              <a:rPr lang="ja-JP" altLang="en-US" b="1" dirty="0" smtClean="0">
                <a:solidFill>
                  <a:srgbClr val="F79646">
                    <a:lumMod val="75000"/>
                  </a:srgbClr>
                </a:solidFill>
              </a:rPr>
              <a:t>ゲーム</a:t>
            </a:r>
            <a:endParaRPr lang="ja-JP" altLang="en-US" b="1" dirty="0">
              <a:solidFill>
                <a:srgbClr val="F79646">
                  <a:lumMod val="75000"/>
                </a:srgbClr>
              </a:solidFill>
            </a:endParaRPr>
          </a:p>
        </p:txBody>
      </p:sp>
      <p:sp>
        <p:nvSpPr>
          <p:cNvPr id="52" name="テキスト ボックス 51"/>
          <p:cNvSpPr txBox="1"/>
          <p:nvPr/>
        </p:nvSpPr>
        <p:spPr>
          <a:xfrm>
            <a:off x="6015153" y="2434400"/>
            <a:ext cx="862737" cy="369332"/>
          </a:xfrm>
          <a:prstGeom prst="rect">
            <a:avLst/>
          </a:prstGeom>
          <a:noFill/>
        </p:spPr>
        <p:txBody>
          <a:bodyPr wrap="none" rtlCol="0">
            <a:spAutoFit/>
          </a:bodyPr>
          <a:lstStyle/>
          <a:p>
            <a:r>
              <a:rPr lang="ja-JP" altLang="en-US" b="1" dirty="0" smtClean="0">
                <a:solidFill>
                  <a:srgbClr val="F79646">
                    <a:lumMod val="75000"/>
                  </a:srgbClr>
                </a:solidFill>
              </a:rPr>
              <a:t>ゲーム</a:t>
            </a:r>
            <a:endParaRPr lang="ja-JP" altLang="en-US" b="1" dirty="0">
              <a:solidFill>
                <a:srgbClr val="F79646">
                  <a:lumMod val="75000"/>
                </a:srgbClr>
              </a:solidFill>
            </a:endParaRPr>
          </a:p>
        </p:txBody>
      </p:sp>
      <p:sp>
        <p:nvSpPr>
          <p:cNvPr id="53" name="テキスト ボックス 52"/>
          <p:cNvSpPr txBox="1"/>
          <p:nvPr/>
        </p:nvSpPr>
        <p:spPr>
          <a:xfrm>
            <a:off x="3977511" y="2418457"/>
            <a:ext cx="862737" cy="369332"/>
          </a:xfrm>
          <a:prstGeom prst="rect">
            <a:avLst/>
          </a:prstGeom>
          <a:noFill/>
        </p:spPr>
        <p:txBody>
          <a:bodyPr wrap="none" rtlCol="0">
            <a:spAutoFit/>
          </a:bodyPr>
          <a:lstStyle/>
          <a:p>
            <a:r>
              <a:rPr lang="ja-JP" altLang="en-US" b="1" dirty="0" smtClean="0">
                <a:solidFill>
                  <a:srgbClr val="F79646">
                    <a:lumMod val="75000"/>
                  </a:srgbClr>
                </a:solidFill>
              </a:rPr>
              <a:t>ゲーム</a:t>
            </a:r>
            <a:endParaRPr lang="ja-JP" altLang="en-US" b="1" dirty="0">
              <a:solidFill>
                <a:srgbClr val="F79646">
                  <a:lumMod val="75000"/>
                </a:srgbClr>
              </a:solidFill>
            </a:endParaRPr>
          </a:p>
        </p:txBody>
      </p:sp>
      <p:sp>
        <p:nvSpPr>
          <p:cNvPr id="54" name="テキスト ボックス 53"/>
          <p:cNvSpPr txBox="1"/>
          <p:nvPr/>
        </p:nvSpPr>
        <p:spPr>
          <a:xfrm>
            <a:off x="3688911" y="493631"/>
            <a:ext cx="5137945" cy="677108"/>
          </a:xfrm>
          <a:prstGeom prst="rect">
            <a:avLst/>
          </a:prstGeom>
          <a:solidFill>
            <a:schemeClr val="bg1"/>
          </a:solidFill>
          <a:ln>
            <a:solidFill>
              <a:srgbClr val="FF0000"/>
            </a:solidFill>
          </a:ln>
        </p:spPr>
        <p:txBody>
          <a:bodyPr wrap="none" rtlCol="0">
            <a:spAutoFit/>
          </a:bodyPr>
          <a:lstStyle/>
          <a:p>
            <a:r>
              <a:rPr lang="ja-JP" altLang="en-US" sz="1400" dirty="0" smtClean="0">
                <a:solidFill>
                  <a:srgbClr val="FF0000"/>
                </a:solidFill>
              </a:rPr>
              <a:t>　　　　　　　やくぶつちゅうどく　おな　　　きけん　　　しょうじょう</a:t>
            </a:r>
            <a:endParaRPr lang="en-US" altLang="ja-JP" sz="1400" dirty="0" smtClean="0">
              <a:solidFill>
                <a:srgbClr val="FF0000"/>
              </a:solidFill>
            </a:endParaRPr>
          </a:p>
          <a:p>
            <a:r>
              <a:rPr lang="ja-JP" altLang="en-US" sz="2400" dirty="0" smtClean="0">
                <a:solidFill>
                  <a:srgbClr val="FF0000"/>
                </a:solidFill>
              </a:rPr>
              <a:t>これは薬物中毒と同じ危険な症状です</a:t>
            </a:r>
            <a:endParaRPr lang="ja-JP" altLang="en-US" sz="2400" dirty="0">
              <a:solidFill>
                <a:srgbClr val="FF0000"/>
              </a:solidFill>
            </a:endParaRPr>
          </a:p>
        </p:txBody>
      </p:sp>
      <p:pic>
        <p:nvPicPr>
          <p:cNvPr id="9" name="図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6234" y="4478054"/>
            <a:ext cx="1700931" cy="2200847"/>
          </a:xfrm>
          <a:prstGeom prst="rect">
            <a:avLst/>
          </a:prstGeom>
        </p:spPr>
      </p:pic>
      <p:sp>
        <p:nvSpPr>
          <p:cNvPr id="4" name="テキスト ボックス 3"/>
          <p:cNvSpPr txBox="1"/>
          <p:nvPr/>
        </p:nvSpPr>
        <p:spPr>
          <a:xfrm>
            <a:off x="1917165" y="182244"/>
            <a:ext cx="1661032" cy="369332"/>
          </a:xfrm>
          <a:prstGeom prst="rect">
            <a:avLst/>
          </a:prstGeom>
          <a:noFill/>
        </p:spPr>
        <p:txBody>
          <a:bodyPr wrap="none" rtlCol="0">
            <a:spAutoFit/>
          </a:bodyPr>
          <a:lstStyle/>
          <a:p>
            <a:r>
              <a:rPr kumimoji="1" lang="ja-JP" altLang="en-US" dirty="0" smtClean="0">
                <a:solidFill>
                  <a:srgbClr val="FFFF00"/>
                </a:solidFill>
              </a:rPr>
              <a:t>い　ぞん　しょう</a:t>
            </a:r>
            <a:endParaRPr kumimoji="1" lang="ja-JP" altLang="en-US" dirty="0">
              <a:solidFill>
                <a:srgbClr val="FFFF00"/>
              </a:solidFill>
            </a:endParaRPr>
          </a:p>
        </p:txBody>
      </p:sp>
    </p:spTree>
    <p:extLst>
      <p:ext uri="{BB962C8B-B14F-4D97-AF65-F5344CB8AC3E}">
        <p14:creationId xmlns:p14="http://schemas.microsoft.com/office/powerpoint/2010/main" val="3386006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repeatCount="indefinite"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750"/>
                                        <p:tgtEl>
                                          <p:spTgt spid="11"/>
                                        </p:tgtEl>
                                      </p:cBhvr>
                                    </p:animEffect>
                                  </p:childTnLst>
                                </p:cTn>
                              </p:par>
                              <p:par>
                                <p:cTn id="8" presetID="22" presetClass="entr" presetSubtype="4" repeatCount="indefinite" fill="hold" nodeType="withEffect">
                                  <p:stCondLst>
                                    <p:cond delay="40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750"/>
                                        <p:tgtEl>
                                          <p:spTgt spid="10"/>
                                        </p:tgtEl>
                                      </p:cBhvr>
                                    </p:animEffect>
                                  </p:childTnLst>
                                </p:cTn>
                              </p:par>
                              <p:par>
                                <p:cTn id="11" presetID="22" presetClass="entr" presetSubtype="4" repeatCount="indefinite" fill="hold" nodeType="withEffect">
                                  <p:stCondLst>
                                    <p:cond delay="1000"/>
                                  </p:stCondLst>
                                  <p:childTnLst>
                                    <p:set>
                                      <p:cBhvr>
                                        <p:cTn id="12" dur="1" fill="hold">
                                          <p:stCondLst>
                                            <p:cond delay="0"/>
                                          </p:stCondLst>
                                        </p:cTn>
                                        <p:tgtEl>
                                          <p:spTgt spid="14"/>
                                        </p:tgtEl>
                                        <p:attrNameLst>
                                          <p:attrName>style.visibility</p:attrName>
                                        </p:attrNameLst>
                                      </p:cBhvr>
                                      <p:to>
                                        <p:strVal val="visible"/>
                                      </p:to>
                                    </p:set>
                                    <p:animEffect transition="in" filter="wipe(down)">
                                      <p:cBhvr>
                                        <p:cTn id="13" dur="75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54"/>
                                        </p:tgtEl>
                                        <p:attrNameLst>
                                          <p:attrName>style.visibility</p:attrName>
                                        </p:attrNameLst>
                                      </p:cBhvr>
                                      <p:to>
                                        <p:strVal val="visible"/>
                                      </p:to>
                                    </p:set>
                                    <p:animEffect transition="in" filter="wipe(left)">
                                      <p:cBhvr>
                                        <p:cTn id="18"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962</TotalTime>
  <Words>530</Words>
  <Application>Microsoft Office PowerPoint</Application>
  <PresentationFormat>画面に合わせる (4:3)</PresentationFormat>
  <Paragraphs>117</Paragraphs>
  <Slides>11</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3</vt:i4>
      </vt:variant>
      <vt:variant>
        <vt:lpstr>スライド タイトル</vt:lpstr>
      </vt:variant>
      <vt:variant>
        <vt:i4>11</vt:i4>
      </vt:variant>
    </vt:vector>
  </HeadingPairs>
  <TitlesOfParts>
    <vt:vector size="18" baseType="lpstr">
      <vt:lpstr>HGS創英角ﾎﾟｯﾌﾟ体</vt:lpstr>
      <vt:lpstr>ＭＳ Ｐゴシック</vt:lpstr>
      <vt:lpstr>Arial</vt:lpstr>
      <vt:lpstr>Calibri</vt:lpstr>
      <vt:lpstr>Office テーマ</vt:lpstr>
      <vt:lpstr>1_Office テーマ</vt:lpstr>
      <vt:lpstr>2_Office テーマ</vt:lpstr>
      <vt:lpstr>ケータイやスマホ、 　　　　　　パソコン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ネット依存症</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ケータイやスマホ、 　　　　　　パソコン</dc:title>
  <dc:creator>jy246</dc:creator>
  <cp:lastModifiedBy>jy246</cp:lastModifiedBy>
  <cp:revision>2</cp:revision>
  <dcterms:created xsi:type="dcterms:W3CDTF">2014-02-10T14:50:25Z</dcterms:created>
  <dcterms:modified xsi:type="dcterms:W3CDTF">2017-02-23T01:37:33Z</dcterms:modified>
</cp:coreProperties>
</file>