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Lst>
  <p:notesMasterIdLst>
    <p:notesMasterId r:id="rId13"/>
  </p:notesMasterIdLst>
  <p:sldIdLst>
    <p:sldId id="256" r:id="rId6"/>
    <p:sldId id="283" r:id="rId7"/>
    <p:sldId id="284" r:id="rId8"/>
    <p:sldId id="280" r:id="rId9"/>
    <p:sldId id="281" r:id="rId10"/>
    <p:sldId id="270" r:id="rId11"/>
    <p:sldId id="271" r:id="rId1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F2E4B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272" autoAdjust="0"/>
  </p:normalViewPr>
  <p:slideViewPr>
    <p:cSldViewPr>
      <p:cViewPr varScale="1">
        <p:scale>
          <a:sx n="39" d="100"/>
          <a:sy n="39" d="100"/>
        </p:scale>
        <p:origin x="165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236F1B-A51D-4A6B-AE18-501CEC7CEC09}" type="datetimeFigureOut">
              <a:rPr kumimoji="1" lang="ja-JP" altLang="en-US" smtClean="0"/>
              <a:t>2014/9/4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607E5F-303A-48DA-A6D5-48ACB1EE0D87}" type="slidenum">
              <a:rPr kumimoji="1" lang="ja-JP" altLang="en-US" smtClean="0"/>
              <a:t>‹#›</a:t>
            </a:fld>
            <a:endParaRPr kumimoji="1" lang="ja-JP" altLang="en-US"/>
          </a:p>
        </p:txBody>
      </p:sp>
    </p:spTree>
    <p:extLst>
      <p:ext uri="{BB962C8B-B14F-4D97-AF65-F5344CB8AC3E}">
        <p14:creationId xmlns:p14="http://schemas.microsoft.com/office/powerpoint/2010/main" val="3087162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a:t>
            </a:r>
            <a:r>
              <a:rPr kumimoji="1" lang="ja-JP" altLang="en-US" dirty="0" smtClean="0"/>
              <a:t>プレゼン教材では、「</a:t>
            </a:r>
            <a:r>
              <a:rPr kumimoji="1" lang="ja-JP" altLang="en-US" dirty="0" err="1" smtClean="0"/>
              <a:t>ながら</a:t>
            </a:r>
            <a:r>
              <a:rPr kumimoji="1" lang="ja-JP" altLang="en-US" dirty="0" smtClean="0"/>
              <a:t>スマホ</a:t>
            </a:r>
            <a:r>
              <a:rPr kumimoji="1" lang="ja-JP" altLang="en-US" dirty="0" smtClean="0"/>
              <a:t>」により、交通</a:t>
            </a:r>
            <a:r>
              <a:rPr kumimoji="1" lang="ja-JP" altLang="en-US" dirty="0" smtClean="0"/>
              <a:t>事故</a:t>
            </a:r>
            <a:r>
              <a:rPr kumimoji="1" lang="ja-JP" altLang="en-US" dirty="0" smtClean="0"/>
              <a:t>や犯罪</a:t>
            </a:r>
            <a:r>
              <a:rPr kumimoji="1" lang="ja-JP" altLang="en-US" dirty="0" smtClean="0"/>
              <a:t>などに</a:t>
            </a:r>
            <a:r>
              <a:rPr kumimoji="1" lang="ja-JP" altLang="en-US" dirty="0" smtClean="0"/>
              <a:t>巻き込まれる危険性が</a:t>
            </a:r>
            <a:r>
              <a:rPr kumimoji="1" lang="ja-JP" altLang="en-US" dirty="0" smtClean="0"/>
              <a:t>高く</a:t>
            </a:r>
            <a:r>
              <a:rPr kumimoji="1" lang="ja-JP" altLang="en-US" dirty="0" smtClean="0"/>
              <a:t>なことを伝えます。）</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操作：画面に変化がない場合は「ワンクリック」してください。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88607E5F-303A-48DA-A6D5-48ACB1EE0D87}" type="slidenum">
              <a:rPr kumimoji="1" lang="ja-JP" altLang="en-US" smtClean="0"/>
              <a:t>1</a:t>
            </a:fld>
            <a:endParaRPr kumimoji="1" lang="ja-JP" altLang="en-US"/>
          </a:p>
        </p:txBody>
      </p:sp>
    </p:spTree>
    <p:extLst>
      <p:ext uri="{BB962C8B-B14F-4D97-AF65-F5344CB8AC3E}">
        <p14:creationId xmlns:p14="http://schemas.microsoft.com/office/powerpoint/2010/main" val="1741590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自転車に乗りながら、</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88607E5F-303A-48DA-A6D5-48ACB1EE0D87}" type="slidenum">
              <a:rPr kumimoji="1" lang="ja-JP" altLang="en-US" smtClean="0"/>
              <a:t>2</a:t>
            </a:fld>
            <a:endParaRPr kumimoji="1" lang="ja-JP" altLang="en-US"/>
          </a:p>
        </p:txBody>
      </p:sp>
    </p:spTree>
    <p:extLst>
      <p:ext uri="{BB962C8B-B14F-4D97-AF65-F5344CB8AC3E}">
        <p14:creationId xmlns:p14="http://schemas.microsoft.com/office/powerpoint/2010/main" val="84091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歩きながら、</a:t>
            </a:r>
            <a:endParaRPr kumimoji="1" lang="en-US" altLang="ja-JP" dirty="0" smtClean="0"/>
          </a:p>
          <a:p>
            <a:endParaRPr kumimoji="1" lang="en-US" altLang="ja-JP" dirty="0" smtClean="0"/>
          </a:p>
          <a:p>
            <a:r>
              <a:rPr kumimoji="1" lang="ja-JP" altLang="en-US" dirty="0" smtClean="0"/>
              <a:t>携帯電話やスマートフォンを使っていませんか？</a:t>
            </a:r>
            <a:endParaRPr kumimoji="1" lang="ja-JP" altLang="en-US" dirty="0"/>
          </a:p>
        </p:txBody>
      </p:sp>
      <p:sp>
        <p:nvSpPr>
          <p:cNvPr id="4" name="スライド番号プレースホルダー 3"/>
          <p:cNvSpPr>
            <a:spLocks noGrp="1"/>
          </p:cNvSpPr>
          <p:nvPr>
            <p:ph type="sldNum" sz="quarter" idx="10"/>
          </p:nvPr>
        </p:nvSpPr>
        <p:spPr/>
        <p:txBody>
          <a:bodyPr/>
          <a:lstStyle/>
          <a:p>
            <a:fld id="{88607E5F-303A-48DA-A6D5-48ACB1EE0D87}" type="slidenum">
              <a:rPr kumimoji="1" lang="ja-JP" altLang="en-US" smtClean="0"/>
              <a:t>3</a:t>
            </a:fld>
            <a:endParaRPr kumimoji="1" lang="ja-JP" altLang="en-US"/>
          </a:p>
        </p:txBody>
      </p:sp>
    </p:spTree>
    <p:extLst>
      <p:ext uri="{BB962C8B-B14F-4D97-AF65-F5344CB8AC3E}">
        <p14:creationId xmlns:p14="http://schemas.microsoft.com/office/powerpoint/2010/main" val="268274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（携帯電話やスマートフォンの「ながら」利用の危険性について、子どもたちと一緒に考えましょう。）</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ja-JP" altLang="en-US" dirty="0" smtClean="0"/>
              <a:t>割愛する場合は⇒をクリック）</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8607E5F-303A-48DA-A6D5-48ACB1EE0D87}" type="slidenum">
              <a:rPr kumimoji="1" lang="ja-JP" altLang="en-US" smtClean="0"/>
              <a:t>4</a:t>
            </a:fld>
            <a:endParaRPr kumimoji="1" lang="ja-JP" altLang="en-US"/>
          </a:p>
        </p:txBody>
      </p:sp>
    </p:spTree>
    <p:extLst>
      <p:ext uri="{BB962C8B-B14F-4D97-AF65-F5344CB8AC3E}">
        <p14:creationId xmlns:p14="http://schemas.microsoft.com/office/powerpoint/2010/main" val="22333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自転車の運転中や、歩きながらの携帯電話、スマートフォンの利用で、どのような危険が考えられますか。</a:t>
            </a:r>
            <a:endParaRPr kumimoji="1" lang="ja-JP" altLang="en-US" dirty="0"/>
          </a:p>
        </p:txBody>
      </p:sp>
      <p:sp>
        <p:nvSpPr>
          <p:cNvPr id="4" name="スライド番号プレースホルダー 3"/>
          <p:cNvSpPr>
            <a:spLocks noGrp="1"/>
          </p:cNvSpPr>
          <p:nvPr>
            <p:ph type="sldNum" sz="quarter" idx="10"/>
          </p:nvPr>
        </p:nvSpPr>
        <p:spPr/>
        <p:txBody>
          <a:bodyPr/>
          <a:lstStyle/>
          <a:p>
            <a:fld id="{88607E5F-303A-48DA-A6D5-48ACB1EE0D87}" type="slidenum">
              <a:rPr kumimoji="1" lang="ja-JP" altLang="en-US" smtClean="0"/>
              <a:t>5</a:t>
            </a:fld>
            <a:endParaRPr kumimoji="1" lang="ja-JP" altLang="en-US"/>
          </a:p>
        </p:txBody>
      </p:sp>
    </p:spTree>
    <p:extLst>
      <p:ext uri="{BB962C8B-B14F-4D97-AF65-F5344CB8AC3E}">
        <p14:creationId xmlns:p14="http://schemas.microsoft.com/office/powerpoint/2010/main" val="1593450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8607E5F-303A-48DA-A6D5-48ACB1EE0D87}" type="slidenum">
              <a:rPr kumimoji="1" lang="ja-JP" altLang="en-US" smtClean="0"/>
              <a:t>6</a:t>
            </a:fld>
            <a:endParaRPr kumimoji="1" lang="ja-JP" altLang="en-US"/>
          </a:p>
        </p:txBody>
      </p:sp>
    </p:spTree>
    <p:extLst>
      <p:ext uri="{BB962C8B-B14F-4D97-AF65-F5344CB8AC3E}">
        <p14:creationId xmlns:p14="http://schemas.microsoft.com/office/powerpoint/2010/main" val="1143480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自分や人</a:t>
            </a:r>
            <a:r>
              <a:rPr kumimoji="1" lang="ja-JP" altLang="en-US" dirty="0" smtClean="0"/>
              <a:t>の命に係わる危険</a:t>
            </a:r>
            <a:r>
              <a:rPr kumimoji="1" lang="ja-JP" altLang="en-US" dirty="0" smtClean="0"/>
              <a:t>な行為は絶対にしてはいけません</a:t>
            </a:r>
            <a:r>
              <a:rPr kumimoji="1" lang="ja-JP" altLang="en-US" dirty="0" smtClean="0"/>
              <a:t>。</a:t>
            </a:r>
            <a:endParaRPr kumimoji="1" lang="en-US" altLang="ja-JP" dirty="0" smtClean="0"/>
          </a:p>
          <a:p>
            <a:endParaRPr kumimoji="1" lang="en-US" altLang="ja-JP" dirty="0" smtClean="0"/>
          </a:p>
          <a:p>
            <a:r>
              <a:rPr kumimoji="1" lang="ja-JP" altLang="en-US" dirty="0" smtClean="0"/>
              <a:t>携帯</a:t>
            </a:r>
            <a:r>
              <a:rPr kumimoji="1" lang="ja-JP" altLang="en-US" dirty="0" smtClean="0"/>
              <a:t>電話やスマートフォンの画面を見ていると、視野がとても狭くなります</a:t>
            </a:r>
            <a:r>
              <a:rPr kumimoji="1" lang="ja-JP" altLang="en-US" dirty="0" smtClean="0"/>
              <a:t>。また</a:t>
            </a:r>
            <a:r>
              <a:rPr kumimoji="1" lang="ja-JP" altLang="en-US" dirty="0" smtClean="0"/>
              <a:t>、夜スマートフォンなどを見ていると、画面の明るさで、周囲が暗くて見えにくくなります</a:t>
            </a:r>
            <a:r>
              <a:rPr kumimoji="1" lang="ja-JP" altLang="en-US" dirty="0" smtClean="0"/>
              <a:t>。そのため、危険</a:t>
            </a:r>
            <a:r>
              <a:rPr kumimoji="1" lang="ja-JP" altLang="en-US" dirty="0" smtClean="0"/>
              <a:t>に気付くのが遅れ、事件や事故に遭うことがあります。最近では、夜</a:t>
            </a:r>
            <a:r>
              <a:rPr kumimoji="1" lang="ja-JP" altLang="en-US" dirty="0" smtClean="0"/>
              <a:t>の「歩きスマホ」で</a:t>
            </a:r>
            <a:r>
              <a:rPr kumimoji="1" lang="ja-JP" altLang="en-US" dirty="0" smtClean="0"/>
              <a:t>、女性が襲われるケースが増えています。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a:t>
            </a:r>
            <a:r>
              <a:rPr kumimoji="1" lang="ja-JP" altLang="en-US" dirty="0" smtClean="0"/>
              <a:t>駅など</a:t>
            </a:r>
            <a:r>
              <a:rPr kumimoji="1" lang="ja-JP" altLang="en-US" dirty="0" smtClean="0"/>
              <a:t>での歩き</a:t>
            </a:r>
            <a:r>
              <a:rPr kumimoji="1" lang="ja-JP" altLang="en-US" dirty="0" smtClean="0"/>
              <a:t>スマホは大変危険です</a:t>
            </a:r>
            <a:r>
              <a:rPr kumimoji="1" lang="ja-JP" altLang="en-US" dirty="0" smtClean="0"/>
              <a:t>。駅のホームからの</a:t>
            </a:r>
            <a:r>
              <a:rPr kumimoji="1" lang="ja-JP" altLang="en-US" dirty="0" smtClean="0"/>
              <a:t>転落事故も発生しています。「</a:t>
            </a:r>
            <a:r>
              <a:rPr kumimoji="1" lang="ja-JP" altLang="en-US" dirty="0" err="1" smtClean="0"/>
              <a:t>ながら</a:t>
            </a:r>
            <a:r>
              <a:rPr kumimoji="1" lang="ja-JP" altLang="en-US" dirty="0" smtClean="0"/>
              <a:t>スマホ」は絶対にやめましょう</a:t>
            </a:r>
            <a:r>
              <a:rPr kumimoji="1" lang="ja-JP" altLang="en-US" dirty="0" smtClean="0"/>
              <a:t>。</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操作をしながら、さらにイヤフォンで音楽を聞きながら自転車に乗っている高校生の姿を見ることがあります。自分が事故に遭う危険性とともに、自転車で死亡事故を起こすこともあることを認識させ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8607E5F-303A-48DA-A6D5-48ACB1EE0D87}" type="slidenum">
              <a:rPr kumimoji="1" lang="ja-JP" altLang="en-US" smtClean="0"/>
              <a:t>7</a:t>
            </a:fld>
            <a:endParaRPr kumimoji="1" lang="ja-JP" altLang="en-US"/>
          </a:p>
        </p:txBody>
      </p:sp>
    </p:spTree>
    <p:extLst>
      <p:ext uri="{BB962C8B-B14F-4D97-AF65-F5344CB8AC3E}">
        <p14:creationId xmlns:p14="http://schemas.microsoft.com/office/powerpoint/2010/main" val="133441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6A1626A-8F5B-4F1F-A513-C9DBDF9529D8}" type="datetimeFigureOut">
              <a:rPr kumimoji="1" lang="ja-JP" altLang="en-US" smtClean="0"/>
              <a:t>2014/9/4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3645EF-4A65-49DF-BDD0-090A3F6CB754}" type="slidenum">
              <a:rPr kumimoji="1" lang="ja-JP" altLang="en-US" smtClean="0"/>
              <a:t>‹#›</a:t>
            </a:fld>
            <a:endParaRPr kumimoji="1" lang="ja-JP" altLang="en-US"/>
          </a:p>
        </p:txBody>
      </p:sp>
    </p:spTree>
    <p:extLst>
      <p:ext uri="{BB962C8B-B14F-4D97-AF65-F5344CB8AC3E}">
        <p14:creationId xmlns:p14="http://schemas.microsoft.com/office/powerpoint/2010/main" val="66487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A1626A-8F5B-4F1F-A513-C9DBDF9529D8}" type="datetimeFigureOut">
              <a:rPr kumimoji="1" lang="ja-JP" altLang="en-US" smtClean="0"/>
              <a:t>2014/9/4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3645EF-4A65-49DF-BDD0-090A3F6CB754}" type="slidenum">
              <a:rPr kumimoji="1" lang="ja-JP" altLang="en-US" smtClean="0"/>
              <a:t>‹#›</a:t>
            </a:fld>
            <a:endParaRPr kumimoji="1" lang="ja-JP" altLang="en-US"/>
          </a:p>
        </p:txBody>
      </p:sp>
    </p:spTree>
    <p:extLst>
      <p:ext uri="{BB962C8B-B14F-4D97-AF65-F5344CB8AC3E}">
        <p14:creationId xmlns:p14="http://schemas.microsoft.com/office/powerpoint/2010/main" val="132949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A1626A-8F5B-4F1F-A513-C9DBDF9529D8}" type="datetimeFigureOut">
              <a:rPr kumimoji="1" lang="ja-JP" altLang="en-US" smtClean="0"/>
              <a:t>2014/9/4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3645EF-4A65-49DF-BDD0-090A3F6CB754}" type="slidenum">
              <a:rPr kumimoji="1" lang="ja-JP" altLang="en-US" smtClean="0"/>
              <a:t>‹#›</a:t>
            </a:fld>
            <a:endParaRPr kumimoji="1" lang="ja-JP" altLang="en-US"/>
          </a:p>
        </p:txBody>
      </p:sp>
    </p:spTree>
    <p:extLst>
      <p:ext uri="{BB962C8B-B14F-4D97-AF65-F5344CB8AC3E}">
        <p14:creationId xmlns:p14="http://schemas.microsoft.com/office/powerpoint/2010/main" val="77648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2014/9/4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2014/9/4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2014/9/4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2014/9/4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A1626A-8F5B-4F1F-A513-C9DBDF9529D8}" type="datetimeFigureOut">
              <a:rPr kumimoji="1" lang="ja-JP" altLang="en-US" smtClean="0"/>
              <a:t>2014/9/4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3645EF-4A65-49DF-BDD0-090A3F6CB754}" type="slidenum">
              <a:rPr kumimoji="1" lang="ja-JP" altLang="en-US" smtClean="0"/>
              <a:t>‹#›</a:t>
            </a:fld>
            <a:endParaRPr kumimoji="1" lang="ja-JP" altLang="en-US"/>
          </a:p>
        </p:txBody>
      </p:sp>
    </p:spTree>
    <p:extLst>
      <p:ext uri="{BB962C8B-B14F-4D97-AF65-F5344CB8AC3E}">
        <p14:creationId xmlns:p14="http://schemas.microsoft.com/office/powerpoint/2010/main" val="406489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6A1626A-8F5B-4F1F-A513-C9DBDF9529D8}" type="datetimeFigureOut">
              <a:rPr kumimoji="1" lang="ja-JP" altLang="en-US" smtClean="0"/>
              <a:t>2014/9/4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3645EF-4A65-49DF-BDD0-090A3F6CB754}" type="slidenum">
              <a:rPr kumimoji="1" lang="ja-JP" altLang="en-US" smtClean="0"/>
              <a:t>‹#›</a:t>
            </a:fld>
            <a:endParaRPr kumimoji="1" lang="ja-JP" altLang="en-US"/>
          </a:p>
        </p:txBody>
      </p:sp>
    </p:spTree>
    <p:extLst>
      <p:ext uri="{BB962C8B-B14F-4D97-AF65-F5344CB8AC3E}">
        <p14:creationId xmlns:p14="http://schemas.microsoft.com/office/powerpoint/2010/main" val="235766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6A1626A-8F5B-4F1F-A513-C9DBDF9529D8}" type="datetimeFigureOut">
              <a:rPr kumimoji="1" lang="ja-JP" altLang="en-US" smtClean="0"/>
              <a:t>2014/9/4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3645EF-4A65-49DF-BDD0-090A3F6CB754}" type="slidenum">
              <a:rPr kumimoji="1" lang="ja-JP" altLang="en-US" smtClean="0"/>
              <a:t>‹#›</a:t>
            </a:fld>
            <a:endParaRPr kumimoji="1" lang="ja-JP" altLang="en-US"/>
          </a:p>
        </p:txBody>
      </p:sp>
    </p:spTree>
    <p:extLst>
      <p:ext uri="{BB962C8B-B14F-4D97-AF65-F5344CB8AC3E}">
        <p14:creationId xmlns:p14="http://schemas.microsoft.com/office/powerpoint/2010/main" val="45441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6A1626A-8F5B-4F1F-A513-C9DBDF9529D8}" type="datetimeFigureOut">
              <a:rPr kumimoji="1" lang="ja-JP" altLang="en-US" smtClean="0"/>
              <a:t>2014/9/4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93645EF-4A65-49DF-BDD0-090A3F6CB754}" type="slidenum">
              <a:rPr kumimoji="1" lang="ja-JP" altLang="en-US" smtClean="0"/>
              <a:t>‹#›</a:t>
            </a:fld>
            <a:endParaRPr kumimoji="1" lang="ja-JP" altLang="en-US"/>
          </a:p>
        </p:txBody>
      </p:sp>
    </p:spTree>
    <p:extLst>
      <p:ext uri="{BB962C8B-B14F-4D97-AF65-F5344CB8AC3E}">
        <p14:creationId xmlns:p14="http://schemas.microsoft.com/office/powerpoint/2010/main" val="1434315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6A1626A-8F5B-4F1F-A513-C9DBDF9529D8}" type="datetimeFigureOut">
              <a:rPr kumimoji="1" lang="ja-JP" altLang="en-US" smtClean="0"/>
              <a:t>2014/9/4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93645EF-4A65-49DF-BDD0-090A3F6CB754}" type="slidenum">
              <a:rPr kumimoji="1" lang="ja-JP" altLang="en-US" smtClean="0"/>
              <a:t>‹#›</a:t>
            </a:fld>
            <a:endParaRPr kumimoji="1" lang="ja-JP" altLang="en-US"/>
          </a:p>
        </p:txBody>
      </p:sp>
    </p:spTree>
    <p:extLst>
      <p:ext uri="{BB962C8B-B14F-4D97-AF65-F5344CB8AC3E}">
        <p14:creationId xmlns:p14="http://schemas.microsoft.com/office/powerpoint/2010/main" val="3275339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A1626A-8F5B-4F1F-A513-C9DBDF9529D8}" type="datetimeFigureOut">
              <a:rPr kumimoji="1" lang="ja-JP" altLang="en-US" smtClean="0"/>
              <a:t>2014/9/4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93645EF-4A65-49DF-BDD0-090A3F6CB754}" type="slidenum">
              <a:rPr kumimoji="1" lang="ja-JP" altLang="en-US" smtClean="0"/>
              <a:t>‹#›</a:t>
            </a:fld>
            <a:endParaRPr kumimoji="1" lang="ja-JP" altLang="en-US"/>
          </a:p>
        </p:txBody>
      </p:sp>
    </p:spTree>
    <p:extLst>
      <p:ext uri="{BB962C8B-B14F-4D97-AF65-F5344CB8AC3E}">
        <p14:creationId xmlns:p14="http://schemas.microsoft.com/office/powerpoint/2010/main" val="122117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6A1626A-8F5B-4F1F-A513-C9DBDF9529D8}" type="datetimeFigureOut">
              <a:rPr kumimoji="1" lang="ja-JP" altLang="en-US" smtClean="0"/>
              <a:t>2014/9/4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3645EF-4A65-49DF-BDD0-090A3F6CB754}" type="slidenum">
              <a:rPr kumimoji="1" lang="ja-JP" altLang="en-US" smtClean="0"/>
              <a:t>‹#›</a:t>
            </a:fld>
            <a:endParaRPr kumimoji="1" lang="ja-JP" altLang="en-US"/>
          </a:p>
        </p:txBody>
      </p:sp>
    </p:spTree>
    <p:extLst>
      <p:ext uri="{BB962C8B-B14F-4D97-AF65-F5344CB8AC3E}">
        <p14:creationId xmlns:p14="http://schemas.microsoft.com/office/powerpoint/2010/main" val="9991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6A1626A-8F5B-4F1F-A513-C9DBDF9529D8}" type="datetimeFigureOut">
              <a:rPr kumimoji="1" lang="ja-JP" altLang="en-US" smtClean="0"/>
              <a:t>2014/9/4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3645EF-4A65-49DF-BDD0-090A3F6CB754}" type="slidenum">
              <a:rPr kumimoji="1" lang="ja-JP" altLang="en-US" smtClean="0"/>
              <a:t>‹#›</a:t>
            </a:fld>
            <a:endParaRPr kumimoji="1" lang="ja-JP" altLang="en-US"/>
          </a:p>
        </p:txBody>
      </p:sp>
    </p:spTree>
    <p:extLst>
      <p:ext uri="{BB962C8B-B14F-4D97-AF65-F5344CB8AC3E}">
        <p14:creationId xmlns:p14="http://schemas.microsoft.com/office/powerpoint/2010/main" val="3725111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1626A-8F5B-4F1F-A513-C9DBDF9529D8}" type="datetimeFigureOut">
              <a:rPr kumimoji="1" lang="ja-JP" altLang="en-US" smtClean="0"/>
              <a:t>2014/9/4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645EF-4A65-49DF-BDD0-090A3F6CB754}" type="slidenum">
              <a:rPr kumimoji="1" lang="ja-JP" altLang="en-US" smtClean="0"/>
              <a:t>‹#›</a:t>
            </a:fld>
            <a:endParaRPr kumimoji="1" lang="ja-JP" altLang="en-US"/>
          </a:p>
        </p:txBody>
      </p:sp>
    </p:spTree>
    <p:extLst>
      <p:ext uri="{BB962C8B-B14F-4D97-AF65-F5344CB8AC3E}">
        <p14:creationId xmlns:p14="http://schemas.microsoft.com/office/powerpoint/2010/main" val="3205407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2014/9/4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2014/9/4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2014/9/4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2014/9/4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ケータイや</a:t>
            </a:r>
            <a:r>
              <a:rPr lang="ja-JP" altLang="en-US" dirty="0" smtClean="0"/>
              <a:t>スマホ</a:t>
            </a:r>
            <a:endParaRPr kumimoji="1" lang="ja-JP" altLang="en-US" dirty="0"/>
          </a:p>
        </p:txBody>
      </p:sp>
      <p:sp>
        <p:nvSpPr>
          <p:cNvPr id="3" name="サブタイトル 2"/>
          <p:cNvSpPr>
            <a:spLocks noGrp="1"/>
          </p:cNvSpPr>
          <p:nvPr>
            <p:ph type="subTitle" idx="1"/>
          </p:nvPr>
        </p:nvSpPr>
        <p:spPr/>
        <p:txBody>
          <a:bodyPr>
            <a:normAutofit fontScale="92500"/>
          </a:bodyPr>
          <a:lstStyle/>
          <a:p>
            <a:pPr algn="l">
              <a:lnSpc>
                <a:spcPct val="100000"/>
              </a:lnSpc>
            </a:pPr>
            <a:r>
              <a:rPr lang="ja-JP" altLang="en-US" sz="4400" dirty="0" smtClean="0">
                <a:solidFill>
                  <a:srgbClr val="0000FF"/>
                </a:solidFill>
              </a:rPr>
              <a:t>何かをしながら</a:t>
            </a:r>
          </a:p>
          <a:p>
            <a:pPr algn="l">
              <a:lnSpc>
                <a:spcPct val="100000"/>
              </a:lnSpc>
            </a:pPr>
            <a:r>
              <a:rPr lang="ja-JP" altLang="en-US" sz="4400" dirty="0" smtClean="0">
                <a:solidFill>
                  <a:srgbClr val="0000FF"/>
                </a:solidFill>
              </a:rPr>
              <a:t>　　　　使って</a:t>
            </a:r>
            <a:r>
              <a:rPr lang="ja-JP" altLang="en-US" sz="4400" dirty="0" smtClean="0">
                <a:solidFill>
                  <a:srgbClr val="0000FF"/>
                </a:solidFill>
              </a:rPr>
              <a:t>いません</a:t>
            </a:r>
            <a:r>
              <a:rPr lang="ja-JP" altLang="en-US" sz="4400" dirty="0" smtClean="0">
                <a:solidFill>
                  <a:srgbClr val="0000FF"/>
                </a:solidFill>
              </a:rPr>
              <a:t>か？</a:t>
            </a:r>
          </a:p>
        </p:txBody>
      </p:sp>
      <p:sp>
        <p:nvSpPr>
          <p:cNvPr id="4" name="テキスト ボックス 3"/>
          <p:cNvSpPr txBox="1"/>
          <p:nvPr/>
        </p:nvSpPr>
        <p:spPr>
          <a:xfrm>
            <a:off x="1403648" y="3645024"/>
            <a:ext cx="659155" cy="400110"/>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000" b="1" dirty="0" smtClean="0">
                <a:solidFill>
                  <a:srgbClr val="0000FF"/>
                </a:solidFill>
              </a:rPr>
              <a:t>なに</a:t>
            </a:r>
            <a:endParaRPr kumimoji="1" lang="ja-JP" altLang="en-US" sz="2000" b="1" dirty="0">
              <a:solidFill>
                <a:srgbClr val="0000FF"/>
              </a:solidFill>
            </a:endParaRPr>
          </a:p>
        </p:txBody>
      </p:sp>
      <p:sp>
        <p:nvSpPr>
          <p:cNvPr id="5" name="テキスト ボックス 4"/>
          <p:cNvSpPr txBox="1"/>
          <p:nvPr/>
        </p:nvSpPr>
        <p:spPr>
          <a:xfrm>
            <a:off x="2875879" y="4437112"/>
            <a:ext cx="688009" cy="400110"/>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dirty="0" smtClean="0">
                <a:solidFill>
                  <a:srgbClr val="0000FF"/>
                </a:solidFill>
              </a:rPr>
              <a:t>つ</a:t>
            </a:r>
            <a:r>
              <a:rPr lang="ja-JP" altLang="en-US" sz="2000" b="1" dirty="0">
                <a:solidFill>
                  <a:srgbClr val="0000FF"/>
                </a:solidFill>
              </a:rPr>
              <a:t>か</a:t>
            </a:r>
            <a:endParaRPr kumimoji="1" lang="ja-JP" altLang="en-US" sz="2000" b="1" dirty="0">
              <a:solidFill>
                <a:srgbClr val="0000FF"/>
              </a:solidFill>
            </a:endParaRPr>
          </a:p>
        </p:txBody>
      </p:sp>
    </p:spTree>
    <p:extLst>
      <p:ext uri="{BB962C8B-B14F-4D97-AF65-F5344CB8AC3E}">
        <p14:creationId xmlns:p14="http://schemas.microsoft.com/office/powerpoint/2010/main" val="2510236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027" name="Picture 3" descr="D:\data\WorkSpace＄\情報モラル\素材作成\自転車でスマホ.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71091" cy="55710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0484" t="11615" r="26482" b="8151"/>
          <a:stretch/>
        </p:blipFill>
        <p:spPr bwMode="auto">
          <a:xfrm>
            <a:off x="6964911" y="2131426"/>
            <a:ext cx="2481567" cy="462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爆発 1 1"/>
          <p:cNvSpPr/>
          <p:nvPr/>
        </p:nvSpPr>
        <p:spPr>
          <a:xfrm rot="19486087">
            <a:off x="1662205" y="1658877"/>
            <a:ext cx="6192688" cy="4824536"/>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5800"/>
              </a:lnSpc>
            </a:pPr>
            <a:r>
              <a:rPr kumimoji="1" lang="ja-JP" altLang="en-US" dirty="0" smtClean="0">
                <a:solidFill>
                  <a:srgbClr val="FF0000"/>
                </a:solidFill>
              </a:rPr>
              <a:t>　　</a:t>
            </a:r>
            <a:r>
              <a:rPr kumimoji="1" lang="ja-JP" altLang="en-US" sz="2400" b="1" dirty="0" smtClean="0">
                <a:solidFill>
                  <a:srgbClr val="FF0000"/>
                </a:solidFill>
              </a:rPr>
              <a:t>あぶ</a:t>
            </a:r>
            <a:r>
              <a:rPr kumimoji="1" lang="ja-JP" altLang="en-US" dirty="0" smtClean="0">
                <a:solidFill>
                  <a:srgbClr val="FF0000"/>
                </a:solidFill>
              </a:rPr>
              <a:t>　</a:t>
            </a:r>
            <a:endParaRPr kumimoji="1" lang="en-US" altLang="ja-JP" dirty="0" smtClean="0">
              <a:solidFill>
                <a:srgbClr val="FF0000"/>
              </a:solidFill>
            </a:endParaRPr>
          </a:p>
          <a:p>
            <a:pPr algn="ctr">
              <a:lnSpc>
                <a:spcPts val="5800"/>
              </a:lnSpc>
            </a:pPr>
            <a:r>
              <a:rPr kumimoji="1" lang="ja-JP" altLang="en-US" sz="6000" dirty="0" smtClean="0">
                <a:solidFill>
                  <a:srgbClr val="FF0000"/>
                </a:solidFill>
              </a:rPr>
              <a:t>危ない！</a:t>
            </a:r>
            <a:endParaRPr kumimoji="1" lang="ja-JP" altLang="en-US" sz="6000" dirty="0">
              <a:solidFill>
                <a:srgbClr val="FF0000"/>
              </a:solidFill>
            </a:endParaRPr>
          </a:p>
        </p:txBody>
      </p:sp>
    </p:spTree>
    <p:extLst>
      <p:ext uri="{BB962C8B-B14F-4D97-AF65-F5344CB8AC3E}">
        <p14:creationId xmlns:p14="http://schemas.microsoft.com/office/powerpoint/2010/main" val="290869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2600" fill="hold"/>
                                        <p:tgtEl>
                                          <p:spTgt spid="1029"/>
                                        </p:tgtEl>
                                        <p:attrNameLst>
                                          <p:attrName>ppt_x</p:attrName>
                                        </p:attrNameLst>
                                      </p:cBhvr>
                                      <p:tavLst>
                                        <p:tav tm="0">
                                          <p:val>
                                            <p:strVal val="1+#ppt_w/2"/>
                                          </p:val>
                                        </p:tav>
                                        <p:tav tm="100000">
                                          <p:val>
                                            <p:strVal val="#ppt_x"/>
                                          </p:val>
                                        </p:tav>
                                      </p:tavLst>
                                    </p:anim>
                                    <p:anim calcmode="lin" valueType="num">
                                      <p:cBhvr additive="base">
                                        <p:cTn id="8" dur="2600" fill="hold"/>
                                        <p:tgtEl>
                                          <p:spTgt spid="1029"/>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190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0-#ppt_w/2"/>
                                          </p:val>
                                        </p:tav>
                                        <p:tav tm="100000">
                                          <p:val>
                                            <p:strVal val="#ppt_x"/>
                                          </p:val>
                                        </p:tav>
                                      </p:tavLst>
                                    </p:anim>
                                    <p:anim calcmode="lin" valueType="num">
                                      <p:cBhvr additive="base">
                                        <p:cTn id="12" dur="500" fill="hold"/>
                                        <p:tgtEl>
                                          <p:spTgt spid="1027"/>
                                        </p:tgtEl>
                                        <p:attrNameLst>
                                          <p:attrName>ppt_y</p:attrName>
                                        </p:attrNameLst>
                                      </p:cBhvr>
                                      <p:tavLst>
                                        <p:tav tm="0">
                                          <p:val>
                                            <p:strVal val="0-#ppt_h/2"/>
                                          </p:val>
                                        </p:tav>
                                        <p:tav tm="100000">
                                          <p:val>
                                            <p:strVal val="#ppt_y"/>
                                          </p:val>
                                        </p:tav>
                                      </p:tavLst>
                                    </p:anim>
                                  </p:childTnLst>
                                </p:cTn>
                              </p:par>
                              <p:par>
                                <p:cTn id="13" presetID="53" presetClass="entr" presetSubtype="16" fill="hold" grpId="0" nodeType="withEffect">
                                  <p:stCondLst>
                                    <p:cond delay="220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51000">
              <a:schemeClr val="tx1"/>
            </a:gs>
          </a:gsLst>
          <a:lin ang="2700000" scaled="1"/>
          <a:tileRect/>
        </a:gradFill>
        <a:effectLst/>
      </p:bgPr>
    </p:bg>
    <p:spTree>
      <p:nvGrpSpPr>
        <p:cNvPr id="1" name=""/>
        <p:cNvGrpSpPr/>
        <p:nvPr/>
      </p:nvGrpSpPr>
      <p:grpSpPr>
        <a:xfrm>
          <a:off x="0" y="0"/>
          <a:ext cx="0" cy="0"/>
          <a:chOff x="0" y="0"/>
          <a:chExt cx="0" cy="0"/>
        </a:xfrm>
      </p:grpSpPr>
      <p:sp>
        <p:nvSpPr>
          <p:cNvPr id="2" name="正方形/長方形 1"/>
          <p:cNvSpPr/>
          <p:nvPr/>
        </p:nvSpPr>
        <p:spPr>
          <a:xfrm rot="1656065">
            <a:off x="-1661991" y="3963852"/>
            <a:ext cx="10566254" cy="4511271"/>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p:cNvSpPr/>
          <p:nvPr/>
        </p:nvSpPr>
        <p:spPr>
          <a:xfrm>
            <a:off x="-396552" y="-1869399"/>
            <a:ext cx="3817666" cy="7284426"/>
          </a:xfrm>
          <a:prstGeom prst="triangle">
            <a:avLst/>
          </a:prstGeom>
          <a:gradFill>
            <a:gsLst>
              <a:gs pos="0">
                <a:srgbClr val="FFFF00"/>
              </a:gs>
              <a:gs pos="100000">
                <a:schemeClr val="bg1">
                  <a:alpha val="52000"/>
                </a:schemeClr>
              </a:gs>
            </a:gsLst>
            <a:lin ang="5400000" scaled="0"/>
          </a:gra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D:\data\WorkSpace＄\情報モラル\素材作成\歩きスマホ.png"/>
          <p:cNvPicPr>
            <a:picLocks noChangeAspect="1" noChangeArrowheads="1"/>
          </p:cNvPicPr>
          <p:nvPr/>
        </p:nvPicPr>
        <p:blipFill rotWithShape="1">
          <a:blip r:embed="rId4">
            <a:extLst>
              <a:ext uri="{28A0092B-C50C-407E-A947-70E740481C1C}">
                <a14:useLocalDpi xmlns:a14="http://schemas.microsoft.com/office/drawing/2010/main" val="0"/>
              </a:ext>
            </a:extLst>
          </a:blip>
          <a:srcRect l="21922" t="20228" r="39834" b="14707"/>
          <a:stretch/>
        </p:blipFill>
        <p:spPr bwMode="auto">
          <a:xfrm>
            <a:off x="-1332656" y="-977386"/>
            <a:ext cx="2427889" cy="413056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5633" t="15007" r="35636" b="17793"/>
          <a:stretch/>
        </p:blipFill>
        <p:spPr bwMode="auto">
          <a:xfrm>
            <a:off x="-3492895" y="-2201522"/>
            <a:ext cx="2589805" cy="449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爆発 1 13"/>
          <p:cNvSpPr/>
          <p:nvPr/>
        </p:nvSpPr>
        <p:spPr>
          <a:xfrm rot="2980728">
            <a:off x="3896302" y="792565"/>
            <a:ext cx="6224013" cy="398509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5800"/>
              </a:lnSpc>
            </a:pPr>
            <a:r>
              <a:rPr kumimoji="1" lang="ja-JP" altLang="en-US" dirty="0" smtClean="0">
                <a:solidFill>
                  <a:srgbClr val="FF0000"/>
                </a:solidFill>
              </a:rPr>
              <a:t>　　</a:t>
            </a:r>
            <a:r>
              <a:rPr kumimoji="1" lang="ja-JP" altLang="en-US" sz="2400" b="1" dirty="0" smtClean="0">
                <a:solidFill>
                  <a:srgbClr val="FF0000"/>
                </a:solidFill>
              </a:rPr>
              <a:t>あぶ</a:t>
            </a:r>
            <a:r>
              <a:rPr kumimoji="1" lang="ja-JP" altLang="en-US" dirty="0" smtClean="0">
                <a:solidFill>
                  <a:srgbClr val="FF0000"/>
                </a:solidFill>
              </a:rPr>
              <a:t>　</a:t>
            </a:r>
            <a:endParaRPr kumimoji="1" lang="en-US" altLang="ja-JP" dirty="0" smtClean="0">
              <a:solidFill>
                <a:srgbClr val="FF0000"/>
              </a:solidFill>
            </a:endParaRPr>
          </a:p>
          <a:p>
            <a:pPr algn="ctr">
              <a:lnSpc>
                <a:spcPts val="5800"/>
              </a:lnSpc>
            </a:pPr>
            <a:r>
              <a:rPr kumimoji="1" lang="ja-JP" altLang="en-US" sz="6000" dirty="0" smtClean="0">
                <a:solidFill>
                  <a:srgbClr val="FF0000"/>
                </a:solidFill>
              </a:rPr>
              <a:t>危ない！</a:t>
            </a:r>
            <a:endParaRPr kumimoji="1" lang="ja-JP" altLang="en-US" sz="6000" dirty="0">
              <a:solidFill>
                <a:srgbClr val="FF0000"/>
              </a:solidFill>
            </a:endParaRPr>
          </a:p>
        </p:txBody>
      </p:sp>
    </p:spTree>
    <p:extLst>
      <p:ext uri="{BB962C8B-B14F-4D97-AF65-F5344CB8AC3E}">
        <p14:creationId xmlns:p14="http://schemas.microsoft.com/office/powerpoint/2010/main" val="301466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nodeType="clickEffect">
                                  <p:stCondLst>
                                    <p:cond delay="0"/>
                                  </p:stCondLst>
                                  <p:childTnLst>
                                    <p:animMotion origin="layout" path="M 2.5E-6 4.81481E-6 C 0.00503 0.00995 0.0059 0.01852 0.01372 0.02546 C 0.02222 0.0419 0.01076 0.0213 0.02413 0.03912 C 0.02552 0.04097 0.02587 0.04468 0.0276 0.04606 C 0.02778 0.0463 0.04045 0.05185 0.04288 0.05301 C 0.05556 0.05856 0.06806 0.06389 0.08108 0.06667 C 0.08906 0.07037 0.09566 0.07708 0.10347 0.08056 C 0.10851 0.08519 0.11302 0.09167 0.11892 0.09421 C 0.1224 0.09583 0.12934 0.09884 0.12934 0.09884 C 0.13646 0.10532 0.14358 0.11366 0.15156 0.11736 C 0.16111 0.12986 0.17292 0.13704 0.18611 0.14028 C 0.19306 0.14213 0.20694 0.14491 0.20694 0.14491 C 0.21215 0.14722 0.21788 0.14792 0.22222 0.15185 C 0.22847 0.15718 0.23438 0.1625 0.24115 0.16551 C 0.25556 0.17986 0.26962 0.19352 0.28438 0.20694 C 0.2908 0.21273 0.29948 0.21806 0.30521 0.22546 C 0.30868 0.23009 0.31198 0.23449 0.31545 0.23912 C 0.3184 0.24282 0.32274 0.24421 0.32587 0.24838 C 0.3309 0.25509 0.33351 0.26157 0.33958 0.26667 C 0.3474 0.28264 0.34254 0.2787 0.35174 0.28287 C 0.36372 0.29884 0.38038 0.30509 0.39653 0.31042 C 0.40434 0.31713 0.4125 0.32269 0.42066 0.3287 C 0.43646 0.34051 0.41424 0.32523 0.43108 0.34028 C 0.43698 0.34583 0.44618 0.34954 0.4533 0.35185 C 0.46389 0.35903 0.45816 0.35463 0.47066 0.36551 C 0.48177 0.375 0.51319 0.37639 0.5224 0.37708 C 0.5375 0.3838 0.55816 0.38819 0.5724 0.39769 C 0.58594 0.40671 0.56979 0.39884 0.58281 0.40463 C 0.58455 0.40625 0.58611 0.4081 0.58785 0.40926 C 0.58941 0.41042 0.59149 0.41019 0.59306 0.41157 C 0.60608 0.42315 0.59115 0.41528 0.60347 0.42083 C 0.60938 0.42639 0.61701 0.43125 0.62413 0.43449 C 0.62813 0.44144 0.63142 0.44907 0.63594 0.45532 C 0.6401 0.46088 0.64653 0.45625 0.64653 0.46667 " pathEditMode="relative" ptsTypes="fffffffffffffffffffffffffffffffffA">
                                      <p:cBhvr>
                                        <p:cTn id="6" dur="4200" fill="hold"/>
                                        <p:tgtEl>
                                          <p:spTgt spid="2050"/>
                                        </p:tgtEl>
                                        <p:attrNameLst>
                                          <p:attrName>ppt_x</p:attrName>
                                          <p:attrName>ppt_y</p:attrName>
                                        </p:attrNameLst>
                                      </p:cBhvr>
                                    </p:animMotion>
                                  </p:childTnLst>
                                </p:cTn>
                              </p:par>
                              <p:par>
                                <p:cTn id="7" presetID="0" presetClass="path" presetSubtype="0" fill="hold" nodeType="withEffect">
                                  <p:stCondLst>
                                    <p:cond delay="1600"/>
                                  </p:stCondLst>
                                  <p:childTnLst>
                                    <p:animMotion origin="layout" path="M -1.66667E-6 6.2963E-6 C 0.00921 0.01852 -0.00295 -0.00393 0.00868 0.01158 C 0.01007 0.01343 0.01059 0.01667 0.01216 0.01852 C 0.01528 0.02223 0.0224 0.02755 0.0224 0.02755 C 0.02361 0.02987 0.02414 0.03311 0.02587 0.0345 C 0.029 0.03704 0.03629 0.03913 0.03629 0.03913 C 0.04427 0.04653 0.03941 0.04283 0.05174 0.04838 C 0.05348 0.04908 0.05521 0.05001 0.05695 0.0507 C 0.05868 0.05139 0.06216 0.05278 0.06216 0.05278 C 0.08195 0.07084 0.05348 0.04561 0.0724 0.05973 C 0.08351 0.06806 0.09306 0.07987 0.10521 0.08519 C 0.11389 0.0963 0.12605 0.10348 0.13629 0.11274 C 0.14132 0.11737 0.14653 0.12176 0.15174 0.12639 C 0.15712 0.13102 0.16164 0.14075 0.16719 0.14491 C 0.17448 0.15047 0.1849 0.15232 0.19306 0.15394 C 0.19827 0.15626 0.20348 0.15857 0.20868 0.16088 C 0.21042 0.16158 0.21389 0.1632 0.21389 0.1632 C 0.22171 0.17038 0.23073 0.17292 0.23959 0.17709 C 0.24358 0.17894 0.24653 0.18311 0.25 0.18612 C 0.25174 0.18774 0.25521 0.19075 0.25521 0.19075 C 0.26476 0.21019 0.25191 0.18774 0.26389 0.20001 C 0.26754 0.20394 0.26997 0.21019 0.27396 0.21389 C 0.2757 0.21551 0.27743 0.2169 0.27917 0.21852 C 0.29063 0.24075 0.31667 0.23843 0.33455 0.24144 C 0.34462 0.24491 0.33889 0.24283 0.35157 0.24838 C 0.3533 0.24908 0.35521 0.25001 0.35695 0.2507 C 0.35851 0.25139 0.36198 0.25278 0.36198 0.25278 C 0.37257 0.26251 0.3823 0.27338 0.39289 0.28288 C 0.3948 0.2845 0.39636 0.28588 0.39827 0.28727 C 0.39983 0.28889 0.40157 0.29028 0.40348 0.2919 C 0.40504 0.29352 0.40851 0.29653 0.40851 0.29653 C 0.42518 0.32963 0.46563 0.31551 0.49115 0.32408 C 0.50296 0.32801 0.51146 0.33843 0.5224 0.34491 C 0.52552 0.347 0.52952 0.34676 0.53264 0.34954 C 0.53907 0.3551 0.54618 0.36459 0.5533 0.36783 C 0.5573 0.3757 0.56129 0.38102 0.56702 0.38612 C 0.56823 0.38843 0.56927 0.39121 0.57049 0.39306 C 0.57188 0.39491 0.57431 0.39561 0.5757 0.39769 C 0.5757 0.39769 0.58438 0.41505 0.58629 0.41852 C 0.58837 0.42292 0.6 0.42686 0.60157 0.42755 C 0.60973 0.43126 0.61737 0.4345 0.6257 0.43681 C 0.63247 0.44283 0.63889 0.44862 0.64653 0.45278 C 0.64966 0.45463 0.65677 0.45741 0.65677 0.45741 C 0.66129 0.46621 0.66025 0.46158 0.66025 0.4713 " pathEditMode="relative" ptsTypes="fffffffffffffffffffffffffffffffffffffffffffA">
                                      <p:cBhvr>
                                        <p:cTn id="8" dur="2600" fill="hold"/>
                                        <p:tgtEl>
                                          <p:spTgt spid="2051"/>
                                        </p:tgtEl>
                                        <p:attrNameLst>
                                          <p:attrName>ppt_x</p:attrName>
                                          <p:attrName>ppt_y</p:attrName>
                                        </p:attrNameLst>
                                      </p:cBhvr>
                                    </p:animMotion>
                                  </p:childTnLst>
                                </p:cTn>
                              </p:par>
                              <p:par>
                                <p:cTn id="9" presetID="53" presetClass="entr" presetSubtype="16" fill="hold" grpId="0" nodeType="withEffect">
                                  <p:stCondLst>
                                    <p:cond delay="39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8" y="0"/>
            <a:ext cx="9111603" cy="6858000"/>
          </a:xfrm>
          <a:prstGeom prst="rect">
            <a:avLst/>
          </a:prstGeom>
        </p:spPr>
      </p:pic>
      <p:sp>
        <p:nvSpPr>
          <p:cNvPr id="6" name="円形吹き出し 5"/>
          <p:cNvSpPr/>
          <p:nvPr/>
        </p:nvSpPr>
        <p:spPr>
          <a:xfrm>
            <a:off x="64466" y="836712"/>
            <a:ext cx="5443638" cy="1944216"/>
          </a:xfrm>
          <a:prstGeom prst="wedgeEllipseCallout">
            <a:avLst>
              <a:gd name="adj1" fmla="val 47615"/>
              <a:gd name="adj2" fmla="val 611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lang="ja-JP" altLang="en-US" sz="2400" b="1" dirty="0" smtClean="0">
                <a:solidFill>
                  <a:prstClr val="black"/>
                </a:solidFill>
              </a:rPr>
              <a:t>　　　　　　  </a:t>
            </a:r>
            <a:r>
              <a:rPr lang="ja-JP" altLang="en-US" sz="2400" b="1" dirty="0" err="1" smtClean="0">
                <a:solidFill>
                  <a:prstClr val="black"/>
                </a:solidFill>
              </a:rPr>
              <a:t>よ</a:t>
            </a:r>
            <a:endParaRPr lang="en-US" altLang="ja-JP" sz="2400" b="1" dirty="0">
              <a:solidFill>
                <a:prstClr val="black"/>
              </a:solidFill>
            </a:endParaRPr>
          </a:p>
          <a:p>
            <a:pPr>
              <a:lnSpc>
                <a:spcPts val="3500"/>
              </a:lnSpc>
            </a:pPr>
            <a:r>
              <a:rPr lang="ja-JP" altLang="en-US" sz="3600" dirty="0" smtClean="0">
                <a:solidFill>
                  <a:prstClr val="black"/>
                </a:solidFill>
              </a:rPr>
              <a:t>どこが良くなかった</a:t>
            </a:r>
            <a:endParaRPr lang="en-US" altLang="ja-JP" sz="3600" dirty="0" smtClean="0">
              <a:solidFill>
                <a:prstClr val="black"/>
              </a:solidFill>
            </a:endParaRPr>
          </a:p>
          <a:p>
            <a:r>
              <a:rPr lang="ja-JP" altLang="en-US" sz="3600" dirty="0" smtClean="0">
                <a:solidFill>
                  <a:prstClr val="black"/>
                </a:solidFill>
              </a:rPr>
              <a:t>のだろう</a:t>
            </a:r>
            <a:r>
              <a:rPr lang="ja-JP" altLang="en-US" sz="3600" dirty="0">
                <a:solidFill>
                  <a:prstClr val="black"/>
                </a:solidFill>
              </a:rPr>
              <a:t>？</a:t>
            </a:r>
            <a:endParaRPr lang="en-US" altLang="ja-JP" sz="3600" dirty="0" smtClean="0">
              <a:solidFill>
                <a:prstClr val="black"/>
              </a:solidFill>
            </a:endParaRPr>
          </a:p>
        </p:txBody>
      </p:sp>
      <p:sp>
        <p:nvSpPr>
          <p:cNvPr id="2" name="右矢印 1">
            <a:hlinkClick r:id="rId4" action="ppaction://hlinksldjump"/>
          </p:cNvPr>
          <p:cNvSpPr/>
          <p:nvPr/>
        </p:nvSpPr>
        <p:spPr>
          <a:xfrm>
            <a:off x="7956376" y="6021288"/>
            <a:ext cx="792088"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17054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588" y="3284984"/>
            <a:ext cx="4745412"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089"/>
            <a:ext cx="3902643" cy="3550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77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animEffect transition="in" filter="fade">
                                      <p:cBhvr>
                                        <p:cTn id="9" dur="500"/>
                                        <p:tgtEl>
                                          <p:spTgt spid="3075"/>
                                        </p:tgtEl>
                                      </p:cBhvr>
                                    </p:animEffect>
                                  </p:childTnLst>
                                </p:cTn>
                              </p:par>
                            </p:childTnLst>
                          </p:cTn>
                        </p:par>
                        <p:par>
                          <p:cTn id="10" fill="hold">
                            <p:stCondLst>
                              <p:cond delay="500"/>
                            </p:stCondLst>
                            <p:childTnLst>
                              <p:par>
                                <p:cTn id="11" presetID="53" presetClass="entr" presetSubtype="16" fill="hold" nodeType="afterEffect">
                                  <p:stCondLst>
                                    <p:cond delay="50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500" fill="hold"/>
                                        <p:tgtEl>
                                          <p:spTgt spid="3074"/>
                                        </p:tgtEl>
                                        <p:attrNameLst>
                                          <p:attrName>ppt_w</p:attrName>
                                        </p:attrNameLst>
                                      </p:cBhvr>
                                      <p:tavLst>
                                        <p:tav tm="0">
                                          <p:val>
                                            <p:fltVal val="0"/>
                                          </p:val>
                                        </p:tav>
                                        <p:tav tm="100000">
                                          <p:val>
                                            <p:strVal val="#ppt_w"/>
                                          </p:val>
                                        </p:tav>
                                      </p:tavLst>
                                    </p:anim>
                                    <p:anim calcmode="lin" valueType="num">
                                      <p:cBhvr>
                                        <p:cTn id="14" dur="500" fill="hold"/>
                                        <p:tgtEl>
                                          <p:spTgt spid="3074"/>
                                        </p:tgtEl>
                                        <p:attrNameLst>
                                          <p:attrName>ppt_h</p:attrName>
                                        </p:attrNameLst>
                                      </p:cBhvr>
                                      <p:tavLst>
                                        <p:tav tm="0">
                                          <p:val>
                                            <p:fltVal val="0"/>
                                          </p:val>
                                        </p:tav>
                                        <p:tav tm="100000">
                                          <p:val>
                                            <p:strVal val="#ppt_h"/>
                                          </p:val>
                                        </p:tav>
                                      </p:tavLst>
                                    </p:anim>
                                    <p:animEffect transition="in" filter="fade">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8" y="0"/>
            <a:ext cx="9111603" cy="6858000"/>
          </a:xfrm>
          <a:prstGeom prst="rect">
            <a:avLst/>
          </a:prstGeom>
        </p:spPr>
      </p:pic>
      <p:sp>
        <p:nvSpPr>
          <p:cNvPr id="6" name="円形吹き出し 5"/>
          <p:cNvSpPr/>
          <p:nvPr/>
        </p:nvSpPr>
        <p:spPr>
          <a:xfrm>
            <a:off x="64466" y="188640"/>
            <a:ext cx="5299622" cy="2880320"/>
          </a:xfrm>
          <a:prstGeom prst="wedgeEllipseCallout">
            <a:avLst>
              <a:gd name="adj1" fmla="val 47615"/>
              <a:gd name="adj2" fmla="val 611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prstClr val="black"/>
                </a:solidFill>
              </a:rPr>
              <a:t>ケータイやスマホ、　　</a:t>
            </a:r>
            <a:endParaRPr lang="en-US" altLang="ja-JP" sz="3600" dirty="0" smtClean="0">
              <a:solidFill>
                <a:prstClr val="black"/>
              </a:solidFill>
            </a:endParaRPr>
          </a:p>
          <a:p>
            <a:r>
              <a:rPr lang="ja-JP" altLang="en-US" sz="3600" dirty="0">
                <a:solidFill>
                  <a:prstClr val="black"/>
                </a:solidFill>
              </a:rPr>
              <a:t>　</a:t>
            </a:r>
            <a:r>
              <a:rPr lang="ja-JP" altLang="en-US" sz="3600" dirty="0" smtClean="0">
                <a:solidFill>
                  <a:prstClr val="black"/>
                </a:solidFill>
              </a:rPr>
              <a:t>　　　　パソコンで</a:t>
            </a:r>
            <a:endParaRPr lang="en-US" altLang="ja-JP" sz="3600" dirty="0" smtClean="0">
              <a:solidFill>
                <a:prstClr val="black"/>
              </a:solidFill>
            </a:endParaRPr>
          </a:p>
          <a:p>
            <a:pPr>
              <a:lnSpc>
                <a:spcPts val="3000"/>
              </a:lnSpc>
            </a:pPr>
            <a:r>
              <a:rPr lang="ja-JP" altLang="en-US" sz="2400" b="1" dirty="0" smtClean="0">
                <a:solidFill>
                  <a:prstClr val="black"/>
                </a:solidFill>
              </a:rPr>
              <a:t> き</a:t>
            </a:r>
            <a:endParaRPr lang="en-US" altLang="ja-JP" sz="2400" b="1" dirty="0">
              <a:solidFill>
                <a:prstClr val="black"/>
              </a:solidFill>
            </a:endParaRPr>
          </a:p>
          <a:p>
            <a:pPr>
              <a:lnSpc>
                <a:spcPts val="3000"/>
              </a:lnSpc>
            </a:pPr>
            <a:r>
              <a:rPr lang="ja-JP" altLang="en-US" sz="3600" dirty="0" smtClean="0">
                <a:solidFill>
                  <a:prstClr val="black"/>
                </a:solidFill>
              </a:rPr>
              <a:t>気をつけることは</a:t>
            </a:r>
            <a:endParaRPr lang="ja-JP" altLang="en-US" sz="3600" dirty="0">
              <a:solidFill>
                <a:prstClr val="black"/>
              </a:solidFill>
            </a:endParaRPr>
          </a:p>
        </p:txBody>
      </p:sp>
    </p:spTree>
    <p:extLst>
      <p:ext uri="{BB962C8B-B14F-4D97-AF65-F5344CB8AC3E}">
        <p14:creationId xmlns:p14="http://schemas.microsoft.com/office/powerpoint/2010/main" val="217054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E5D47"/>
        </a:solidFill>
        <a:effectLst/>
      </p:bgPr>
    </p:bg>
    <p:spTree>
      <p:nvGrpSpPr>
        <p:cNvPr id="1" name=""/>
        <p:cNvGrpSpPr/>
        <p:nvPr/>
      </p:nvGrpSpPr>
      <p:grpSpPr>
        <a:xfrm>
          <a:off x="0" y="0"/>
          <a:ext cx="0" cy="0"/>
          <a:chOff x="0" y="0"/>
          <a:chExt cx="0" cy="0"/>
        </a:xfrm>
      </p:grpSpPr>
      <p:grpSp>
        <p:nvGrpSpPr>
          <p:cNvPr id="4" name="グループ化 3"/>
          <p:cNvGrpSpPr/>
          <p:nvPr/>
        </p:nvGrpSpPr>
        <p:grpSpPr>
          <a:xfrm>
            <a:off x="251520" y="1268760"/>
            <a:ext cx="7571303" cy="1031052"/>
            <a:chOff x="251520" y="564649"/>
            <a:chExt cx="7571303" cy="1031052"/>
          </a:xfrm>
        </p:grpSpPr>
        <p:sp>
          <p:nvSpPr>
            <p:cNvPr id="2" name="テキスト ボックス 1"/>
            <p:cNvSpPr txBox="1"/>
            <p:nvPr/>
          </p:nvSpPr>
          <p:spPr>
            <a:xfrm>
              <a:off x="251520" y="764704"/>
              <a:ext cx="7571303" cy="830997"/>
            </a:xfrm>
            <a:prstGeom prst="rect">
              <a:avLst/>
            </a:prstGeom>
            <a:noFill/>
          </p:spPr>
          <p:txBody>
            <a:bodyPr wrap="none" rtlCol="0">
              <a:spAutoFit/>
            </a:bodyPr>
            <a:lstStyle/>
            <a:p>
              <a:r>
                <a:rPr lang="ja-JP" altLang="en-US" sz="4800" dirty="0">
                  <a:solidFill>
                    <a:prstClr val="white"/>
                  </a:solidFill>
                  <a:latin typeface="HGS創英角ﾎﾟｯﾌﾟ体" panose="040B0A00000000000000" pitchFamily="50" charset="-128"/>
                  <a:ea typeface="HGS創英角ﾎﾟｯﾌﾟ体" panose="040B0A00000000000000" pitchFamily="50" charset="-128"/>
                </a:rPr>
                <a:t>ケータイ</a:t>
              </a:r>
              <a:r>
                <a:rPr lang="ja-JP" altLang="en-US" sz="4800" dirty="0" smtClean="0">
                  <a:solidFill>
                    <a:prstClr val="white"/>
                  </a:solidFill>
                  <a:latin typeface="HGS創英角ﾎﾟｯﾌﾟ体" panose="040B0A00000000000000" pitchFamily="50" charset="-128"/>
                  <a:ea typeface="HGS創英角ﾎﾟｯﾌﾟ体" panose="040B0A00000000000000" pitchFamily="50" charset="-128"/>
                </a:rPr>
                <a:t>や</a:t>
              </a:r>
              <a:r>
                <a:rPr lang="ja-JP" altLang="en-US" sz="4800" dirty="0">
                  <a:solidFill>
                    <a:prstClr val="white"/>
                  </a:solidFill>
                  <a:latin typeface="HGS創英角ﾎﾟｯﾌﾟ体" panose="040B0A00000000000000" pitchFamily="50" charset="-128"/>
                  <a:ea typeface="HGS創英角ﾎﾟｯﾌﾟ体" panose="040B0A00000000000000" pitchFamily="50" charset="-128"/>
                </a:rPr>
                <a:t>スマホ</a:t>
              </a:r>
              <a:r>
                <a:rPr lang="ja-JP" altLang="en-US" sz="4800" dirty="0" smtClean="0">
                  <a:solidFill>
                    <a:prstClr val="white"/>
                  </a:solidFill>
                  <a:latin typeface="HGS創英角ﾎﾟｯﾌﾟ体" panose="040B0A00000000000000" pitchFamily="50" charset="-128"/>
                  <a:ea typeface="HGS創英角ﾎﾟｯﾌﾟ体" panose="040B0A00000000000000" pitchFamily="50" charset="-128"/>
                </a:rPr>
                <a:t>の</a:t>
              </a:r>
              <a:r>
                <a:rPr lang="ja-JP" altLang="en-US" sz="4800" dirty="0">
                  <a:solidFill>
                    <a:prstClr val="white"/>
                  </a:solidFill>
                  <a:latin typeface="HGS創英角ﾎﾟｯﾌﾟ体" panose="040B0A00000000000000" pitchFamily="50" charset="-128"/>
                  <a:ea typeface="HGS創英角ﾎﾟｯﾌﾟ体" panose="040B0A00000000000000" pitchFamily="50" charset="-128"/>
                </a:rPr>
                <a:t>画面</a:t>
              </a:r>
              <a:r>
                <a:rPr lang="ja-JP" altLang="en-US" sz="4800" dirty="0" smtClean="0">
                  <a:solidFill>
                    <a:prstClr val="white"/>
                  </a:solidFill>
                  <a:latin typeface="HGS創英角ﾎﾟｯﾌﾟ体" panose="040B0A00000000000000" pitchFamily="50" charset="-128"/>
                  <a:ea typeface="HGS創英角ﾎﾟｯﾌﾟ体" panose="040B0A00000000000000" pitchFamily="50" charset="-128"/>
                </a:rPr>
                <a:t>を</a:t>
              </a:r>
              <a:endParaRPr lang="ja-JP" altLang="en-US" sz="4800" dirty="0">
                <a:solidFill>
                  <a:prstClr val="white"/>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5929450" y="564649"/>
              <a:ext cx="1116011" cy="400110"/>
            </a:xfrm>
            <a:prstGeom prst="rect">
              <a:avLst/>
            </a:prstGeom>
            <a:noFill/>
          </p:spPr>
          <p:txBody>
            <a:bodyPr wrap="none" rtlCol="0">
              <a:spAutoFit/>
            </a:bodyPr>
            <a:lstStyle/>
            <a:p>
              <a:r>
                <a:rPr lang="ja-JP" altLang="en-US" sz="2000" b="1" dirty="0" smtClean="0">
                  <a:solidFill>
                    <a:prstClr val="white"/>
                  </a:solidFill>
                </a:rPr>
                <a:t>が   めん</a:t>
              </a:r>
              <a:endParaRPr lang="ja-JP" altLang="en-US" sz="2000" b="1" dirty="0">
                <a:solidFill>
                  <a:prstClr val="white"/>
                </a:solidFill>
              </a:endParaRPr>
            </a:p>
          </p:txBody>
        </p:sp>
      </p:grpSp>
      <p:grpSp>
        <p:nvGrpSpPr>
          <p:cNvPr id="22" name="グループ化 21"/>
          <p:cNvGrpSpPr/>
          <p:nvPr/>
        </p:nvGrpSpPr>
        <p:grpSpPr>
          <a:xfrm>
            <a:off x="251520" y="2471518"/>
            <a:ext cx="8802410" cy="1031052"/>
            <a:chOff x="251520" y="1791257"/>
            <a:chExt cx="8802410" cy="1031052"/>
          </a:xfrm>
        </p:grpSpPr>
        <p:sp>
          <p:nvSpPr>
            <p:cNvPr id="10" name="テキスト ボックス 9"/>
            <p:cNvSpPr txBox="1"/>
            <p:nvPr/>
          </p:nvSpPr>
          <p:spPr>
            <a:xfrm>
              <a:off x="251520" y="1991312"/>
              <a:ext cx="8802410" cy="830997"/>
            </a:xfrm>
            <a:prstGeom prst="rect">
              <a:avLst/>
            </a:prstGeom>
            <a:noFill/>
          </p:spPr>
          <p:txBody>
            <a:bodyPr wrap="none" rtlCol="0">
              <a:spAutoFit/>
            </a:bodyPr>
            <a:lstStyle/>
            <a:p>
              <a:r>
                <a:rPr lang="ja-JP" altLang="en-US" sz="4800" dirty="0">
                  <a:solidFill>
                    <a:prstClr val="white"/>
                  </a:solidFill>
                  <a:latin typeface="HGS創英角ﾎﾟｯﾌﾟ体" panose="040B0A00000000000000" pitchFamily="50" charset="-128"/>
                  <a:ea typeface="HGS創英角ﾎﾟｯﾌﾟ体" panose="040B0A00000000000000" pitchFamily="50" charset="-128"/>
                </a:rPr>
                <a:t>見ている</a:t>
              </a:r>
              <a:r>
                <a:rPr lang="ja-JP" altLang="en-US" sz="4800" dirty="0" smtClean="0">
                  <a:solidFill>
                    <a:prstClr val="white"/>
                  </a:solidFill>
                  <a:latin typeface="HGS創英角ﾎﾟｯﾌﾟ体" panose="040B0A00000000000000" pitchFamily="50" charset="-128"/>
                  <a:ea typeface="HGS創英角ﾎﾟｯﾌﾟ体" panose="040B0A00000000000000" pitchFamily="50" charset="-128"/>
                </a:rPr>
                <a:t>と、危険に気付くのが</a:t>
              </a:r>
              <a:endParaRPr lang="ja-JP" altLang="en-US" sz="4800" dirty="0">
                <a:solidFill>
                  <a:prstClr val="white"/>
                </a:solidFill>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411163" y="1791257"/>
              <a:ext cx="442750" cy="400110"/>
            </a:xfrm>
            <a:prstGeom prst="rect">
              <a:avLst/>
            </a:prstGeom>
            <a:noFill/>
          </p:spPr>
          <p:txBody>
            <a:bodyPr wrap="none" rtlCol="0">
              <a:spAutoFit/>
            </a:bodyPr>
            <a:lstStyle/>
            <a:p>
              <a:r>
                <a:rPr lang="ja-JP" altLang="en-US" sz="2000" b="1" dirty="0" smtClean="0">
                  <a:solidFill>
                    <a:prstClr val="white"/>
                  </a:solidFill>
                </a:rPr>
                <a:t>み</a:t>
              </a:r>
              <a:endParaRPr lang="ja-JP" altLang="en-US" sz="2000" b="1" dirty="0">
                <a:solidFill>
                  <a:prstClr val="white"/>
                </a:solidFill>
              </a:endParaRPr>
            </a:p>
          </p:txBody>
        </p:sp>
        <p:sp>
          <p:nvSpPr>
            <p:cNvPr id="13" name="テキスト ボックス 12"/>
            <p:cNvSpPr txBox="1"/>
            <p:nvPr/>
          </p:nvSpPr>
          <p:spPr>
            <a:xfrm>
              <a:off x="4067944" y="1791257"/>
              <a:ext cx="2916183" cy="400110"/>
            </a:xfrm>
            <a:prstGeom prst="rect">
              <a:avLst/>
            </a:prstGeom>
            <a:noFill/>
          </p:spPr>
          <p:txBody>
            <a:bodyPr wrap="none" rtlCol="0">
              <a:spAutoFit/>
            </a:bodyPr>
            <a:lstStyle/>
            <a:p>
              <a:r>
                <a:rPr lang="ja-JP" altLang="en-US" sz="2000" b="1" dirty="0" smtClean="0">
                  <a:solidFill>
                    <a:prstClr val="white"/>
                  </a:solidFill>
                </a:rPr>
                <a:t> き   けん                 き      づ</a:t>
              </a:r>
              <a:endParaRPr lang="ja-JP" altLang="en-US" sz="2000" b="1" dirty="0">
                <a:solidFill>
                  <a:prstClr val="white"/>
                </a:solidFill>
              </a:endParaRPr>
            </a:p>
          </p:txBody>
        </p:sp>
      </p:grpSp>
      <p:grpSp>
        <p:nvGrpSpPr>
          <p:cNvPr id="24" name="グループ化 23"/>
          <p:cNvGrpSpPr/>
          <p:nvPr/>
        </p:nvGrpSpPr>
        <p:grpSpPr>
          <a:xfrm>
            <a:off x="251520" y="3603830"/>
            <a:ext cx="3877985" cy="1031052"/>
            <a:chOff x="251520" y="4282443"/>
            <a:chExt cx="3877985" cy="1031052"/>
          </a:xfrm>
        </p:grpSpPr>
        <p:sp>
          <p:nvSpPr>
            <p:cNvPr id="18" name="テキスト ボックス 17"/>
            <p:cNvSpPr txBox="1"/>
            <p:nvPr/>
          </p:nvSpPr>
          <p:spPr>
            <a:xfrm>
              <a:off x="251520" y="4482498"/>
              <a:ext cx="3877985" cy="830997"/>
            </a:xfrm>
            <a:prstGeom prst="rect">
              <a:avLst/>
            </a:prstGeom>
            <a:noFill/>
          </p:spPr>
          <p:txBody>
            <a:bodyPr wrap="none" rtlCol="0">
              <a:spAutoFit/>
            </a:bodyPr>
            <a:lstStyle/>
            <a:p>
              <a:r>
                <a:rPr lang="ja-JP" altLang="en-US" sz="4800" dirty="0" smtClean="0">
                  <a:solidFill>
                    <a:prstClr val="white"/>
                  </a:solidFill>
                  <a:latin typeface="HGS創英角ﾎﾟｯﾌﾟ体" panose="040B0A00000000000000" pitchFamily="50" charset="-128"/>
                  <a:ea typeface="HGS創英角ﾎﾟｯﾌﾟ体" panose="040B0A00000000000000" pitchFamily="50" charset="-128"/>
                </a:rPr>
                <a:t>遅くなります</a:t>
              </a:r>
              <a:endParaRPr lang="ja-JP" altLang="en-US" sz="4800" dirty="0">
                <a:solidFill>
                  <a:prstClr val="white"/>
                </a:solidFill>
                <a:latin typeface="HGS創英角ﾎﾟｯﾌﾟ体" panose="040B0A00000000000000" pitchFamily="50" charset="-128"/>
                <a:ea typeface="HGS創英角ﾎﾟｯﾌﾟ体" panose="040B0A00000000000000" pitchFamily="50" charset="-128"/>
              </a:endParaRPr>
            </a:p>
          </p:txBody>
        </p:sp>
        <p:sp>
          <p:nvSpPr>
            <p:cNvPr id="19" name="テキスト ボックス 18"/>
            <p:cNvSpPr txBox="1"/>
            <p:nvPr/>
          </p:nvSpPr>
          <p:spPr>
            <a:xfrm>
              <a:off x="323528" y="4282443"/>
              <a:ext cx="665567" cy="400110"/>
            </a:xfrm>
            <a:prstGeom prst="rect">
              <a:avLst/>
            </a:prstGeom>
            <a:noFill/>
          </p:spPr>
          <p:txBody>
            <a:bodyPr wrap="none" rtlCol="0">
              <a:spAutoFit/>
            </a:bodyPr>
            <a:lstStyle/>
            <a:p>
              <a:r>
                <a:rPr lang="ja-JP" altLang="en-US" sz="2000" b="1" dirty="0" smtClean="0">
                  <a:solidFill>
                    <a:prstClr val="white"/>
                  </a:solidFill>
                </a:rPr>
                <a:t>おそ</a:t>
              </a:r>
              <a:endParaRPr lang="ja-JP" altLang="en-US" sz="2000" b="1" dirty="0">
                <a:solidFill>
                  <a:prstClr val="white"/>
                </a:solidFill>
              </a:endParaRPr>
            </a:p>
          </p:txBody>
        </p:sp>
      </p:grpSp>
      <p:grpSp>
        <p:nvGrpSpPr>
          <p:cNvPr id="25" name="グループ化 24"/>
          <p:cNvGrpSpPr/>
          <p:nvPr/>
        </p:nvGrpSpPr>
        <p:grpSpPr>
          <a:xfrm>
            <a:off x="2325231" y="189850"/>
            <a:ext cx="4493538" cy="1031052"/>
            <a:chOff x="251520" y="4282443"/>
            <a:chExt cx="4493538" cy="1031052"/>
          </a:xfrm>
        </p:grpSpPr>
        <p:sp>
          <p:nvSpPr>
            <p:cNvPr id="26" name="テキスト ボックス 25"/>
            <p:cNvSpPr txBox="1"/>
            <p:nvPr/>
          </p:nvSpPr>
          <p:spPr>
            <a:xfrm>
              <a:off x="251520" y="4482498"/>
              <a:ext cx="4493538" cy="830997"/>
            </a:xfrm>
            <a:prstGeom prst="rect">
              <a:avLst/>
            </a:prstGeom>
            <a:noFill/>
          </p:spPr>
          <p:txBody>
            <a:bodyPr wrap="none" rtlCol="0">
              <a:spAutoFit/>
            </a:bodyPr>
            <a:lstStyle/>
            <a:p>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rPr>
                <a:t>気をつけよう！</a:t>
              </a:r>
              <a:endParaRPr lang="ja-JP" altLang="en-US" sz="48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27" name="テキスト ボックス 26"/>
            <p:cNvSpPr txBox="1"/>
            <p:nvPr/>
          </p:nvSpPr>
          <p:spPr>
            <a:xfrm>
              <a:off x="489361" y="4282443"/>
              <a:ext cx="402674" cy="400110"/>
            </a:xfrm>
            <a:prstGeom prst="rect">
              <a:avLst/>
            </a:prstGeom>
            <a:noFill/>
          </p:spPr>
          <p:txBody>
            <a:bodyPr wrap="none" rtlCol="0">
              <a:spAutoFit/>
            </a:bodyPr>
            <a:lstStyle/>
            <a:p>
              <a:r>
                <a:rPr lang="ja-JP" altLang="en-US" sz="2000" b="1" dirty="0" smtClean="0">
                  <a:solidFill>
                    <a:srgbClr val="FFFF00"/>
                  </a:solidFill>
                </a:rPr>
                <a:t>き</a:t>
              </a:r>
              <a:endParaRPr lang="ja-JP" altLang="en-US" sz="2000" b="1" dirty="0">
                <a:solidFill>
                  <a:srgbClr val="FFFF00"/>
                </a:solidFill>
              </a:endParaRPr>
            </a:p>
          </p:txBody>
        </p:sp>
      </p:grpSp>
      <p:grpSp>
        <p:nvGrpSpPr>
          <p:cNvPr id="3" name="グループ化 2"/>
          <p:cNvGrpSpPr/>
          <p:nvPr/>
        </p:nvGrpSpPr>
        <p:grpSpPr>
          <a:xfrm>
            <a:off x="478572" y="4899974"/>
            <a:ext cx="8186857" cy="1723549"/>
            <a:chOff x="-252536" y="5157192"/>
            <a:chExt cx="8186857" cy="1723549"/>
          </a:xfrm>
        </p:grpSpPr>
        <p:sp>
          <p:nvSpPr>
            <p:cNvPr id="20" name="テキスト ボックス 19"/>
            <p:cNvSpPr txBox="1"/>
            <p:nvPr/>
          </p:nvSpPr>
          <p:spPr>
            <a:xfrm>
              <a:off x="-252536" y="5157192"/>
              <a:ext cx="8186857" cy="1723549"/>
            </a:xfrm>
            <a:prstGeom prst="rect">
              <a:avLst/>
            </a:prstGeom>
            <a:noFill/>
          </p:spPr>
          <p:txBody>
            <a:bodyPr wrap="none" rtlCol="0">
              <a:spAutoFit/>
            </a:bodyPr>
            <a:lstStyle/>
            <a:p>
              <a:r>
                <a:rPr lang="ja-JP" altLang="en-US" sz="4800" dirty="0" smtClean="0">
                  <a:solidFill>
                    <a:prstClr val="white"/>
                  </a:solidFill>
                  <a:latin typeface="HGS創英角ﾎﾟｯﾌﾟ体" panose="040B0A00000000000000" pitchFamily="50" charset="-128"/>
                  <a:ea typeface="HGS創英角ﾎﾟｯﾌﾟ体" panose="040B0A00000000000000" pitchFamily="50" charset="-128"/>
                </a:rPr>
                <a:t>「○○し</a:t>
              </a: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rPr>
                <a:t>ながら</a:t>
              </a:r>
              <a:r>
                <a:rPr lang="ja-JP" altLang="en-US" sz="4800" dirty="0" smtClean="0">
                  <a:solidFill>
                    <a:prstClr val="white"/>
                  </a:solidFill>
                  <a:latin typeface="HGS創英角ﾎﾟｯﾌﾟ体" panose="040B0A00000000000000" pitchFamily="50" charset="-128"/>
                  <a:ea typeface="HGS創英角ﾎﾟｯﾌﾟ体" panose="040B0A00000000000000" pitchFamily="50" charset="-128"/>
                </a:rPr>
                <a:t>」は、</a:t>
              </a:r>
              <a:endParaRPr lang="en-US" altLang="ja-JP" sz="4800" dirty="0" smtClean="0">
                <a:solidFill>
                  <a:prstClr val="white"/>
                </a:solidFill>
                <a:latin typeface="HGS創英角ﾎﾟｯﾌﾟ体" panose="040B0A00000000000000" pitchFamily="50" charset="-128"/>
                <a:ea typeface="HGS創英角ﾎﾟｯﾌﾟ体" panose="040B0A00000000000000" pitchFamily="50" charset="-128"/>
              </a:endParaRPr>
            </a:p>
            <a:p>
              <a:pPr>
                <a:spcBef>
                  <a:spcPts val="1200"/>
                </a:spcBef>
              </a:pPr>
              <a:r>
                <a:rPr lang="ja-JP" altLang="en-US" sz="4800" dirty="0" smtClean="0">
                  <a:solidFill>
                    <a:prstClr val="white"/>
                  </a:solidFill>
                  <a:latin typeface="HGS創英角ﾎﾟｯﾌﾟ体" panose="040B0A00000000000000" pitchFamily="50" charset="-128"/>
                  <a:ea typeface="HGS創英角ﾎﾟｯﾌﾟ体" panose="040B0A00000000000000" pitchFamily="50" charset="-128"/>
                </a:rPr>
                <a:t>　　　　絶対</a:t>
              </a:r>
              <a:r>
                <a:rPr lang="ja-JP" altLang="en-US" sz="4800" dirty="0">
                  <a:solidFill>
                    <a:prstClr val="white"/>
                  </a:solidFill>
                  <a:latin typeface="HGS創英角ﾎﾟｯﾌﾟ体" panose="040B0A00000000000000" pitchFamily="50" charset="-128"/>
                  <a:ea typeface="HGS創英角ﾎﾟｯﾌﾟ体" panose="040B0A00000000000000" pitchFamily="50" charset="-128"/>
                </a:rPr>
                <a:t>に</a:t>
              </a:r>
              <a:r>
                <a:rPr lang="ja-JP" altLang="en-US" sz="4800" dirty="0" smtClean="0">
                  <a:solidFill>
                    <a:prstClr val="white"/>
                  </a:solidFill>
                  <a:latin typeface="HGS創英角ﾎﾟｯﾌﾟ体" panose="040B0A00000000000000" pitchFamily="50" charset="-128"/>
                  <a:ea typeface="HGS創英角ﾎﾟｯﾌﾟ体" panose="040B0A00000000000000" pitchFamily="50" charset="-128"/>
                </a:rPr>
                <a:t>やめましょう</a:t>
              </a:r>
              <a:endParaRPr lang="ja-JP" altLang="en-US" sz="4800" dirty="0">
                <a:solidFill>
                  <a:prstClr val="white"/>
                </a:solidFill>
                <a:latin typeface="HGS創英角ﾎﾟｯﾌﾟ体" panose="040B0A00000000000000" pitchFamily="50" charset="-128"/>
                <a:ea typeface="HGS創英角ﾎﾟｯﾌﾟ体" panose="040B0A00000000000000" pitchFamily="50" charset="-128"/>
              </a:endParaRPr>
            </a:p>
          </p:txBody>
        </p:sp>
        <p:sp>
          <p:nvSpPr>
            <p:cNvPr id="16" name="テキスト ボックス 15"/>
            <p:cNvSpPr txBox="1"/>
            <p:nvPr/>
          </p:nvSpPr>
          <p:spPr>
            <a:xfrm>
              <a:off x="2296046" y="5911244"/>
              <a:ext cx="1188146" cy="400110"/>
            </a:xfrm>
            <a:prstGeom prst="rect">
              <a:avLst/>
            </a:prstGeom>
            <a:noFill/>
          </p:spPr>
          <p:txBody>
            <a:bodyPr wrap="none" rtlCol="0">
              <a:spAutoFit/>
            </a:bodyPr>
            <a:lstStyle/>
            <a:p>
              <a:r>
                <a:rPr lang="ja-JP" altLang="en-US" sz="2000" b="1" dirty="0" smtClean="0">
                  <a:solidFill>
                    <a:prstClr val="white"/>
                  </a:solidFill>
                </a:rPr>
                <a:t>ぜっ たい</a:t>
              </a:r>
              <a:endParaRPr lang="ja-JP" altLang="en-US" sz="2000" b="1" dirty="0">
                <a:solidFill>
                  <a:prstClr val="white"/>
                </a:solidFill>
              </a:endParaRPr>
            </a:p>
          </p:txBody>
        </p:sp>
      </p:grpSp>
    </p:spTree>
    <p:extLst>
      <p:ext uri="{BB962C8B-B14F-4D97-AF65-F5344CB8AC3E}">
        <p14:creationId xmlns:p14="http://schemas.microsoft.com/office/powerpoint/2010/main" val="221551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1250"/>
                                        <p:tgtEl>
                                          <p:spTgt spid="22"/>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125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TotalTime>
  <Words>351</Words>
  <Application>Microsoft Office PowerPoint</Application>
  <PresentationFormat>画面に合わせる (4:3)</PresentationFormat>
  <Paragraphs>51</Paragraphs>
  <Slides>7</Slides>
  <Notes>7</Notes>
  <HiddenSlides>0</HiddenSlides>
  <MMClips>0</MMClips>
  <ScaleCrop>false</ScaleCrop>
  <HeadingPairs>
    <vt:vector size="6" baseType="variant">
      <vt:variant>
        <vt:lpstr>使用されているフォント</vt:lpstr>
      </vt:variant>
      <vt:variant>
        <vt:i4>4</vt:i4>
      </vt:variant>
      <vt:variant>
        <vt:lpstr>テーマ</vt:lpstr>
      </vt:variant>
      <vt:variant>
        <vt:i4>5</vt:i4>
      </vt:variant>
      <vt:variant>
        <vt:lpstr>スライド タイトル</vt:lpstr>
      </vt:variant>
      <vt:variant>
        <vt:i4>7</vt:i4>
      </vt:variant>
    </vt:vector>
  </HeadingPairs>
  <TitlesOfParts>
    <vt:vector size="16" baseType="lpstr">
      <vt:lpstr>HGS創英角ﾎﾟｯﾌﾟ体</vt:lpstr>
      <vt:lpstr>ＭＳ Ｐゴシック</vt:lpstr>
      <vt:lpstr>Arial</vt:lpstr>
      <vt:lpstr>Calibri</vt:lpstr>
      <vt:lpstr>Office ​​テーマ</vt:lpstr>
      <vt:lpstr>Office テーマ</vt:lpstr>
      <vt:lpstr>1_Office テーマ</vt:lpstr>
      <vt:lpstr>2_Office テーマ</vt:lpstr>
      <vt:lpstr>3_Office テーマ</vt:lpstr>
      <vt:lpstr>ケータイやスマホ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2014-02-15T03:43:39Z</dcterms:created>
  <dcterms:modified xsi:type="dcterms:W3CDTF">2014-09-04T15:15:25Z</dcterms:modified>
</cp:coreProperties>
</file>