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theme/theme9.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8" r:id="rId4"/>
    <p:sldMasterId id="2147483674" r:id="rId5"/>
    <p:sldMasterId id="2147483676" r:id="rId6"/>
    <p:sldMasterId id="2147483682" r:id="rId7"/>
    <p:sldMasterId id="2147483684" r:id="rId8"/>
    <p:sldMasterId id="2147483688" r:id="rId9"/>
    <p:sldMasterId id="2147483715" r:id="rId10"/>
  </p:sldMasterIdLst>
  <p:notesMasterIdLst>
    <p:notesMasterId r:id="rId35"/>
  </p:notesMasterIdLst>
  <p:handoutMasterIdLst>
    <p:handoutMasterId r:id="rId36"/>
  </p:handoutMasterIdLst>
  <p:sldIdLst>
    <p:sldId id="316" r:id="rId11"/>
    <p:sldId id="317" r:id="rId12"/>
    <p:sldId id="318" r:id="rId13"/>
    <p:sldId id="275" r:id="rId14"/>
    <p:sldId id="276" r:id="rId15"/>
    <p:sldId id="277" r:id="rId16"/>
    <p:sldId id="312" r:id="rId17"/>
    <p:sldId id="310" r:id="rId18"/>
    <p:sldId id="282" r:id="rId19"/>
    <p:sldId id="283" r:id="rId20"/>
    <p:sldId id="289" r:id="rId21"/>
    <p:sldId id="287" r:id="rId22"/>
    <p:sldId id="314" r:id="rId23"/>
    <p:sldId id="326" r:id="rId24"/>
    <p:sldId id="327" r:id="rId25"/>
    <p:sldId id="286" r:id="rId26"/>
    <p:sldId id="315" r:id="rId27"/>
    <p:sldId id="322" r:id="rId28"/>
    <p:sldId id="323" r:id="rId29"/>
    <p:sldId id="324" r:id="rId30"/>
    <p:sldId id="328" r:id="rId31"/>
    <p:sldId id="319" r:id="rId32"/>
    <p:sldId id="320" r:id="rId33"/>
    <p:sldId id="321" r:id="rId3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i11Aa+oWZBP8t+3K9Ly+HA==" hashData="6i7nkEiQnr1r17pITFcbwbm+2UM="/>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23C5"/>
    <a:srgbClr val="DDFFFF"/>
    <a:srgbClr val="CCFFFF"/>
    <a:srgbClr val="FFFF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933" autoAdjust="0"/>
  </p:normalViewPr>
  <p:slideViewPr>
    <p:cSldViewPr>
      <p:cViewPr varScale="1">
        <p:scale>
          <a:sx n="66" d="100"/>
          <a:sy n="66" d="100"/>
        </p:scale>
        <p:origin x="1422" y="6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1722"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___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2984689413823212E-2"/>
          <c:y val="2.6044215496887849E-2"/>
          <c:w val="0.68379030864479029"/>
          <c:h val="0.84435473184206356"/>
        </c:manualLayout>
      </c:layout>
      <c:barChart>
        <c:barDir val="col"/>
        <c:grouping val="stacked"/>
        <c:varyColors val="0"/>
        <c:ser>
          <c:idx val="0"/>
          <c:order val="0"/>
          <c:tx>
            <c:strRef>
              <c:f>Sheet1!$B$1</c:f>
              <c:strCache>
                <c:ptCount val="1"/>
                <c:pt idx="0">
                  <c:v>ネットワーク
利用犯罪</c:v>
                </c:pt>
              </c:strCache>
            </c:strRef>
          </c:tx>
          <c:invertIfNegative val="0"/>
          <c:dLbls>
            <c:dLbl>
              <c:idx val="4"/>
              <c:layout>
                <c:manualLayout>
                  <c:x val="-2.4520901172079806E-2"/>
                  <c:y val="-8.6911967917682024E-1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solidFill>
                <a:schemeClr val="bg1"/>
              </a:solidFill>
              <a:ln>
                <a:solidFill>
                  <a:schemeClr val="tx1"/>
                </a:solidFill>
              </a:ln>
            </c:spPr>
            <c:txPr>
              <a:bodyPr/>
              <a:lstStyle/>
              <a:p>
                <a:pPr>
                  <a:defRPr sz="32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H24</c:v>
                </c:pt>
                <c:pt idx="1">
                  <c:v>H25</c:v>
                </c:pt>
                <c:pt idx="2">
                  <c:v>H26</c:v>
                </c:pt>
                <c:pt idx="3">
                  <c:v>H27</c:v>
                </c:pt>
                <c:pt idx="4">
                  <c:v>H28</c:v>
                </c:pt>
              </c:strCache>
            </c:strRef>
          </c:cat>
          <c:val>
            <c:numRef>
              <c:f>Sheet1!$B$2:$B$6</c:f>
              <c:numCache>
                <c:formatCode>General</c:formatCode>
                <c:ptCount val="5"/>
                <c:pt idx="0">
                  <c:v>6613</c:v>
                </c:pt>
                <c:pt idx="1">
                  <c:v>6655</c:v>
                </c:pt>
                <c:pt idx="2">
                  <c:v>7349</c:v>
                </c:pt>
                <c:pt idx="3">
                  <c:v>7483</c:v>
                </c:pt>
                <c:pt idx="4">
                  <c:v>7448</c:v>
                </c:pt>
              </c:numCache>
            </c:numRef>
          </c:val>
        </c:ser>
        <c:ser>
          <c:idx val="1"/>
          <c:order val="1"/>
          <c:tx>
            <c:strRef>
              <c:f>Sheet1!$C$1</c:f>
              <c:strCache>
                <c:ptCount val="1"/>
                <c:pt idx="0">
                  <c:v>コンピュータ・
電磁的記録対象犯罪</c:v>
                </c:pt>
              </c:strCache>
            </c:strRef>
          </c:tx>
          <c:invertIfNegative val="0"/>
          <c:cat>
            <c:strRef>
              <c:f>Sheet1!$A$2:$A$6</c:f>
              <c:strCache>
                <c:ptCount val="5"/>
                <c:pt idx="0">
                  <c:v>H24</c:v>
                </c:pt>
                <c:pt idx="1">
                  <c:v>H25</c:v>
                </c:pt>
                <c:pt idx="2">
                  <c:v>H26</c:v>
                </c:pt>
                <c:pt idx="3">
                  <c:v>H27</c:v>
                </c:pt>
                <c:pt idx="4">
                  <c:v>H28</c:v>
                </c:pt>
              </c:strCache>
            </c:strRef>
          </c:cat>
          <c:val>
            <c:numRef>
              <c:f>Sheet1!$C$2:$C$6</c:f>
              <c:numCache>
                <c:formatCode>General</c:formatCode>
                <c:ptCount val="5"/>
                <c:pt idx="0">
                  <c:v>178</c:v>
                </c:pt>
                <c:pt idx="1">
                  <c:v>478</c:v>
                </c:pt>
                <c:pt idx="2">
                  <c:v>192</c:v>
                </c:pt>
                <c:pt idx="3">
                  <c:v>240</c:v>
                </c:pt>
                <c:pt idx="4">
                  <c:v>374</c:v>
                </c:pt>
              </c:numCache>
            </c:numRef>
          </c:val>
        </c:ser>
        <c:ser>
          <c:idx val="2"/>
          <c:order val="2"/>
          <c:tx>
            <c:strRef>
              <c:f>Sheet1!$D$1</c:f>
              <c:strCache>
                <c:ptCount val="1"/>
                <c:pt idx="0">
                  <c:v>不正アクセス
禁止法違反</c:v>
                </c:pt>
              </c:strCache>
            </c:strRef>
          </c:tx>
          <c:invertIfNegative val="0"/>
          <c:cat>
            <c:strRef>
              <c:f>Sheet1!$A$2:$A$6</c:f>
              <c:strCache>
                <c:ptCount val="5"/>
                <c:pt idx="0">
                  <c:v>H24</c:v>
                </c:pt>
                <c:pt idx="1">
                  <c:v>H25</c:v>
                </c:pt>
                <c:pt idx="2">
                  <c:v>H26</c:v>
                </c:pt>
                <c:pt idx="3">
                  <c:v>H27</c:v>
                </c:pt>
                <c:pt idx="4">
                  <c:v>H28</c:v>
                </c:pt>
              </c:strCache>
            </c:strRef>
          </c:cat>
          <c:val>
            <c:numRef>
              <c:f>Sheet1!$D$2:$D$6</c:f>
              <c:numCache>
                <c:formatCode>General</c:formatCode>
                <c:ptCount val="5"/>
                <c:pt idx="0">
                  <c:v>543</c:v>
                </c:pt>
                <c:pt idx="1">
                  <c:v>980</c:v>
                </c:pt>
                <c:pt idx="2">
                  <c:v>364</c:v>
                </c:pt>
                <c:pt idx="3">
                  <c:v>373</c:v>
                </c:pt>
                <c:pt idx="4">
                  <c:v>502</c:v>
                </c:pt>
              </c:numCache>
            </c:numRef>
          </c:val>
        </c:ser>
        <c:dLbls>
          <c:showLegendKey val="0"/>
          <c:showVal val="0"/>
          <c:showCatName val="0"/>
          <c:showSerName val="0"/>
          <c:showPercent val="0"/>
          <c:showBubbleSize val="0"/>
        </c:dLbls>
        <c:gapWidth val="150"/>
        <c:overlap val="100"/>
        <c:axId val="55012816"/>
        <c:axId val="55013208"/>
      </c:barChart>
      <c:catAx>
        <c:axId val="55012816"/>
        <c:scaling>
          <c:orientation val="minMax"/>
        </c:scaling>
        <c:delete val="0"/>
        <c:axPos val="b"/>
        <c:numFmt formatCode="General" sourceLinked="0"/>
        <c:majorTickMark val="out"/>
        <c:minorTickMark val="none"/>
        <c:tickLblPos val="nextTo"/>
        <c:crossAx val="55013208"/>
        <c:crosses val="autoZero"/>
        <c:auto val="1"/>
        <c:lblAlgn val="ctr"/>
        <c:lblOffset val="100"/>
        <c:noMultiLvlLbl val="0"/>
      </c:catAx>
      <c:valAx>
        <c:axId val="55013208"/>
        <c:scaling>
          <c:orientation val="minMax"/>
          <c:max val="8000"/>
          <c:min val="0"/>
        </c:scaling>
        <c:delete val="0"/>
        <c:axPos val="l"/>
        <c:majorGridlines/>
        <c:numFmt formatCode="General" sourceLinked="1"/>
        <c:majorTickMark val="out"/>
        <c:minorTickMark val="none"/>
        <c:tickLblPos val="nextTo"/>
        <c:crossAx val="55012816"/>
        <c:crosses val="autoZero"/>
        <c:crossBetween val="between"/>
        <c:majorUnit val="2000"/>
      </c:valAx>
    </c:plotArea>
    <c:legend>
      <c:legendPos val="r"/>
      <c:layout>
        <c:manualLayout>
          <c:xMode val="edge"/>
          <c:yMode val="edge"/>
          <c:x val="0.77418339895012978"/>
          <c:y val="4.1021678471774736E-2"/>
          <c:w val="0.21815376202974618"/>
          <c:h val="0.50551489870003619"/>
        </c:manualLayout>
      </c:layout>
      <c:overlay val="0"/>
    </c:legend>
    <c:plotVisOnly val="1"/>
    <c:dispBlanksAs val="gap"/>
    <c:showDLblsOverMax val="0"/>
  </c:chart>
  <c:spPr>
    <a:solidFill>
      <a:schemeClr val="bg1"/>
    </a:solidFill>
  </c:spPr>
  <c:txPr>
    <a:bodyPr/>
    <a:lstStyle/>
    <a:p>
      <a:pPr>
        <a:defRPr sz="1800"/>
      </a:pPr>
      <a:endParaRPr lang="ja-JP"/>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2263" tIns="46131" rIns="92263" bIns="46131"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9" y="0"/>
            <a:ext cx="2949787" cy="496967"/>
          </a:xfrm>
          <a:prstGeom prst="rect">
            <a:avLst/>
          </a:prstGeom>
        </p:spPr>
        <p:txBody>
          <a:bodyPr vert="horz" lIns="92263" tIns="46131" rIns="92263" bIns="46131" rtlCol="0"/>
          <a:lstStyle>
            <a:lvl1pPr algn="r">
              <a:defRPr sz="1200"/>
            </a:lvl1pPr>
          </a:lstStyle>
          <a:p>
            <a:fld id="{8B49D1A8-EB77-49C1-B829-72F9577302CF}" type="datetimeFigureOut">
              <a:rPr kumimoji="1" lang="ja-JP" altLang="en-US" smtClean="0"/>
              <a:pPr/>
              <a:t>2018/2/2</a:t>
            </a:fld>
            <a:endParaRPr kumimoji="1" lang="ja-JP" altLang="en-US"/>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2263" tIns="46131" rIns="92263" bIns="46131"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9" y="9440646"/>
            <a:ext cx="2949787" cy="496967"/>
          </a:xfrm>
          <a:prstGeom prst="rect">
            <a:avLst/>
          </a:prstGeom>
        </p:spPr>
        <p:txBody>
          <a:bodyPr vert="horz" lIns="92263" tIns="46131" rIns="92263" bIns="46131" rtlCol="0" anchor="b"/>
          <a:lstStyle>
            <a:lvl1pPr algn="r">
              <a:defRPr sz="1200"/>
            </a:lvl1pPr>
          </a:lstStyle>
          <a:p>
            <a:fld id="{686280FB-C504-4553-AFE1-79FF0A7C61F9}" type="slidenum">
              <a:rPr kumimoji="1" lang="ja-JP" altLang="en-US" smtClean="0"/>
              <a:pPr/>
              <a:t>‹#›</a:t>
            </a:fld>
            <a:endParaRPr kumimoji="1" lang="ja-JP" altLang="en-US"/>
          </a:p>
        </p:txBody>
      </p:sp>
    </p:spTree>
    <p:extLst>
      <p:ext uri="{BB962C8B-B14F-4D97-AF65-F5344CB8AC3E}">
        <p14:creationId xmlns:p14="http://schemas.microsoft.com/office/powerpoint/2010/main" val="3588094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2263" tIns="46131" rIns="92263" bIns="46131"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0"/>
            <a:ext cx="2949787" cy="496967"/>
          </a:xfrm>
          <a:prstGeom prst="rect">
            <a:avLst/>
          </a:prstGeom>
        </p:spPr>
        <p:txBody>
          <a:bodyPr vert="horz" lIns="92263" tIns="46131" rIns="92263" bIns="46131" rtlCol="0"/>
          <a:lstStyle>
            <a:lvl1pPr algn="r">
              <a:defRPr sz="1200"/>
            </a:lvl1pPr>
          </a:lstStyle>
          <a:p>
            <a:fld id="{78789E40-5811-400F-B6C1-55565C6836C5}" type="datetimeFigureOut">
              <a:rPr kumimoji="1" lang="ja-JP" altLang="en-US" smtClean="0"/>
              <a:pPr/>
              <a:t>2018/2/2</a:t>
            </a:fld>
            <a:endParaRPr kumimoji="1" lang="ja-JP" altLang="en-US"/>
          </a:p>
        </p:txBody>
      </p:sp>
      <p:sp>
        <p:nvSpPr>
          <p:cNvPr id="4" name="スライド イメージ プレースホルダ 3"/>
          <p:cNvSpPr>
            <a:spLocks noGrp="1" noRot="1" noChangeAspect="1"/>
          </p:cNvSpPr>
          <p:nvPr>
            <p:ph type="sldImg" idx="2"/>
          </p:nvPr>
        </p:nvSpPr>
        <p:spPr>
          <a:xfrm>
            <a:off x="917575" y="744538"/>
            <a:ext cx="4973638" cy="3729037"/>
          </a:xfrm>
          <a:prstGeom prst="rect">
            <a:avLst/>
          </a:prstGeom>
          <a:noFill/>
          <a:ln w="12700">
            <a:solidFill>
              <a:prstClr val="black"/>
            </a:solidFill>
          </a:ln>
        </p:spPr>
        <p:txBody>
          <a:bodyPr vert="horz" lIns="92263" tIns="46131" rIns="92263" bIns="46131" rtlCol="0" anchor="ctr"/>
          <a:lstStyle/>
          <a:p>
            <a:endParaRPr lang="ja-JP" altLang="en-US"/>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2263" tIns="46131" rIns="92263" bIns="4613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2263" tIns="46131" rIns="92263" bIns="4613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6"/>
            <a:ext cx="2949787" cy="496967"/>
          </a:xfrm>
          <a:prstGeom prst="rect">
            <a:avLst/>
          </a:prstGeom>
        </p:spPr>
        <p:txBody>
          <a:bodyPr vert="horz" lIns="92263" tIns="46131" rIns="92263" bIns="46131" rtlCol="0" anchor="b"/>
          <a:lstStyle>
            <a:lvl1pPr algn="r">
              <a:defRPr sz="1200"/>
            </a:lvl1pPr>
          </a:lstStyle>
          <a:p>
            <a:fld id="{8884316F-796D-4E0E-BF3B-C493B031FF44}" type="slidenum">
              <a:rPr kumimoji="1" lang="ja-JP" altLang="en-US" smtClean="0"/>
              <a:pPr/>
              <a:t>‹#›</a:t>
            </a:fld>
            <a:endParaRPr kumimoji="1" lang="ja-JP" altLang="en-US"/>
          </a:p>
        </p:txBody>
      </p:sp>
    </p:spTree>
    <p:extLst>
      <p:ext uri="{BB962C8B-B14F-4D97-AF65-F5344CB8AC3E}">
        <p14:creationId xmlns:p14="http://schemas.microsoft.com/office/powerpoint/2010/main" val="260160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kumimoji="1" lang="ja-JP" altLang="en-US" sz="1200" dirty="0" smtClean="0"/>
              <a:t>ここでは，インターネットの利用に関連して子どもたちが被害に遭った，または子どもたちが起こした事件と，今日の情報化社会で子どもたちを守るための法律で主なものを紹介します。</a:t>
            </a:r>
            <a:endParaRPr kumimoji="1" lang="ja-JP" altLang="en-US" sz="1200"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1</a:t>
            </a:fld>
            <a:endParaRPr kumimoji="1" lang="ja-JP" altLang="en-US"/>
          </a:p>
        </p:txBody>
      </p:sp>
    </p:spTree>
    <p:extLst>
      <p:ext uri="{BB962C8B-B14F-4D97-AF65-F5344CB8AC3E}">
        <p14:creationId xmlns:p14="http://schemas.microsoft.com/office/powerpoint/2010/main" val="2710675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ja-JP" altLang="en-US" dirty="0" smtClean="0"/>
              <a:t>この有害情報とは，</a:t>
            </a:r>
            <a:endParaRPr lang="en-US" altLang="ja-JP" dirty="0" smtClean="0"/>
          </a:p>
          <a:p>
            <a:pPr eaLnBrk="1" hangingPunct="1"/>
            <a:r>
              <a:rPr lang="ja-JP" altLang="en-US" dirty="0" smtClean="0"/>
              <a:t>犯罪もしくは触法行為，自殺を誘引する情報</a:t>
            </a:r>
            <a:endParaRPr lang="en-US" altLang="ja-JP" dirty="0" smtClean="0"/>
          </a:p>
          <a:p>
            <a:pPr eaLnBrk="1" hangingPunct="1"/>
            <a:r>
              <a:rPr lang="ja-JP" altLang="en-US" dirty="0" smtClean="0"/>
              <a:t>性行為等に関するわいせつな情報</a:t>
            </a:r>
            <a:endParaRPr lang="en-US" altLang="ja-JP" dirty="0" smtClean="0"/>
          </a:p>
          <a:p>
            <a:pPr eaLnBrk="1" hangingPunct="1"/>
            <a:r>
              <a:rPr lang="ja-JP" altLang="en-US" dirty="0" smtClean="0"/>
              <a:t>残虐な内容の情報　　　　　　　　の３項目です。</a:t>
            </a:r>
            <a:endParaRPr lang="en-US" altLang="ja-JP" dirty="0" smtClean="0"/>
          </a:p>
          <a:p>
            <a:pPr eaLnBrk="1" hangingPunct="1"/>
            <a:r>
              <a:rPr lang="ja-JP" altLang="en-US" dirty="0" smtClean="0"/>
              <a:t>これらの有害情報から子どもたちを守ることが必要となります。</a:t>
            </a:r>
            <a:endParaRPr lang="en-US" altLang="ja-JP" dirty="0" smtClean="0"/>
          </a:p>
          <a:p>
            <a:pPr eaLnBrk="1" hangingPunct="1"/>
            <a:endParaRPr lang="en-US" altLang="ja-JP" dirty="0" smtClean="0"/>
          </a:p>
          <a:p>
            <a:pPr eaLnBrk="1" hangingPunct="1"/>
            <a:r>
              <a:rPr lang="en-US" altLang="ja-JP" dirty="0" smtClean="0"/>
              <a:t>-----</a:t>
            </a:r>
            <a:r>
              <a:rPr lang="ja-JP" altLang="en-US" dirty="0" smtClean="0"/>
              <a:t>参考</a:t>
            </a:r>
            <a:r>
              <a:rPr lang="en-US" altLang="ja-JP" dirty="0" smtClean="0"/>
              <a:t>-----</a:t>
            </a:r>
          </a:p>
          <a:p>
            <a:pPr eaLnBrk="1" hangingPunct="1"/>
            <a:r>
              <a:rPr lang="ja-JP" altLang="en-US" dirty="0" smtClean="0"/>
              <a:t>①大麻，覚醒剤，危険ドラッグ等の薬物情報，自殺の方法（家庭用洗剤の品名を含む），自殺仲間を求めるなど。</a:t>
            </a:r>
            <a:endParaRPr lang="en-US" altLang="ja-JP" dirty="0" smtClean="0"/>
          </a:p>
          <a:p>
            <a:pPr eaLnBrk="1" hangingPunct="1"/>
            <a:r>
              <a:rPr lang="ja-JP" altLang="en-US" dirty="0" smtClean="0"/>
              <a:t>③死体，動物の虐待・死骸などの画像等</a:t>
            </a:r>
            <a:endParaRPr lang="en-US" altLang="ja-JP" dirty="0" smtClean="0"/>
          </a:p>
          <a:p>
            <a:pPr eaLnBrk="1" hangingPunct="1"/>
            <a:endParaRPr lang="en-US" altLang="ja-JP" dirty="0" smtClean="0"/>
          </a:p>
        </p:txBody>
      </p:sp>
      <p:sp>
        <p:nvSpPr>
          <p:cNvPr id="358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4BAB32-909D-4EAB-BC9E-37EFBDD23A15}" type="slidenum">
              <a:rPr lang="ja-JP" altLang="en-US" smtClean="0">
                <a:solidFill>
                  <a:prstClr val="black"/>
                </a:solidFill>
              </a:rPr>
              <a:pPr/>
              <a:t>10</a:t>
            </a:fld>
            <a:endParaRPr lang="ja-JP" altLang="en-US" smtClean="0">
              <a:solidFill>
                <a:prstClr val="black"/>
              </a:solidFill>
            </a:endParaRPr>
          </a:p>
        </p:txBody>
      </p:sp>
    </p:spTree>
    <p:extLst>
      <p:ext uri="{BB962C8B-B14F-4D97-AF65-F5344CB8AC3E}">
        <p14:creationId xmlns:p14="http://schemas.microsoft.com/office/powerpoint/2010/main" val="1947238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99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ja-JP" altLang="en-US" dirty="0" smtClean="0"/>
              <a:t>青少年ネット規制法では，保護者に対して，「フィルタリング」の利用とともに，「子どものインターネットの利用を把握，管理する」責任があるとしています。子どもたちが実際に，携帯電話などで，どのようなことをしているのか把握しなくてはなりません。</a:t>
            </a:r>
          </a:p>
        </p:txBody>
      </p:sp>
      <p:sp>
        <p:nvSpPr>
          <p:cNvPr id="399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44F659-7A2B-4C49-A0A0-777406F8E347}" type="slidenum">
              <a:rPr lang="ja-JP" altLang="en-US" smtClean="0">
                <a:solidFill>
                  <a:prstClr val="black"/>
                </a:solidFill>
              </a:rPr>
              <a:pPr/>
              <a:t>11</a:t>
            </a:fld>
            <a:endParaRPr lang="ja-JP" altLang="en-US" smtClean="0">
              <a:solidFill>
                <a:prstClr val="black"/>
              </a:solidFill>
            </a:endParaRPr>
          </a:p>
        </p:txBody>
      </p:sp>
    </p:spTree>
    <p:extLst>
      <p:ext uri="{BB962C8B-B14F-4D97-AF65-F5344CB8AC3E}">
        <p14:creationId xmlns:p14="http://schemas.microsoft.com/office/powerpoint/2010/main" val="878362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ja-JP" altLang="en-US" dirty="0" smtClean="0"/>
              <a:t>　さて，この「青少年ネット規制法」では携帯電話事業者には，契約の名義人，または使用者が１８歳未満の場合，“フィルタリングサービスを利用させること”を条件に「契約」を行うことを求めています。</a:t>
            </a:r>
            <a:endParaRPr lang="en-US" altLang="ja-JP" dirty="0" smtClean="0"/>
          </a:p>
          <a:p>
            <a:pPr eaLnBrk="1" hangingPunct="1"/>
            <a:r>
              <a:rPr lang="ja-JP" altLang="en-US" dirty="0" smtClean="0"/>
              <a:t>　しかし，保護者が「いらない」といったら“フィルタリングしなくてもよい”ことになっています。保護者がどの程度インターネットの実態を把握し，正しい知識をもっているか，また子どもたちのネット遊びの危険性を理解しているかがフィルタリングを行うかどうかにかかっていることになります。</a:t>
            </a:r>
            <a:endParaRPr lang="en-US" altLang="ja-JP" dirty="0" smtClean="0"/>
          </a:p>
          <a:p>
            <a:pPr eaLnBrk="1" hangingPunct="1"/>
            <a:endParaRPr lang="en-US" altLang="ja-JP" dirty="0" smtClean="0"/>
          </a:p>
          <a:p>
            <a:pPr eaLnBrk="1" hangingPunct="1"/>
            <a:r>
              <a:rPr lang="ja-JP" altLang="en-US" dirty="0" smtClean="0"/>
              <a:t>参考）</a:t>
            </a:r>
            <a:endParaRPr lang="en-US" altLang="ja-JP" dirty="0" smtClean="0"/>
          </a:p>
          <a:p>
            <a:pPr eaLnBrk="1" hangingPunct="1"/>
            <a:r>
              <a:rPr kumimoji="1" lang="ja-JP" altLang="ja-JP" sz="1200" kern="1200" dirty="0" smtClean="0">
                <a:solidFill>
                  <a:schemeClr val="tx1"/>
                </a:solidFill>
                <a:latin typeface="+mn-lt"/>
                <a:ea typeface="+mn-ea"/>
                <a:cs typeface="+mn-cs"/>
              </a:rPr>
              <a:t>この法律において「青少年」とは</a:t>
            </a:r>
            <a:r>
              <a:rPr kumimoji="1" lang="ja-JP" altLang="en-US"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十八歳に満たない者をいう</a:t>
            </a:r>
            <a:endParaRPr lang="ja-JP" altLang="en-US" dirty="0" smtClean="0"/>
          </a:p>
        </p:txBody>
      </p:sp>
      <p:sp>
        <p:nvSpPr>
          <p:cNvPr id="409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94429D-9756-4980-9FE3-7AB2D7211B24}" type="slidenum">
              <a:rPr lang="ja-JP" altLang="en-US" smtClean="0">
                <a:solidFill>
                  <a:prstClr val="black"/>
                </a:solidFill>
              </a:rPr>
              <a:pPr/>
              <a:t>12</a:t>
            </a:fld>
            <a:endParaRPr lang="ja-JP" altLang="en-US" smtClean="0">
              <a:solidFill>
                <a:prstClr val="black"/>
              </a:solidFill>
            </a:endParaRPr>
          </a:p>
        </p:txBody>
      </p:sp>
    </p:spTree>
    <p:extLst>
      <p:ext uri="{BB962C8B-B14F-4D97-AF65-F5344CB8AC3E}">
        <p14:creationId xmlns:p14="http://schemas.microsoft.com/office/powerpoint/2010/main" val="816719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eaLnBrk="1" hangingPunct="1"/>
            <a:r>
              <a:rPr lang="ja-JP" altLang="en-US" dirty="0" smtClean="0"/>
              <a:t>したがって，学校でも，子どもたちが安全にインターネットを利用することができるように保護者会などで保護者に対して，インターネットの利便性だけではなく，その危険性についても周知し，</a:t>
            </a:r>
            <a:endParaRPr lang="en-US" altLang="ja-JP" dirty="0" smtClean="0"/>
          </a:p>
          <a:p>
            <a:pPr eaLnBrk="1" hangingPunct="1"/>
            <a:r>
              <a:rPr lang="ja-JP" altLang="en-US" dirty="0" smtClean="0"/>
              <a:t>児童生徒に対しては，情報の適正な利用と危険性について教育・啓発をする責任があります。</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13</a:t>
            </a:fld>
            <a:endParaRPr kumimoji="1" lang="ja-JP" altLang="en-US"/>
          </a:p>
        </p:txBody>
      </p:sp>
    </p:spTree>
    <p:extLst>
      <p:ext uri="{BB962C8B-B14F-4D97-AF65-F5344CB8AC3E}">
        <p14:creationId xmlns:p14="http://schemas.microsoft.com/office/powerpoint/2010/main" val="928691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これは携帯電話会社の一般的なフィルタリングの方式です。</a:t>
            </a:r>
            <a:endParaRPr kumimoji="1" lang="en-US" altLang="ja-JP" dirty="0" smtClean="0"/>
          </a:p>
          <a:p>
            <a:r>
              <a:rPr kumimoji="1" lang="ja-JP" altLang="en-US" dirty="0" smtClean="0"/>
              <a:t>予め接続できるサイトを決めたものがホワイトリスト方式。有害な内容が存在すると考えられるカテゴリやサイトへの接続ができないようにしたものがブラックリスト方式です。いずれの方式も，プロフィールやブログなど，コミュニケーションをともなうサイトは規制されます。ブラックリスト方式では，ＥＭＡという第三者機関が健全性を認定したコミュニティサイトは，フィルタリングリストから外され，利用が可能になります。　</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6EE39C2A-FC3C-4220-A0C9-58E6D7DC52F5}" type="slidenum">
              <a:rPr lang="ja-JP" altLang="en-US" smtClean="0">
                <a:solidFill>
                  <a:prstClr val="black"/>
                </a:solidFill>
              </a:rPr>
              <a:pPr>
                <a:defRPr/>
              </a:pPr>
              <a:t>14</a:t>
            </a:fld>
            <a:endParaRPr lang="ja-JP" altLang="en-US">
              <a:solidFill>
                <a:prstClr val="black"/>
              </a:solidFill>
            </a:endParaRPr>
          </a:p>
        </p:txBody>
      </p:sp>
    </p:spTree>
    <p:extLst>
      <p:ext uri="{BB962C8B-B14F-4D97-AF65-F5344CB8AC3E}">
        <p14:creationId xmlns:p14="http://schemas.microsoft.com/office/powerpoint/2010/main" val="2294682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30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第三者の機関とは，青少年の健全な育成に悪影響を与えない内容であるか，不適切な書き込みが行われた場合にすみやかに削除できる監視体制があるかなど，モバイルコンテンツ（ケータイコミュニティサイト）を審査し，この機関に認定されたサイトは，携帯各社のフィルタリングの対象から除外される仕組みが作られました。これが</a:t>
            </a:r>
            <a:r>
              <a:rPr lang="en-US" altLang="ja-JP" dirty="0" smtClean="0"/>
              <a:t>EMA</a:t>
            </a:r>
            <a:r>
              <a:rPr lang="ja-JP" altLang="en-US" dirty="0" smtClean="0"/>
              <a:t>（モバイルコンテンツ審査・運用監視機構）通称ｴﾏと呼ばれるものです。</a:t>
            </a:r>
            <a:endParaRPr lang="en-US" altLang="ja-JP" dirty="0" smtClean="0"/>
          </a:p>
        </p:txBody>
      </p:sp>
      <p:sp>
        <p:nvSpPr>
          <p:cNvPr id="4301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E21A44-1116-40A2-9C71-A270A505AAE7}" type="slidenum">
              <a:rPr lang="ja-JP" altLang="en-US" smtClean="0">
                <a:solidFill>
                  <a:prstClr val="black"/>
                </a:solidFill>
              </a:rPr>
              <a:pPr/>
              <a:t>15</a:t>
            </a:fld>
            <a:endParaRPr lang="ja-JP" altLang="en-US" smtClean="0">
              <a:solidFill>
                <a:prstClr val="black"/>
              </a:solidFill>
            </a:endParaRPr>
          </a:p>
        </p:txBody>
      </p:sp>
    </p:spTree>
    <p:extLst>
      <p:ext uri="{BB962C8B-B14F-4D97-AF65-F5344CB8AC3E}">
        <p14:creationId xmlns:p14="http://schemas.microsoft.com/office/powerpoint/2010/main" val="1063565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a:t>
            </a:r>
            <a:r>
              <a:rPr kumimoji="1" lang="en-US" altLang="ja-JP" dirty="0" smtClean="0"/>
              <a:t>2018</a:t>
            </a:r>
            <a:r>
              <a:rPr kumimoji="1" lang="ja-JP" altLang="en-US" dirty="0" smtClean="0"/>
              <a:t>年</a:t>
            </a:r>
            <a:r>
              <a:rPr kumimoji="1" lang="en-US" altLang="ja-JP" dirty="0" smtClean="0"/>
              <a:t>1</a:t>
            </a:r>
            <a:r>
              <a:rPr kumimoji="1" lang="ja-JP" altLang="en-US" dirty="0" smtClean="0"/>
              <a:t>月</a:t>
            </a:r>
            <a:r>
              <a:rPr kumimoji="1" lang="en-US" altLang="ja-JP" dirty="0" smtClean="0"/>
              <a:t>15</a:t>
            </a:r>
            <a:r>
              <a:rPr kumimoji="1" lang="ja-JP" altLang="en-US" dirty="0" smtClean="0"/>
              <a:t>日≫現在，健全であると認定され，フィルタリングから除外されたサイトです。つまり，「子どもたちが安心して利用できるサイト」とされているものです。</a:t>
            </a:r>
            <a:endParaRPr kumimoji="1" lang="en-US" altLang="ja-JP" dirty="0" smtClean="0"/>
          </a:p>
          <a:p>
            <a:r>
              <a:rPr kumimoji="1" lang="ja-JP" altLang="en-US" dirty="0" smtClean="0"/>
              <a:t>２８サイトあります。</a:t>
            </a:r>
            <a:endParaRPr kumimoji="1" lang="en-US" altLang="ja-JP" dirty="0" smtClean="0"/>
          </a:p>
          <a:p>
            <a:endParaRPr kumimoji="1" lang="en-US" altLang="ja-JP" dirty="0" smtClean="0"/>
          </a:p>
          <a:p>
            <a:r>
              <a:rPr kumimoji="1" lang="ja-JP" altLang="en-US" dirty="0" smtClean="0"/>
              <a:t>参考）</a:t>
            </a:r>
            <a:endParaRPr kumimoji="1" lang="en-US" altLang="ja-JP" dirty="0" smtClean="0"/>
          </a:p>
          <a:p>
            <a:r>
              <a:rPr kumimoji="1" lang="en-US" altLang="ja-JP" dirty="0" smtClean="0"/>
              <a:t>http://www.ema.or.jp/ema.html</a:t>
            </a:r>
            <a:r>
              <a:rPr kumimoji="1" lang="ja-JP" altLang="en-US" dirty="0" smtClean="0"/>
              <a:t>（モバイルコンテンツ審査・運用監視機構のホームページ）の「認定サイト情報」に随時掲載</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16</a:t>
            </a:fld>
            <a:endParaRPr kumimoji="1" lang="ja-JP" altLang="en-US"/>
          </a:p>
        </p:txBody>
      </p:sp>
    </p:spTree>
    <p:extLst>
      <p:ext uri="{BB962C8B-B14F-4D97-AF65-F5344CB8AC3E}">
        <p14:creationId xmlns:p14="http://schemas.microsoft.com/office/powerpoint/2010/main" val="1457009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spcBef>
                <a:spcPct val="0"/>
              </a:spcBef>
            </a:pPr>
            <a:r>
              <a:rPr lang="ja-JP" altLang="en-US" dirty="0" smtClean="0"/>
              <a:t>これは，コミュニティサイトにおける罪種別の被害児童数の推移です。</a:t>
            </a:r>
            <a:endParaRPr lang="en-US" altLang="ja-JP" dirty="0" smtClean="0"/>
          </a:p>
          <a:p>
            <a:pPr>
              <a:spcBef>
                <a:spcPct val="0"/>
              </a:spcBef>
            </a:pPr>
            <a:r>
              <a:rPr lang="ja-JP" altLang="en-US" dirty="0" smtClean="0"/>
              <a:t>コミュニティサイトでは，児童買春及び児童ポルノの被害児童数が増加しています。</a:t>
            </a:r>
            <a:endParaRPr lang="en-US" altLang="ja-JP" dirty="0" smtClean="0"/>
          </a:p>
          <a:p>
            <a:pPr>
              <a:spcBef>
                <a:spcPct val="0"/>
              </a:spcBef>
            </a:pPr>
            <a:r>
              <a:rPr lang="ja-JP" altLang="en-US" dirty="0" smtClean="0"/>
              <a:t>多罪種については，ほぼ横ばい傾向となっています。</a:t>
            </a:r>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17</a:t>
            </a:fld>
            <a:endParaRPr kumimoji="1" lang="ja-JP" altLang="en-US"/>
          </a:p>
        </p:txBody>
      </p:sp>
    </p:spTree>
    <p:extLst>
      <p:ext uri="{BB962C8B-B14F-4D97-AF65-F5344CB8AC3E}">
        <p14:creationId xmlns:p14="http://schemas.microsoft.com/office/powerpoint/2010/main" val="2149541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これは，主なコミュニティサイト種別の被害児童数の推移です。</a:t>
            </a:r>
            <a:endParaRPr kumimoji="1" lang="en-US" altLang="ja-JP" dirty="0" smtClean="0"/>
          </a:p>
          <a:p>
            <a:r>
              <a:rPr kumimoji="1" lang="ja-JP" altLang="en-US" dirty="0" smtClean="0"/>
              <a:t>複数交流系での被害児童数が大幅に増加し，チャット系に代わって最多となっています。</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18</a:t>
            </a:fld>
            <a:endParaRPr kumimoji="1" lang="ja-JP" altLang="en-US"/>
          </a:p>
        </p:txBody>
      </p:sp>
    </p:spTree>
    <p:extLst>
      <p:ext uri="{BB962C8B-B14F-4D97-AF65-F5344CB8AC3E}">
        <p14:creationId xmlns:p14="http://schemas.microsoft.com/office/powerpoint/2010/main" val="3252343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被害児童のコミュニティサイトへのアクセス手段の推移です。</a:t>
            </a:r>
            <a:endParaRPr kumimoji="1" lang="en-US" altLang="ja-JP" dirty="0" smtClean="0"/>
          </a:p>
          <a:p>
            <a:r>
              <a:rPr kumimoji="1" lang="ja-JP" altLang="en-US" dirty="0" smtClean="0"/>
              <a:t>ここ数年は、被害児童のコミュニティサイトへのアクセス手段は，約９割がスマートフォン利用となっています。</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19</a:t>
            </a:fld>
            <a:endParaRPr kumimoji="1" lang="ja-JP" altLang="en-US"/>
          </a:p>
        </p:txBody>
      </p:sp>
    </p:spTree>
    <p:extLst>
      <p:ext uri="{BB962C8B-B14F-4D97-AF65-F5344CB8AC3E}">
        <p14:creationId xmlns:p14="http://schemas.microsoft.com/office/powerpoint/2010/main" val="2905696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これらは，実際に起きた事件の一部です。</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2</a:t>
            </a:fld>
            <a:endParaRPr kumimoji="1" lang="ja-JP" altLang="en-US" dirty="0"/>
          </a:p>
        </p:txBody>
      </p:sp>
    </p:spTree>
    <p:extLst>
      <p:ext uri="{BB962C8B-B14F-4D97-AF65-F5344CB8AC3E}">
        <p14:creationId xmlns:p14="http://schemas.microsoft.com/office/powerpoint/2010/main" val="652634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これは，コミュニティサイトにおける被害児童の現状です。</a:t>
            </a:r>
            <a:endParaRPr kumimoji="1" lang="en-US" altLang="ja-JP" dirty="0" smtClean="0"/>
          </a:p>
          <a:p>
            <a:r>
              <a:rPr kumimoji="1" lang="ja-JP" altLang="en-US" dirty="0" smtClean="0"/>
              <a:t>被害児童が被疑者と会った理由では，「金品目的」や「性的関係目的」といった援助交際に関連する理由が４割強となっています。</a:t>
            </a:r>
            <a:endParaRPr kumimoji="1" lang="en-US" altLang="ja-JP" dirty="0" smtClean="0"/>
          </a:p>
          <a:p>
            <a:r>
              <a:rPr kumimoji="1" lang="ja-JP" altLang="en-US" dirty="0" smtClean="0"/>
              <a:t>そして，インターネット利用等に関して，学校で「指導を受けたことはない」と回答した児童は１割未満となっています。他方で「覚えていない」と回答した児童が約半数となっています。</a:t>
            </a:r>
            <a:endParaRPr kumimoji="1" lang="en-US" altLang="ja-JP" dirty="0" smtClean="0"/>
          </a:p>
          <a:p>
            <a:r>
              <a:rPr kumimoji="1" lang="ja-JP" altLang="en-US" dirty="0" smtClean="0"/>
              <a:t>また，フィルタリングの利用の有無が判明した被害児童のうち，約９割がフィルタリングを利用していませんでした。</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20</a:t>
            </a:fld>
            <a:endParaRPr kumimoji="1" lang="ja-JP" altLang="en-US"/>
          </a:p>
        </p:txBody>
      </p:sp>
    </p:spTree>
    <p:extLst>
      <p:ext uri="{BB962C8B-B14F-4D97-AF65-F5344CB8AC3E}">
        <p14:creationId xmlns:p14="http://schemas.microsoft.com/office/powerpoint/2010/main" val="939958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被害児童数が多いサイトです。</a:t>
            </a:r>
            <a:endParaRPr kumimoji="1" lang="en-US" altLang="ja-JP" dirty="0" smtClean="0"/>
          </a:p>
          <a:p>
            <a:r>
              <a:rPr kumimoji="1" lang="ja-JP" altLang="en-US" dirty="0" smtClean="0"/>
              <a:t>この一年で，</a:t>
            </a:r>
            <a:r>
              <a:rPr kumimoji="1" lang="en-US" altLang="ja-JP" dirty="0" smtClean="0"/>
              <a:t>Twitter</a:t>
            </a:r>
            <a:r>
              <a:rPr kumimoji="1" lang="ja-JP" altLang="en-US" dirty="0" smtClean="0"/>
              <a:t>における被害児童数が約２倍に増加しています。全被害児童数のうち，４人に１人が</a:t>
            </a:r>
            <a:r>
              <a:rPr kumimoji="1" lang="en-US" altLang="ja-JP" dirty="0" smtClean="0"/>
              <a:t>Twitter</a:t>
            </a:r>
            <a:r>
              <a:rPr kumimoji="1" lang="ja-JP" altLang="en-US" dirty="0" smtClean="0"/>
              <a:t>における被害です。</a:t>
            </a:r>
            <a:endParaRPr kumimoji="1" lang="en-US" altLang="ja-JP" dirty="0" smtClean="0"/>
          </a:p>
          <a:p>
            <a:r>
              <a:rPr kumimoji="1" lang="en-US" altLang="ja-JP" dirty="0" smtClean="0"/>
              <a:t>Twitter</a:t>
            </a:r>
            <a:r>
              <a:rPr kumimoji="1" lang="ja-JP" altLang="en-US" dirty="0" smtClean="0"/>
              <a:t>を除く他のサイトにおける被害児童数は、約</a:t>
            </a:r>
            <a:r>
              <a:rPr kumimoji="1" lang="en-US" altLang="ja-JP" dirty="0" smtClean="0"/>
              <a:t>1</a:t>
            </a:r>
            <a:r>
              <a:rPr kumimoji="1" lang="ja-JP" altLang="en-US" dirty="0" smtClean="0"/>
              <a:t>割減少しています。</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lang="ja-JP" altLang="en-US" smtClean="0">
                <a:solidFill>
                  <a:prstClr val="black"/>
                </a:solidFill>
              </a:rPr>
              <a:pPr/>
              <a:t>21</a:t>
            </a:fld>
            <a:endParaRPr lang="ja-JP" altLang="en-US">
              <a:solidFill>
                <a:prstClr val="black"/>
              </a:solidFill>
            </a:endParaRPr>
          </a:p>
        </p:txBody>
      </p:sp>
    </p:spTree>
    <p:extLst>
      <p:ext uri="{BB962C8B-B14F-4D97-AF65-F5344CB8AC3E}">
        <p14:creationId xmlns:p14="http://schemas.microsoft.com/office/powerpoint/2010/main" val="2969475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学校教育においても，小・中・高・特のすべての新学習指導要領の総則では，児童生徒の情報モラルの育成について「各教科・科目等」，つまりすべての先生が担当するとあります。</a:t>
            </a:r>
            <a:endParaRPr kumimoji="1" lang="ja-JP" altLang="en-US" dirty="0"/>
          </a:p>
        </p:txBody>
      </p:sp>
      <p:sp>
        <p:nvSpPr>
          <p:cNvPr id="4" name="スライド番号プレースホルダ 3"/>
          <p:cNvSpPr>
            <a:spLocks noGrp="1"/>
          </p:cNvSpPr>
          <p:nvPr>
            <p:ph type="sldNum" sz="quarter" idx="10"/>
          </p:nvPr>
        </p:nvSpPr>
        <p:spPr/>
        <p:txBody>
          <a:bodyPr/>
          <a:lstStyle/>
          <a:p>
            <a:fld id="{9016AB2D-004F-4166-82A4-B9CF7C3BBF04}" type="slidenum">
              <a:rPr kumimoji="1" lang="ja-JP" altLang="en-US" smtClean="0"/>
              <a:pPr/>
              <a:t>22</a:t>
            </a:fld>
            <a:endParaRPr kumimoji="1" lang="ja-JP" altLang="en-US"/>
          </a:p>
        </p:txBody>
      </p:sp>
    </p:spTree>
    <p:extLst>
      <p:ext uri="{BB962C8B-B14F-4D97-AF65-F5344CB8AC3E}">
        <p14:creationId xmlns:p14="http://schemas.microsoft.com/office/powerpoint/2010/main" val="42569891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016AB2D-004F-4166-82A4-B9CF7C3BBF04}" type="slidenum">
              <a:rPr kumimoji="1" lang="ja-JP" altLang="en-US" smtClean="0"/>
              <a:pPr/>
              <a:t>23</a:t>
            </a:fld>
            <a:endParaRPr kumimoji="1" lang="ja-JP" altLang="en-US"/>
          </a:p>
        </p:txBody>
      </p:sp>
    </p:spTree>
    <p:extLst>
      <p:ext uri="{BB962C8B-B14F-4D97-AF65-F5344CB8AC3E}">
        <p14:creationId xmlns:p14="http://schemas.microsoft.com/office/powerpoint/2010/main" val="2670731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情報社会で適正に活動するための基となる考え方や態度」をはぐくみ，将来の新たな事象に対して適正に対応することができるようにしなくてはなりません。そのためにも，先生方が現在インターネットの世界で起きていることの把握と正しい知識をもつことに努め，すべての先生方が関わって育成していかなくてはなりません。</a:t>
            </a:r>
            <a:endParaRPr kumimoji="1" lang="en-US" altLang="ja-JP" dirty="0" smtClean="0"/>
          </a:p>
          <a:p>
            <a:r>
              <a:rPr kumimoji="1" lang="ja-JP" altLang="en-US" dirty="0" smtClean="0"/>
              <a:t>　情報モラルは，児童生徒が将来の情報社会で安全に安心して生活するために欠くことのできない能力です。</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24</a:t>
            </a:fld>
            <a:endParaRPr kumimoji="1" lang="ja-JP" altLang="en-US"/>
          </a:p>
        </p:txBody>
      </p:sp>
    </p:spTree>
    <p:extLst>
      <p:ext uri="{BB962C8B-B14F-4D97-AF65-F5344CB8AC3E}">
        <p14:creationId xmlns:p14="http://schemas.microsoft.com/office/powerpoint/2010/main" val="375846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参考）平成２８年における「人権侵犯事件」の状況について（概要）</a:t>
            </a:r>
          </a:p>
          <a:p>
            <a:r>
              <a:rPr lang="ja-JP" altLang="en-US" dirty="0" smtClean="0"/>
              <a:t>　　　　～法務省の人権擁護機関の取組～　　法務省ホームページより</a:t>
            </a:r>
          </a:p>
          <a:p>
            <a:endParaRPr lang="en-US" altLang="ja-JP" dirty="0" smtClean="0"/>
          </a:p>
          <a:p>
            <a:r>
              <a:rPr lang="en-US" altLang="ja-JP" dirty="0" smtClean="0"/>
              <a:t>【</a:t>
            </a:r>
            <a:r>
              <a:rPr lang="ja-JP" altLang="en-US" dirty="0" smtClean="0"/>
              <a:t>新規救済手続開始件数からみた特徴</a:t>
            </a:r>
            <a:r>
              <a:rPr lang="en-US" altLang="ja-JP" dirty="0" smtClean="0"/>
              <a:t>】</a:t>
            </a:r>
          </a:p>
          <a:p>
            <a:r>
              <a:rPr lang="en-US" altLang="ja-JP" dirty="0" smtClean="0"/>
              <a:t>(1) </a:t>
            </a:r>
            <a:r>
              <a:rPr lang="ja-JP" altLang="en-US" dirty="0" smtClean="0"/>
              <a:t>インターネット上の人権侵害情報に関する事件数が、過去最高件数を記録</a:t>
            </a:r>
          </a:p>
          <a:p>
            <a:r>
              <a:rPr lang="ja-JP" altLang="en-US" dirty="0" smtClean="0"/>
              <a:t>　　　　　　　　　　　　　　　　１，９０９件（対前年比１０．０％増加）</a:t>
            </a:r>
          </a:p>
          <a:p>
            <a:endParaRPr lang="ja-JP" altLang="en-US" dirty="0" smtClean="0"/>
          </a:p>
          <a:p>
            <a:r>
              <a:rPr lang="en-US" altLang="ja-JP" dirty="0" smtClean="0"/>
              <a:t>(2) </a:t>
            </a:r>
            <a:r>
              <a:rPr lang="ja-JP" altLang="en-US" dirty="0" smtClean="0"/>
              <a:t>障害者に対する差別待遇に関する事件数が、過去最高件数を記録</a:t>
            </a:r>
          </a:p>
          <a:p>
            <a:r>
              <a:rPr lang="ja-JP" altLang="en-US" dirty="0" smtClean="0"/>
              <a:t>　　　　　　　　　　　　　　　　　</a:t>
            </a:r>
            <a:r>
              <a:rPr lang="ja-JP" altLang="en-US" baseline="0" dirty="0" smtClean="0"/>
              <a:t> 　　</a:t>
            </a:r>
            <a:r>
              <a:rPr lang="ja-JP" altLang="en-US" dirty="0" smtClean="0"/>
              <a:t>２８６件（対前年比　７．９％増加）</a:t>
            </a:r>
          </a:p>
          <a:p>
            <a:endParaRPr lang="ja-JP" altLang="en-US" dirty="0" smtClean="0"/>
          </a:p>
          <a:p>
            <a:r>
              <a:rPr lang="en-US" altLang="ja-JP" dirty="0" smtClean="0"/>
              <a:t>(3) </a:t>
            </a:r>
            <a:r>
              <a:rPr lang="ja-JP" altLang="en-US" dirty="0" smtClean="0"/>
              <a:t>学校におけるいじめに関する事件数が、前年を下回るも６年連続して３０００件を超え高水準で推移</a:t>
            </a:r>
          </a:p>
          <a:p>
            <a:r>
              <a:rPr lang="ja-JP" altLang="en-US" dirty="0" smtClean="0"/>
              <a:t>　　　　　　　　　　　　　　　　３，３７１件（対前年比１３．２％減少）</a:t>
            </a:r>
          </a:p>
          <a:p>
            <a:endParaRPr lang="ja-JP" altLang="en-US" dirty="0" smtClean="0"/>
          </a:p>
          <a:p>
            <a:r>
              <a:rPr lang="en-US" altLang="ja-JP" dirty="0" smtClean="0"/>
              <a:t>(4) </a:t>
            </a:r>
            <a:r>
              <a:rPr lang="ja-JP" altLang="en-US" dirty="0" smtClean="0"/>
              <a:t>労働権に関する事件数が、前年を下回るも３年連続して２０００件を超え高水準で推移</a:t>
            </a:r>
          </a:p>
          <a:p>
            <a:r>
              <a:rPr lang="ja-JP" altLang="en-US" dirty="0" smtClean="0"/>
              <a:t>　　　　　　　　　　　　　　　　２，１１９件（対前年比１４．８％減少）</a:t>
            </a:r>
          </a:p>
          <a:p>
            <a:endParaRPr lang="ja-JP" altLang="en-US" dirty="0" smtClean="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3</a:t>
            </a:fld>
            <a:endParaRPr kumimoji="1" lang="ja-JP" altLang="en-US"/>
          </a:p>
        </p:txBody>
      </p:sp>
    </p:spTree>
    <p:extLst>
      <p:ext uri="{BB962C8B-B14F-4D97-AF65-F5344CB8AC3E}">
        <p14:creationId xmlns:p14="http://schemas.microsoft.com/office/powerpoint/2010/main" val="2854669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ja-JP" altLang="en-US" dirty="0" smtClean="0"/>
              <a:t>　これは，警察庁が発表した，サイバー犯罪の検挙件数の推移です。年々増加の傾向にあります。</a:t>
            </a:r>
            <a:endParaRPr lang="en-US" altLang="ja-JP" dirty="0" smtClean="0"/>
          </a:p>
          <a:p>
            <a:pPr eaLnBrk="1" hangingPunct="1"/>
            <a:r>
              <a:rPr lang="ja-JP" altLang="en-US" dirty="0" smtClean="0"/>
              <a:t>このサイバー犯罪のうち，ネットワーク利用犯罪が最も多くを占め，「出会い系サイト規制法違反」「わいせつ物頒布等及び児童ポルノ事犯」「児童買春及び青少年保護育成条例違反」などがこれにあた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　コンピュータ・電磁的記録対象犯罪は，コンピュータ又は電磁的記録を対象とした犯罪のことです。</a:t>
            </a:r>
            <a:endParaRPr kumimoji="1" lang="en-US" altLang="ja-JP" sz="1200" kern="1200" baseline="0" dirty="0" smtClean="0">
              <a:solidFill>
                <a:schemeClr val="tx1"/>
              </a:solidFill>
              <a:latin typeface="+mn-lt"/>
              <a:ea typeface="+mn-ea"/>
              <a:cs typeface="+mn-cs"/>
            </a:endParaRPr>
          </a:p>
          <a:p>
            <a:pPr eaLnBrk="1" hangingPunct="1"/>
            <a:r>
              <a:rPr lang="ja-JP" altLang="en-US" dirty="0" smtClean="0"/>
              <a:t>　不正アクセス禁止法違反については，ゲームサイトに他人のパスワードを使って（騙して教えてもらう，推理するなど）アクセスし，他人のゲームのポイントやアイテムを自分に送ってしまうなど，小中学生であっても気軽な気持ちで犯罪を犯してしまうなどの事件も起きています。</a:t>
            </a:r>
            <a:endParaRPr lang="en-US" altLang="ja-JP" dirty="0" smtClean="0"/>
          </a:p>
        </p:txBody>
      </p:sp>
      <p:sp>
        <p:nvSpPr>
          <p:cNvPr id="286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2C1427-9C77-476B-9F76-962DB85B357A}" type="slidenum">
              <a:rPr lang="ja-JP" altLang="en-US" smtClean="0">
                <a:solidFill>
                  <a:prstClr val="black"/>
                </a:solidFill>
              </a:rPr>
              <a:pPr/>
              <a:t>4</a:t>
            </a:fld>
            <a:endParaRPr lang="ja-JP" altLang="en-US" smtClean="0">
              <a:solidFill>
                <a:prstClr val="black"/>
              </a:solidFill>
            </a:endParaRPr>
          </a:p>
        </p:txBody>
      </p:sp>
    </p:spTree>
    <p:extLst>
      <p:ext uri="{BB962C8B-B14F-4D97-AF65-F5344CB8AC3E}">
        <p14:creationId xmlns:p14="http://schemas.microsoft.com/office/powerpoint/2010/main" val="913121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ネットワーク犯罪の中でも，出会い系サイトに関連した事件が多発し，社会問題となった時がありました。これにより，いわゆる「出会い系サイト規制法」が，平成</a:t>
            </a:r>
            <a:r>
              <a:rPr lang="en-US" altLang="ja-JP" dirty="0" smtClean="0"/>
              <a:t>15</a:t>
            </a:r>
            <a:r>
              <a:rPr lang="ja-JP" altLang="en-US" dirty="0" smtClean="0"/>
              <a:t>年に施行されました。</a:t>
            </a:r>
            <a:endParaRPr lang="en-US" altLang="ja-JP" dirty="0" smtClean="0"/>
          </a:p>
          <a:p>
            <a:pPr eaLnBrk="1" hangingPunct="1">
              <a:spcBef>
                <a:spcPct val="0"/>
              </a:spcBef>
            </a:pPr>
            <a:r>
              <a:rPr lang="ja-JP" altLang="en-US" dirty="0" smtClean="0"/>
              <a:t>これには，出会い系サイトを使って「児童（</a:t>
            </a:r>
            <a:r>
              <a:rPr lang="en-US" altLang="ja-JP" dirty="0" smtClean="0"/>
              <a:t>18</a:t>
            </a:r>
            <a:r>
              <a:rPr lang="ja-JP" altLang="en-US" dirty="0" smtClean="0"/>
              <a:t>歳未満）を性交の相手として誘ってはいけない」ということが明記されています。</a:t>
            </a:r>
            <a:endParaRPr lang="en-US" altLang="ja-JP" dirty="0" smtClean="0"/>
          </a:p>
        </p:txBody>
      </p:sp>
      <p:sp>
        <p:nvSpPr>
          <p:cNvPr id="307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328577-2EF6-4836-BE01-9733BF623CEC}" type="slidenum">
              <a:rPr lang="ja-JP" altLang="en-US" smtClean="0">
                <a:solidFill>
                  <a:prstClr val="black"/>
                </a:solidFill>
              </a:rPr>
              <a:pPr/>
              <a:t>5</a:t>
            </a:fld>
            <a:endParaRPr lang="ja-JP" altLang="en-US" smtClean="0">
              <a:solidFill>
                <a:prstClr val="black"/>
              </a:solidFill>
            </a:endParaRPr>
          </a:p>
        </p:txBody>
      </p:sp>
    </p:spTree>
    <p:extLst>
      <p:ext uri="{BB962C8B-B14F-4D97-AF65-F5344CB8AC3E}">
        <p14:creationId xmlns:p14="http://schemas.microsoft.com/office/powerpoint/2010/main" val="305788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さらに，その後の改正により</a:t>
            </a:r>
            <a:endParaRPr lang="en-US" altLang="ja-JP" dirty="0" smtClean="0"/>
          </a:p>
          <a:p>
            <a:pPr eaLnBrk="1" hangingPunct="1">
              <a:spcBef>
                <a:spcPct val="0"/>
              </a:spcBef>
            </a:pPr>
            <a:r>
              <a:rPr lang="ja-JP" altLang="en-US" dirty="0" smtClean="0"/>
              <a:t>（第３条）児童による利用の禁止の明示方法　　いわゆる「</a:t>
            </a:r>
            <a:r>
              <a:rPr lang="en-US" altLang="ja-JP" dirty="0" smtClean="0"/>
              <a:t>18</a:t>
            </a:r>
            <a:r>
              <a:rPr lang="ja-JP" altLang="en-US" dirty="0" smtClean="0"/>
              <a:t>禁」表示</a:t>
            </a:r>
            <a:endParaRPr lang="en-US" altLang="ja-JP" dirty="0" smtClean="0"/>
          </a:p>
          <a:p>
            <a:pPr eaLnBrk="1" hangingPunct="1">
              <a:spcBef>
                <a:spcPct val="0"/>
              </a:spcBef>
            </a:pPr>
            <a:r>
              <a:rPr lang="ja-JP" altLang="en-US" dirty="0" smtClean="0"/>
              <a:t>（第５条）児童でないことの確認の方法</a:t>
            </a:r>
            <a:endParaRPr lang="en-US" altLang="ja-JP" dirty="0" smtClean="0"/>
          </a:p>
          <a:p>
            <a:pPr eaLnBrk="1" hangingPunct="1">
              <a:spcBef>
                <a:spcPct val="0"/>
              </a:spcBef>
            </a:pPr>
            <a:r>
              <a:rPr lang="ja-JP" altLang="en-US" dirty="0" smtClean="0"/>
              <a:t>　　 </a:t>
            </a:r>
            <a:r>
              <a:rPr lang="en-US" altLang="ja-JP" dirty="0" smtClean="0"/>
              <a:t>(1) </a:t>
            </a:r>
            <a:r>
              <a:rPr lang="ja-JP" altLang="en-US" dirty="0" smtClean="0"/>
              <a:t>運転免許証等の提示</a:t>
            </a:r>
          </a:p>
          <a:p>
            <a:pPr eaLnBrk="1" hangingPunct="1">
              <a:spcBef>
                <a:spcPct val="0"/>
              </a:spcBef>
            </a:pPr>
            <a:r>
              <a:rPr lang="ja-JP" altLang="en-US" dirty="0" smtClean="0"/>
              <a:t>　　 </a:t>
            </a:r>
            <a:r>
              <a:rPr lang="en-US" altLang="ja-JP" dirty="0" smtClean="0"/>
              <a:t>(2) </a:t>
            </a:r>
            <a:r>
              <a:rPr lang="ja-JP" altLang="en-US" dirty="0" smtClean="0"/>
              <a:t>クレジットカードを使用する方法等</a:t>
            </a:r>
            <a:endParaRPr lang="en-US" altLang="ja-JP" dirty="0" smtClean="0"/>
          </a:p>
          <a:p>
            <a:pPr eaLnBrk="1" hangingPunct="1">
              <a:spcBef>
                <a:spcPct val="0"/>
              </a:spcBef>
            </a:pPr>
            <a:r>
              <a:rPr lang="ja-JP" altLang="en-US" dirty="0" smtClean="0"/>
              <a:t>入会時に免許証のコピーやスキャナで読み取った画像を添付したり，利用料の支払いをクレジットにすることなどによって，さらに営業の規制が厳しくなりました。</a:t>
            </a:r>
            <a:endParaRPr lang="en-US" altLang="ja-JP" dirty="0" smtClean="0"/>
          </a:p>
          <a:p>
            <a:pPr eaLnBrk="1" hangingPunct="1">
              <a:spcBef>
                <a:spcPct val="0"/>
              </a:spcBef>
            </a:pPr>
            <a:endParaRPr lang="en-US" altLang="ja-JP" dirty="0" smtClean="0"/>
          </a:p>
          <a:p>
            <a:pPr eaLnBrk="1" hangingPunct="1">
              <a:spcBef>
                <a:spcPct val="0"/>
              </a:spcBef>
            </a:pPr>
            <a:r>
              <a:rPr lang="ja-JP" altLang="en-US" dirty="0" smtClean="0"/>
              <a:t>（平成</a:t>
            </a:r>
            <a:r>
              <a:rPr lang="en-US" altLang="ja-JP" dirty="0" smtClean="0"/>
              <a:t>20</a:t>
            </a:r>
            <a:r>
              <a:rPr lang="ja-JP" altLang="en-US" dirty="0" smtClean="0"/>
              <a:t>年</a:t>
            </a:r>
            <a:r>
              <a:rPr lang="en-US" altLang="ja-JP" dirty="0" smtClean="0"/>
              <a:t>12</a:t>
            </a:r>
            <a:r>
              <a:rPr lang="ja-JP" altLang="en-US" dirty="0" smtClean="0"/>
              <a:t>月に同法及び「施行規則」が改正施行され，一部遅れて平成</a:t>
            </a:r>
            <a:r>
              <a:rPr lang="en-US" altLang="ja-JP" dirty="0" smtClean="0"/>
              <a:t>21</a:t>
            </a:r>
            <a:r>
              <a:rPr lang="ja-JP" altLang="en-US" dirty="0" smtClean="0"/>
              <a:t>年</a:t>
            </a:r>
            <a:r>
              <a:rPr lang="en-US" altLang="ja-JP" dirty="0" smtClean="0"/>
              <a:t>2</a:t>
            </a:r>
            <a:r>
              <a:rPr lang="ja-JP" altLang="en-US" dirty="0" smtClean="0"/>
              <a:t>月から施行された）</a:t>
            </a:r>
          </a:p>
          <a:p>
            <a:pPr eaLnBrk="1" hangingPunct="1"/>
            <a:endParaRPr lang="ja-JP" altLang="en-US" dirty="0" smtClean="0"/>
          </a:p>
        </p:txBody>
      </p:sp>
      <p:sp>
        <p:nvSpPr>
          <p:cNvPr id="317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C2A8F6-5505-43CD-86A9-6B2B931486AF}" type="slidenum">
              <a:rPr lang="ja-JP" altLang="en-US" smtClean="0">
                <a:solidFill>
                  <a:prstClr val="black"/>
                </a:solidFill>
              </a:rPr>
              <a:pPr/>
              <a:t>6</a:t>
            </a:fld>
            <a:endParaRPr lang="ja-JP" altLang="en-US" smtClean="0">
              <a:solidFill>
                <a:prstClr val="black"/>
              </a:solidFill>
            </a:endParaRPr>
          </a:p>
        </p:txBody>
      </p:sp>
    </p:spTree>
    <p:extLst>
      <p:ext uri="{BB962C8B-B14F-4D97-AF65-F5344CB8AC3E}">
        <p14:creationId xmlns:p14="http://schemas.microsoft.com/office/powerpoint/2010/main" val="405000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これは，コミュニティーサイト及び出会い系サイトにおける被害児童数の推移です。</a:t>
            </a:r>
            <a:endParaRPr kumimoji="1" lang="en-US" altLang="ja-JP" dirty="0" smtClean="0"/>
          </a:p>
          <a:p>
            <a:r>
              <a:rPr kumimoji="1" lang="ja-JP" altLang="en-US" dirty="0" smtClean="0"/>
              <a:t>グラフから分かるように，コミュニティーサイトにおける被害児童数は増加傾向が継続し，過去最高となっています。</a:t>
            </a:r>
            <a:endParaRPr kumimoji="1" lang="en-US" altLang="ja-JP" dirty="0" smtClean="0"/>
          </a:p>
          <a:p>
            <a:r>
              <a:rPr kumimoji="1" lang="ja-JP" altLang="en-US" dirty="0" smtClean="0"/>
              <a:t>他方，出会い系サイトにおける被害児童数は年々減少し，過去最少となっています。</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7</a:t>
            </a:fld>
            <a:endParaRPr kumimoji="1" lang="ja-JP" altLang="en-US"/>
          </a:p>
        </p:txBody>
      </p:sp>
    </p:spTree>
    <p:extLst>
      <p:ext uri="{BB962C8B-B14F-4D97-AF65-F5344CB8AC3E}">
        <p14:creationId xmlns:p14="http://schemas.microsoft.com/office/powerpoint/2010/main" val="3884052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出会い系サイト規制法には次のような記述もあります。交際を求める書き込みをする場合に，実は性の対象としての記述がなくても“見返り” を前提に書き込むことも禁止されています。</a:t>
            </a:r>
            <a:endParaRPr lang="en-US" altLang="ja-JP" dirty="0" smtClean="0"/>
          </a:p>
        </p:txBody>
      </p:sp>
      <p:sp>
        <p:nvSpPr>
          <p:cNvPr id="307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328577-2EF6-4836-BE01-9733BF623CEC}" type="slidenum">
              <a:rPr lang="ja-JP" altLang="en-US" smtClean="0">
                <a:solidFill>
                  <a:prstClr val="black"/>
                </a:solidFill>
              </a:rPr>
              <a:pPr/>
              <a:t>8</a:t>
            </a:fld>
            <a:endParaRPr lang="ja-JP" altLang="en-US" smtClean="0">
              <a:solidFill>
                <a:prstClr val="black"/>
              </a:solidFill>
            </a:endParaRPr>
          </a:p>
        </p:txBody>
      </p:sp>
    </p:spTree>
    <p:extLst>
      <p:ext uri="{BB962C8B-B14F-4D97-AF65-F5344CB8AC3E}">
        <p14:creationId xmlns:p14="http://schemas.microsoft.com/office/powerpoint/2010/main" val="3840638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ネット上には出会い系サイト以外にも多くの有害情報があります。</a:t>
            </a:r>
            <a:endParaRPr lang="en-US" altLang="ja-JP" dirty="0" smtClean="0"/>
          </a:p>
          <a:p>
            <a:pPr eaLnBrk="1" hangingPunct="1"/>
            <a:r>
              <a:rPr lang="ja-JP" altLang="en-US" dirty="0" smtClean="0"/>
              <a:t>そこで，いわゆる「青少年ネット規制法」が，平成２１年</a:t>
            </a:r>
            <a:r>
              <a:rPr lang="en-US" altLang="ja-JP" dirty="0" smtClean="0"/>
              <a:t>4</a:t>
            </a:r>
            <a:r>
              <a:rPr lang="ja-JP" altLang="en-US" dirty="0" smtClean="0"/>
              <a:t>月から施行されました。この法律の目的は，</a:t>
            </a:r>
            <a:r>
              <a:rPr lang="ja-JP" altLang="en-US" dirty="0" smtClean="0">
                <a:solidFill>
                  <a:srgbClr val="FF0000"/>
                </a:solidFill>
              </a:rPr>
              <a:t>フィルタリングの普及により</a:t>
            </a:r>
            <a:r>
              <a:rPr lang="ja-JP" altLang="en-US" dirty="0" smtClean="0"/>
              <a:t>「</a:t>
            </a:r>
            <a:r>
              <a:rPr lang="ja-JP" altLang="en-US" dirty="0" smtClean="0">
                <a:solidFill>
                  <a:srgbClr val="FF0000"/>
                </a:solidFill>
              </a:rPr>
              <a:t>青少年が安全に安心してインターネットを利用できるようにすること」です。（見せないことが目的ではなく，安全な利用に力点が置かれています）</a:t>
            </a:r>
            <a:endParaRPr lang="en-US" altLang="ja-JP" dirty="0" smtClean="0">
              <a:solidFill>
                <a:srgbClr val="FF0000"/>
              </a:solidFill>
            </a:endParaRPr>
          </a:p>
        </p:txBody>
      </p:sp>
      <p:sp>
        <p:nvSpPr>
          <p:cNvPr id="337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4A3F74-AB1A-4ED4-A071-8CB4B1C0117F}" type="slidenum">
              <a:rPr lang="ja-JP" altLang="en-US" smtClean="0">
                <a:solidFill>
                  <a:prstClr val="black"/>
                </a:solidFill>
              </a:rPr>
              <a:pPr/>
              <a:t>9</a:t>
            </a:fld>
            <a:endParaRPr lang="ja-JP" altLang="en-US" smtClean="0">
              <a:solidFill>
                <a:prstClr val="black"/>
              </a:solidFill>
            </a:endParaRPr>
          </a:p>
        </p:txBody>
      </p:sp>
    </p:spTree>
    <p:extLst>
      <p:ext uri="{BB962C8B-B14F-4D97-AF65-F5344CB8AC3E}">
        <p14:creationId xmlns:p14="http://schemas.microsoft.com/office/powerpoint/2010/main" val="1954826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7E34612A-EC64-480D-8C56-08BE72A6865B}" type="datetimeFigureOut">
              <a:rPr kumimoji="1" lang="ja-JP" altLang="en-US" smtClean="0"/>
              <a:pPr/>
              <a:t>2018/2/2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2285FE2-8C61-4813-8F64-B5A458C8D0D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592F004-9127-4970-930E-6DAF815487B5}" type="datetimeFigureOut">
              <a:rPr kumimoji="1" lang="ja-JP" altLang="en-US" smtClean="0"/>
              <a:pPr/>
              <a:t>2018/2/2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B4F11E9-287A-4129-A1AC-D04BABD1D5E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0.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720" r:id="rId2"/>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716" r:id="rId1"/>
    <p:sldLayoutId id="2147483721" r:id="rId2"/>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69" r:id="rId1"/>
    <p:sldLayoutId id="2147483719" r:id="rId2"/>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85"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08920"/>
            <a:ext cx="8229600" cy="1143000"/>
          </a:xfrm>
        </p:spPr>
        <p:txBody>
          <a:bodyPr/>
          <a:lstStyle/>
          <a:p>
            <a:r>
              <a:rPr kumimoji="1" lang="ja-JP" altLang="en-US" sz="5400" dirty="0" smtClean="0">
                <a:effectLst>
                  <a:outerShdw blurRad="38100" dist="38100" dir="2700000" algn="tl">
                    <a:srgbClr val="000000">
                      <a:alpha val="43137"/>
                    </a:srgbClr>
                  </a:outerShdw>
                </a:effectLst>
              </a:rPr>
              <a:t>ネット社会の事件と法</a:t>
            </a:r>
            <a:endParaRPr kumimoji="1" lang="ja-JP" altLang="en-US" sz="5400" dirty="0">
              <a:effectLst>
                <a:outerShdw blurRad="38100" dist="38100" dir="2700000" algn="tl">
                  <a:srgbClr val="000000">
                    <a:alpha val="43137"/>
                  </a:srgbClr>
                </a:outerShdw>
              </a:effectLst>
            </a:endParaRPr>
          </a:p>
        </p:txBody>
      </p:sp>
      <p:sp>
        <p:nvSpPr>
          <p:cNvPr id="23" name="円形吹き出し 22"/>
          <p:cNvSpPr/>
          <p:nvPr/>
        </p:nvSpPr>
        <p:spPr>
          <a:xfrm>
            <a:off x="7524328" y="6006795"/>
            <a:ext cx="1043608" cy="792088"/>
          </a:xfrm>
          <a:prstGeom prst="wedgeEllipseCallout">
            <a:avLst>
              <a:gd name="adj1" fmla="val 97602"/>
              <a:gd name="adj2" fmla="val 4779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strips(down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eaLnBrk="1" hangingPunct="1"/>
            <a:r>
              <a:rPr lang="ja-JP" altLang="en-US" smtClean="0"/>
              <a:t>青少年有害情報</a:t>
            </a:r>
          </a:p>
        </p:txBody>
      </p:sp>
      <p:sp>
        <p:nvSpPr>
          <p:cNvPr id="15363" name="正方形/長方形 2"/>
          <p:cNvSpPr>
            <a:spLocks noChangeArrowheads="1"/>
          </p:cNvSpPr>
          <p:nvPr/>
        </p:nvSpPr>
        <p:spPr bwMode="auto">
          <a:xfrm>
            <a:off x="0" y="1468438"/>
            <a:ext cx="9143999" cy="3539430"/>
          </a:xfrm>
          <a:prstGeom prst="rect">
            <a:avLst/>
          </a:prstGeom>
          <a:noFill/>
          <a:ln w="9525">
            <a:noFill/>
            <a:miter lim="800000"/>
            <a:headEnd/>
            <a:tailEnd/>
          </a:ln>
        </p:spPr>
        <p:txBody>
          <a:bodyPr wrap="square">
            <a:spAutoFit/>
          </a:bodyPr>
          <a:lstStyle/>
          <a:p>
            <a:pPr marL="187325" fontAlgn="base">
              <a:spcBef>
                <a:spcPct val="0"/>
              </a:spcBef>
              <a:spcAft>
                <a:spcPct val="0"/>
              </a:spcAft>
            </a:pPr>
            <a:r>
              <a:rPr lang="ja-JP" altLang="en-US" sz="2400" dirty="0">
                <a:solidFill>
                  <a:srgbClr val="000000"/>
                </a:solidFill>
                <a:latin typeface="Arial" charset="0"/>
              </a:rPr>
              <a:t>　一　犯罪若しくは刑罰法令に触れる行為を直接的かつ明示的　</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に</a:t>
            </a:r>
            <a:r>
              <a:rPr lang="ja-JP" altLang="en-US" sz="2400" dirty="0" smtClean="0">
                <a:solidFill>
                  <a:srgbClr val="000000"/>
                </a:solidFill>
                <a:latin typeface="Arial" charset="0"/>
              </a:rPr>
              <a:t>請け負い，仲介し，若しく</a:t>
            </a:r>
            <a:r>
              <a:rPr lang="ja-JP" altLang="en-US" sz="2400" dirty="0">
                <a:solidFill>
                  <a:srgbClr val="000000"/>
                </a:solidFill>
                <a:latin typeface="Arial" charset="0"/>
              </a:rPr>
              <a:t>は誘引</a:t>
            </a:r>
            <a:r>
              <a:rPr lang="ja-JP" altLang="en-US" sz="2400" dirty="0" smtClean="0">
                <a:solidFill>
                  <a:srgbClr val="000000"/>
                </a:solidFill>
                <a:latin typeface="Arial" charset="0"/>
              </a:rPr>
              <a:t>し，又</a:t>
            </a:r>
            <a:r>
              <a:rPr lang="ja-JP" altLang="en-US" sz="2400" dirty="0">
                <a:solidFill>
                  <a:srgbClr val="000000"/>
                </a:solidFill>
                <a:latin typeface="Arial" charset="0"/>
              </a:rPr>
              <a:t>は自殺を直接的か</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つ明示的に誘引する情報</a:t>
            </a:r>
          </a:p>
          <a:p>
            <a:pPr marL="187325" fontAlgn="base">
              <a:spcBef>
                <a:spcPct val="0"/>
              </a:spcBef>
              <a:spcAft>
                <a:spcPct val="0"/>
              </a:spcAft>
            </a:pPr>
            <a:endParaRPr lang="ja-JP" altLang="en-US" sz="2400" dirty="0">
              <a:solidFill>
                <a:srgbClr val="000000"/>
              </a:solidFill>
              <a:latin typeface="Arial" charset="0"/>
            </a:endParaRPr>
          </a:p>
          <a:p>
            <a:pPr marL="187325" fontAlgn="base">
              <a:spcBef>
                <a:spcPct val="0"/>
              </a:spcBef>
              <a:spcAft>
                <a:spcPct val="0"/>
              </a:spcAft>
            </a:pPr>
            <a:r>
              <a:rPr lang="ja-JP" altLang="en-US" sz="2400" dirty="0">
                <a:solidFill>
                  <a:srgbClr val="000000"/>
                </a:solidFill>
                <a:latin typeface="Arial" charset="0"/>
              </a:rPr>
              <a:t>　二　人の性行為又は性器等のわいせつな描写その他の著しく</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性欲を興奮させ又は刺激する情報</a:t>
            </a:r>
          </a:p>
          <a:p>
            <a:pPr marL="187325" fontAlgn="base">
              <a:spcBef>
                <a:spcPct val="0"/>
              </a:spcBef>
              <a:spcAft>
                <a:spcPct val="0"/>
              </a:spcAft>
            </a:pPr>
            <a:endParaRPr lang="ja-JP" altLang="en-US" sz="2400" dirty="0">
              <a:solidFill>
                <a:srgbClr val="000000"/>
              </a:solidFill>
              <a:latin typeface="Arial" charset="0"/>
            </a:endParaRPr>
          </a:p>
          <a:p>
            <a:pPr marL="187325" fontAlgn="base">
              <a:spcBef>
                <a:spcPct val="0"/>
              </a:spcBef>
              <a:spcAft>
                <a:spcPct val="0"/>
              </a:spcAft>
            </a:pPr>
            <a:r>
              <a:rPr lang="ja-JP" altLang="en-US" sz="2400" dirty="0">
                <a:solidFill>
                  <a:srgbClr val="000000"/>
                </a:solidFill>
                <a:latin typeface="Arial" charset="0"/>
              </a:rPr>
              <a:t>　三　</a:t>
            </a:r>
            <a:r>
              <a:rPr lang="ja-JP" altLang="en-US" sz="2400" dirty="0" smtClean="0">
                <a:solidFill>
                  <a:srgbClr val="000000"/>
                </a:solidFill>
                <a:latin typeface="Arial" charset="0"/>
              </a:rPr>
              <a:t>殺人，処刑，虐待</a:t>
            </a:r>
            <a:r>
              <a:rPr lang="ja-JP" altLang="en-US" sz="2400" dirty="0">
                <a:solidFill>
                  <a:srgbClr val="000000"/>
                </a:solidFill>
                <a:latin typeface="Arial" charset="0"/>
              </a:rPr>
              <a:t>等の場面の陰惨な描写その他</a:t>
            </a:r>
            <a:r>
              <a:rPr lang="ja-JP" altLang="en-US" sz="2400" dirty="0" smtClean="0">
                <a:solidFill>
                  <a:srgbClr val="000000"/>
                </a:solidFill>
                <a:latin typeface="Arial" charset="0"/>
              </a:rPr>
              <a:t>の著しく</a:t>
            </a:r>
            <a:r>
              <a:rPr lang="en-US" altLang="ja-JP" sz="2400" dirty="0" smtClean="0">
                <a:solidFill>
                  <a:srgbClr val="000000"/>
                </a:solidFill>
                <a:latin typeface="Arial" charset="0"/>
              </a:rPr>
              <a:t/>
            </a:r>
            <a:br>
              <a:rPr lang="en-US" altLang="ja-JP" sz="2400" dirty="0" smtClean="0">
                <a:solidFill>
                  <a:srgbClr val="000000"/>
                </a:solidFill>
                <a:latin typeface="Arial" charset="0"/>
              </a:rPr>
            </a:br>
            <a:r>
              <a:rPr lang="ja-JP" altLang="en-US" sz="2400" dirty="0" smtClean="0">
                <a:solidFill>
                  <a:srgbClr val="000000"/>
                </a:solidFill>
                <a:latin typeface="Arial" charset="0"/>
              </a:rPr>
              <a:t>　　　残虐</a:t>
            </a:r>
            <a:r>
              <a:rPr lang="ja-JP" altLang="en-US" sz="2400" dirty="0">
                <a:solidFill>
                  <a:srgbClr val="000000"/>
                </a:solidFill>
                <a:latin typeface="Arial" charset="0"/>
              </a:rPr>
              <a:t>な内容の情報</a:t>
            </a:r>
          </a:p>
        </p:txBody>
      </p:sp>
      <p:sp>
        <p:nvSpPr>
          <p:cNvPr id="4" name="正方形/長方形 3"/>
          <p:cNvSpPr/>
          <p:nvPr/>
        </p:nvSpPr>
        <p:spPr>
          <a:xfrm>
            <a:off x="0" y="6488668"/>
            <a:ext cx="9144000" cy="369332"/>
          </a:xfrm>
          <a:prstGeom prst="rect">
            <a:avLst/>
          </a:prstGeom>
        </p:spPr>
        <p:txBody>
          <a:bodyPr wrap="square">
            <a:spAutoFit/>
          </a:bodyPr>
          <a:lstStyle/>
          <a:p>
            <a:pPr algn="r"/>
            <a:r>
              <a:rPr lang="ja-JP" altLang="en-US" dirty="0" smtClean="0"/>
              <a:t>「青少年が安全に安心してインターネットを利用できる環境の整備等に関する法律」より</a:t>
            </a:r>
            <a:endParaRPr lang="ja-JP" altLang="en-US" dirty="0"/>
          </a:p>
        </p:txBody>
      </p:sp>
      <p:grpSp>
        <p:nvGrpSpPr>
          <p:cNvPr id="5" name="グループ化 4"/>
          <p:cNvGrpSpPr/>
          <p:nvPr/>
        </p:nvGrpSpPr>
        <p:grpSpPr>
          <a:xfrm>
            <a:off x="8474904" y="0"/>
            <a:ext cx="669096" cy="1484785"/>
            <a:chOff x="3275856" y="-1"/>
            <a:chExt cx="2520280" cy="5592727"/>
          </a:xfrm>
        </p:grpSpPr>
        <p:grpSp>
          <p:nvGrpSpPr>
            <p:cNvPr id="6" name="グループ化 7"/>
            <p:cNvGrpSpPr/>
            <p:nvPr/>
          </p:nvGrpSpPr>
          <p:grpSpPr>
            <a:xfrm>
              <a:off x="3707904" y="-1"/>
              <a:ext cx="2088232" cy="3360287"/>
              <a:chOff x="3707904" y="0"/>
              <a:chExt cx="2736304" cy="2736304"/>
            </a:xfrm>
          </p:grpSpPr>
          <p:sp>
            <p:nvSpPr>
              <p:cNvPr id="11"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パイ 1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パイ 12"/>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 name="フリーフォーム 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 name="グループ化 11"/>
            <p:cNvGrpSpPr/>
            <p:nvPr/>
          </p:nvGrpSpPr>
          <p:grpSpPr>
            <a:xfrm flipH="1">
              <a:off x="3275856" y="0"/>
              <a:ext cx="1274440" cy="1058416"/>
              <a:chOff x="7812360" y="548680"/>
              <a:chExt cx="1274440" cy="1058416"/>
            </a:xfrm>
          </p:grpSpPr>
          <p:sp>
            <p:nvSpPr>
              <p:cNvPr id="9" name="円弧 8"/>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円弧 9"/>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4" name="円形吹き出し 13"/>
          <p:cNvSpPr/>
          <p:nvPr/>
        </p:nvSpPr>
        <p:spPr>
          <a:xfrm>
            <a:off x="7524328" y="5445224"/>
            <a:ext cx="1043608" cy="792088"/>
          </a:xfrm>
          <a:prstGeom prst="wedgeEllipseCallout">
            <a:avLst>
              <a:gd name="adj1" fmla="val 93527"/>
              <a:gd name="adj2" fmla="val 6816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wipe(left)">
                                      <p:cBhvr>
                                        <p:cTn id="12" dur="500"/>
                                        <p:tgtEl>
                                          <p:spTgt spid="15363">
                                            <p:txEl>
                                              <p:pRg st="0" end="0"/>
                                            </p:txEl>
                                          </p:spTgt>
                                        </p:tgtEl>
                                      </p:cBhvr>
                                    </p:animEffec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par>
                          <p:cTn id="15" fill="hold">
                            <p:stCondLst>
                              <p:cond delay="500"/>
                            </p:stCondLst>
                            <p:childTnLst>
                              <p:par>
                                <p:cTn id="16" presetID="22" presetClass="entr" presetSubtype="8" fill="hold" nodeType="afterEffect">
                                  <p:stCondLst>
                                    <p:cond delay="1500"/>
                                  </p:stCondLst>
                                  <p:childTnLst>
                                    <p:set>
                                      <p:cBhvr>
                                        <p:cTn id="17" dur="1" fill="hold">
                                          <p:stCondLst>
                                            <p:cond delay="0"/>
                                          </p:stCondLst>
                                        </p:cTn>
                                        <p:tgtEl>
                                          <p:spTgt spid="15363">
                                            <p:txEl>
                                              <p:pRg st="2" end="2"/>
                                            </p:txEl>
                                          </p:spTgt>
                                        </p:tgtEl>
                                        <p:attrNameLst>
                                          <p:attrName>style.visibility</p:attrName>
                                        </p:attrNameLst>
                                      </p:cBhvr>
                                      <p:to>
                                        <p:strVal val="visible"/>
                                      </p:to>
                                    </p:set>
                                    <p:animEffect transition="in" filter="wipe(left)">
                                      <p:cBhvr>
                                        <p:cTn id="18" dur="500"/>
                                        <p:tgtEl>
                                          <p:spTgt spid="15363">
                                            <p:txEl>
                                              <p:pRg st="2" end="2"/>
                                            </p:txEl>
                                          </p:spTgt>
                                        </p:tgtEl>
                                      </p:cBhvr>
                                    </p:animEffect>
                                  </p:childTnLst>
                                </p:cTn>
                              </p:par>
                            </p:childTnLst>
                          </p:cTn>
                        </p:par>
                        <p:par>
                          <p:cTn id="19" fill="hold">
                            <p:stCondLst>
                              <p:cond delay="2500"/>
                            </p:stCondLst>
                            <p:childTnLst>
                              <p:par>
                                <p:cTn id="20" presetID="22" presetClass="entr" presetSubtype="8" fill="hold" nodeType="afterEffect">
                                  <p:stCondLst>
                                    <p:cond delay="150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wipe(left)">
                                      <p:cBhvr>
                                        <p:cTn id="22" dur="500"/>
                                        <p:tgtEl>
                                          <p:spTgt spid="15363">
                                            <p:txEl>
                                              <p:pRg st="4" end="4"/>
                                            </p:txEl>
                                          </p:spTgt>
                                        </p:tgtEl>
                                      </p:cBhvr>
                                    </p:animEffect>
                                  </p:childTnLst>
                                </p:cTn>
                              </p:par>
                            </p:childTnLst>
                          </p:cTn>
                        </p:par>
                        <p:par>
                          <p:cTn id="23" fill="hold">
                            <p:stCondLst>
                              <p:cond delay="4500"/>
                            </p:stCondLst>
                            <p:childTnLst>
                              <p:par>
                                <p:cTn id="24" presetID="18" presetClass="entr" presetSubtype="12" fill="hold" grpId="0" nodeType="afterEffect">
                                  <p:stCondLst>
                                    <p:cond delay="1200"/>
                                  </p:stCondLst>
                                  <p:childTnLst>
                                    <p:set>
                                      <p:cBhvr>
                                        <p:cTn id="25" dur="1" fill="hold">
                                          <p:stCondLst>
                                            <p:cond delay="0"/>
                                          </p:stCondLst>
                                        </p:cTn>
                                        <p:tgtEl>
                                          <p:spTgt spid="14"/>
                                        </p:tgtEl>
                                        <p:attrNameLst>
                                          <p:attrName>style.visibility</p:attrName>
                                        </p:attrNameLst>
                                      </p:cBhvr>
                                      <p:to>
                                        <p:strVal val="visible"/>
                                      </p:to>
                                    </p:set>
                                    <p:animEffect transition="in" filter="strips(downLeft)">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正方形/長方形 2"/>
          <p:cNvSpPr>
            <a:spLocks noChangeArrowheads="1"/>
          </p:cNvSpPr>
          <p:nvPr/>
        </p:nvSpPr>
        <p:spPr bwMode="auto">
          <a:xfrm>
            <a:off x="0" y="259200"/>
            <a:ext cx="9144000" cy="6370975"/>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400" dirty="0">
                <a:solidFill>
                  <a:srgbClr val="000000"/>
                </a:solidFill>
                <a:latin typeface="Arial" charset="0"/>
              </a:rPr>
              <a:t>（保護者の責務）</a:t>
            </a:r>
            <a:endParaRPr lang="en-US" altLang="ja-JP" sz="2400" dirty="0">
              <a:solidFill>
                <a:srgbClr val="000000"/>
              </a:solidFill>
              <a:latin typeface="Arial" charset="0"/>
            </a:endParaRPr>
          </a:p>
          <a:p>
            <a:pPr fontAlgn="base">
              <a:spcBef>
                <a:spcPct val="0"/>
              </a:spcBef>
              <a:spcAft>
                <a:spcPct val="0"/>
              </a:spcAft>
            </a:pPr>
            <a:endParaRPr lang="ja-JP" altLang="en-US" sz="2400" dirty="0">
              <a:solidFill>
                <a:srgbClr val="000000"/>
              </a:solidFill>
              <a:latin typeface="Arial" charset="0"/>
            </a:endParaRPr>
          </a:p>
          <a:p>
            <a:pPr marL="187325" fontAlgn="base">
              <a:lnSpc>
                <a:spcPct val="150000"/>
              </a:lnSpc>
              <a:spcBef>
                <a:spcPct val="0"/>
              </a:spcBef>
              <a:spcAft>
                <a:spcPct val="0"/>
              </a:spcAft>
            </a:pPr>
            <a:r>
              <a:rPr lang="ja-JP" altLang="en-US" sz="2400" dirty="0">
                <a:solidFill>
                  <a:srgbClr val="000000"/>
                </a:solidFill>
                <a:latin typeface="Arial" charset="0"/>
              </a:rPr>
              <a:t>第六条 　保護者</a:t>
            </a:r>
            <a:r>
              <a:rPr lang="ja-JP" altLang="en-US" sz="2400" dirty="0" smtClean="0">
                <a:solidFill>
                  <a:srgbClr val="000000"/>
                </a:solidFill>
                <a:latin typeface="Arial" charset="0"/>
              </a:rPr>
              <a:t>は，インターネット</a:t>
            </a:r>
            <a:r>
              <a:rPr lang="ja-JP" altLang="en-US" sz="2400" dirty="0">
                <a:solidFill>
                  <a:srgbClr val="000000"/>
                </a:solidFill>
                <a:latin typeface="Arial" charset="0"/>
              </a:rPr>
              <a:t>において青少年有害情報が多く流通していることを認識</a:t>
            </a:r>
            <a:r>
              <a:rPr lang="ja-JP" altLang="en-US" sz="2400" dirty="0" smtClean="0">
                <a:solidFill>
                  <a:srgbClr val="000000"/>
                </a:solidFill>
                <a:latin typeface="Arial" charset="0"/>
              </a:rPr>
              <a:t>し，自ら</a:t>
            </a:r>
            <a:r>
              <a:rPr lang="ja-JP" altLang="en-US" sz="2400" dirty="0">
                <a:solidFill>
                  <a:srgbClr val="000000"/>
                </a:solidFill>
                <a:latin typeface="Arial" charset="0"/>
              </a:rPr>
              <a:t>の教育方針及び青少年の発達段階に</a:t>
            </a:r>
            <a:r>
              <a:rPr lang="ja-JP" altLang="en-US" sz="2400" dirty="0" smtClean="0">
                <a:solidFill>
                  <a:srgbClr val="000000"/>
                </a:solidFill>
                <a:latin typeface="Arial" charset="0"/>
              </a:rPr>
              <a:t>応じ，その</a:t>
            </a:r>
            <a:r>
              <a:rPr lang="ja-JP" altLang="en-US" sz="2400" dirty="0">
                <a:solidFill>
                  <a:srgbClr val="000000"/>
                </a:solidFill>
                <a:latin typeface="Arial" charset="0"/>
              </a:rPr>
              <a:t>保護する青少年に</a:t>
            </a:r>
            <a:r>
              <a:rPr lang="ja-JP" altLang="en-US" sz="2400" dirty="0" smtClean="0">
                <a:solidFill>
                  <a:srgbClr val="000000"/>
                </a:solidFill>
                <a:latin typeface="Arial" charset="0"/>
              </a:rPr>
              <a:t>ついて，インターネット</a:t>
            </a:r>
            <a:r>
              <a:rPr lang="ja-JP" altLang="en-US" sz="2400" dirty="0">
                <a:solidFill>
                  <a:srgbClr val="000000"/>
                </a:solidFill>
                <a:latin typeface="Arial" charset="0"/>
              </a:rPr>
              <a:t>の利用の状況を適切に把握するととも</a:t>
            </a:r>
            <a:r>
              <a:rPr lang="ja-JP" altLang="en-US" sz="2400" dirty="0" smtClean="0">
                <a:solidFill>
                  <a:srgbClr val="000000"/>
                </a:solidFill>
                <a:latin typeface="Arial" charset="0"/>
              </a:rPr>
              <a:t>に，青少年</a:t>
            </a:r>
            <a:r>
              <a:rPr lang="ja-JP" altLang="en-US" sz="2400" dirty="0">
                <a:solidFill>
                  <a:srgbClr val="000000"/>
                </a:solidFill>
                <a:latin typeface="Arial" charset="0"/>
              </a:rPr>
              <a:t>有害情報フィルタリングソフトウェアの利用その他の方法によりインターネットの利用を適切に管理</a:t>
            </a:r>
            <a:r>
              <a:rPr lang="ja-JP" altLang="en-US" sz="2400" dirty="0" smtClean="0">
                <a:solidFill>
                  <a:srgbClr val="000000"/>
                </a:solidFill>
                <a:latin typeface="Arial" charset="0"/>
              </a:rPr>
              <a:t>し，及び</a:t>
            </a:r>
            <a:r>
              <a:rPr lang="ja-JP" altLang="en-US" sz="2400" dirty="0">
                <a:solidFill>
                  <a:srgbClr val="000000"/>
                </a:solidFill>
                <a:latin typeface="Arial" charset="0"/>
              </a:rPr>
              <a:t>その青少年のインターネットを適切に活用する能力の習得の促進に努めるものとする。</a:t>
            </a:r>
          </a:p>
          <a:p>
            <a:pPr marL="187325" fontAlgn="base">
              <a:lnSpc>
                <a:spcPct val="150000"/>
              </a:lnSpc>
              <a:spcBef>
                <a:spcPct val="0"/>
              </a:spcBef>
              <a:spcAft>
                <a:spcPct val="0"/>
              </a:spcAft>
            </a:pPr>
            <a:r>
              <a:rPr lang="ja-JP" altLang="en-US" sz="2400" dirty="0">
                <a:solidFill>
                  <a:srgbClr val="000000"/>
                </a:solidFill>
                <a:latin typeface="Arial" charset="0"/>
              </a:rPr>
              <a:t>２ 　保護者</a:t>
            </a:r>
            <a:r>
              <a:rPr lang="ja-JP" altLang="en-US" sz="2400" dirty="0" smtClean="0">
                <a:solidFill>
                  <a:srgbClr val="000000"/>
                </a:solidFill>
                <a:latin typeface="Arial" charset="0"/>
              </a:rPr>
              <a:t>は，携帯</a:t>
            </a:r>
            <a:r>
              <a:rPr lang="ja-JP" altLang="en-US" sz="2400" dirty="0">
                <a:solidFill>
                  <a:srgbClr val="000000"/>
                </a:solidFill>
                <a:latin typeface="Arial" charset="0"/>
              </a:rPr>
              <a:t>電話端末及びＰＨＳ端末からのインターネットの利用が不適切に行われた場合に</a:t>
            </a:r>
            <a:r>
              <a:rPr lang="ja-JP" altLang="en-US" sz="2400" dirty="0" smtClean="0">
                <a:solidFill>
                  <a:srgbClr val="000000"/>
                </a:solidFill>
                <a:latin typeface="Arial" charset="0"/>
              </a:rPr>
              <a:t>は，青少年</a:t>
            </a:r>
            <a:r>
              <a:rPr lang="ja-JP" altLang="en-US" sz="2400" dirty="0">
                <a:solidFill>
                  <a:srgbClr val="000000"/>
                </a:solidFill>
                <a:latin typeface="Arial" charset="0"/>
              </a:rPr>
              <a:t>の</a:t>
            </a:r>
            <a:r>
              <a:rPr lang="ja-JP" altLang="en-US" sz="2400" dirty="0" smtClean="0">
                <a:solidFill>
                  <a:srgbClr val="000000"/>
                </a:solidFill>
                <a:latin typeface="Arial" charset="0"/>
              </a:rPr>
              <a:t>売春，犯罪</a:t>
            </a:r>
            <a:r>
              <a:rPr lang="ja-JP" altLang="en-US" sz="2400" dirty="0">
                <a:solidFill>
                  <a:srgbClr val="000000"/>
                </a:solidFill>
                <a:latin typeface="Arial" charset="0"/>
              </a:rPr>
              <a:t>の</a:t>
            </a:r>
            <a:r>
              <a:rPr lang="ja-JP" altLang="en-US" sz="2400" dirty="0" smtClean="0">
                <a:solidFill>
                  <a:srgbClr val="000000"/>
                </a:solidFill>
                <a:latin typeface="Arial" charset="0"/>
              </a:rPr>
              <a:t>被害，いじめ</a:t>
            </a:r>
            <a:r>
              <a:rPr lang="ja-JP" altLang="en-US" sz="2400" dirty="0">
                <a:solidFill>
                  <a:srgbClr val="000000"/>
                </a:solidFill>
                <a:latin typeface="Arial" charset="0"/>
              </a:rPr>
              <a:t>等様々な問題が生じることに特に留意するものとする。 </a:t>
            </a:r>
          </a:p>
        </p:txBody>
      </p:sp>
      <p:sp>
        <p:nvSpPr>
          <p:cNvPr id="3" name="正方形/長方形 2"/>
          <p:cNvSpPr/>
          <p:nvPr/>
        </p:nvSpPr>
        <p:spPr>
          <a:xfrm>
            <a:off x="6670246" y="6488668"/>
            <a:ext cx="2473754" cy="369332"/>
          </a:xfrm>
          <a:prstGeom prst="rect">
            <a:avLst/>
          </a:prstGeom>
        </p:spPr>
        <p:txBody>
          <a:bodyPr wrap="none">
            <a:spAutoFit/>
          </a:bodyPr>
          <a:lstStyle/>
          <a:p>
            <a:r>
              <a:rPr lang="ja-JP" altLang="en-US" dirty="0" smtClean="0"/>
              <a:t>青少年ネット規制法より</a:t>
            </a:r>
            <a:endParaRPr lang="ja-JP" altLang="en-US" dirty="0"/>
          </a:p>
        </p:txBody>
      </p:sp>
      <p:sp>
        <p:nvSpPr>
          <p:cNvPr id="13" name="円形吹き出し 12"/>
          <p:cNvSpPr/>
          <p:nvPr/>
        </p:nvSpPr>
        <p:spPr>
          <a:xfrm>
            <a:off x="7697373" y="5920251"/>
            <a:ext cx="1080120" cy="509577"/>
          </a:xfrm>
          <a:prstGeom prst="wedgeEllipseCallout">
            <a:avLst>
              <a:gd name="adj1" fmla="val 80408"/>
              <a:gd name="adj2" fmla="val 76548"/>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500"/>
                                  </p:stCondLst>
                                  <p:childTnLst>
                                    <p:set>
                                      <p:cBhvr>
                                        <p:cTn id="6" dur="1" fill="hold">
                                          <p:stCondLst>
                                            <p:cond delay="0"/>
                                          </p:stCondLst>
                                        </p:cTn>
                                        <p:tgtEl>
                                          <p:spTgt spid="13"/>
                                        </p:tgtEl>
                                        <p:attrNameLst>
                                          <p:attrName>style.visibility</p:attrName>
                                        </p:attrNameLst>
                                      </p:cBhvr>
                                      <p:to>
                                        <p:strVal val="visible"/>
                                      </p:to>
                                    </p:set>
                                    <p:animEffect transition="in" filter="strips(down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79512" y="4293096"/>
            <a:ext cx="8424936" cy="1285884"/>
          </a:xfrm>
          <a:prstGeom prst="roundRect">
            <a:avLst/>
          </a:prstGeom>
          <a:solidFill>
            <a:srgbClr val="FFFF9B"/>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8434" name="正方形/長方形 3"/>
          <p:cNvSpPr>
            <a:spLocks noChangeArrowheads="1"/>
          </p:cNvSpPr>
          <p:nvPr/>
        </p:nvSpPr>
        <p:spPr bwMode="auto">
          <a:xfrm>
            <a:off x="0" y="214290"/>
            <a:ext cx="9144000" cy="538609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400" dirty="0">
                <a:solidFill>
                  <a:srgbClr val="000000"/>
                </a:solidFill>
                <a:latin typeface="Arial" charset="0"/>
              </a:rPr>
              <a:t>（携帯電話インターネット接続役務提供事業者の青少年有害</a:t>
            </a:r>
            <a:r>
              <a:rPr lang="ja-JP" altLang="en-US" sz="2400" dirty="0" smtClean="0">
                <a:solidFill>
                  <a:srgbClr val="000000"/>
                </a:solidFill>
                <a:latin typeface="Arial" charset="0"/>
              </a:rPr>
              <a:t>情報</a:t>
            </a:r>
            <a:endParaRPr lang="en-US" altLang="ja-JP" sz="2400" dirty="0" smtClean="0">
              <a:solidFill>
                <a:srgbClr val="000000"/>
              </a:solidFill>
              <a:latin typeface="Arial" charset="0"/>
            </a:endParaRPr>
          </a:p>
          <a:p>
            <a:pPr fontAlgn="base">
              <a:spcBef>
                <a:spcPct val="0"/>
              </a:spcBef>
              <a:spcAft>
                <a:spcPct val="0"/>
              </a:spcAft>
            </a:pPr>
            <a:r>
              <a:rPr lang="ja-JP" altLang="en-US" sz="2400" dirty="0" smtClean="0">
                <a:solidFill>
                  <a:srgbClr val="000000"/>
                </a:solidFill>
                <a:latin typeface="Arial" charset="0"/>
              </a:rPr>
              <a:t>フィルタリングサービス</a:t>
            </a:r>
            <a:r>
              <a:rPr lang="ja-JP" altLang="en-US" sz="2400" dirty="0">
                <a:solidFill>
                  <a:srgbClr val="000000"/>
                </a:solidFill>
                <a:latin typeface="Arial" charset="0"/>
              </a:rPr>
              <a:t>の提供義務）</a:t>
            </a:r>
            <a:endParaRPr lang="en-US" altLang="ja-JP" sz="2400" dirty="0">
              <a:solidFill>
                <a:srgbClr val="000000"/>
              </a:solidFill>
              <a:latin typeface="Arial" charset="0"/>
            </a:endParaRPr>
          </a:p>
          <a:p>
            <a:pPr fontAlgn="base">
              <a:spcBef>
                <a:spcPct val="0"/>
              </a:spcBef>
              <a:spcAft>
                <a:spcPct val="0"/>
              </a:spcAft>
            </a:pPr>
            <a:endParaRPr lang="ja-JP" altLang="en-US" sz="2400" dirty="0">
              <a:solidFill>
                <a:srgbClr val="000000"/>
              </a:solidFill>
              <a:latin typeface="Arial" charset="0"/>
            </a:endParaRPr>
          </a:p>
          <a:p>
            <a:pPr marL="187325" fontAlgn="base">
              <a:lnSpc>
                <a:spcPct val="150000"/>
              </a:lnSpc>
              <a:spcBef>
                <a:spcPct val="0"/>
              </a:spcBef>
              <a:spcAft>
                <a:spcPct val="0"/>
              </a:spcAft>
            </a:pPr>
            <a:r>
              <a:rPr lang="ja-JP" altLang="en-US" sz="2400" dirty="0">
                <a:solidFill>
                  <a:srgbClr val="000000"/>
                </a:solidFill>
                <a:latin typeface="Arial" charset="0"/>
              </a:rPr>
              <a:t>第十七条 　携帯</a:t>
            </a:r>
            <a:r>
              <a:rPr lang="ja-JP" altLang="en-US" sz="2400" dirty="0" smtClean="0">
                <a:solidFill>
                  <a:srgbClr val="000000"/>
                </a:solidFill>
                <a:latin typeface="Arial" charset="0"/>
              </a:rPr>
              <a:t>電話インターネット接続役務提供事</a:t>
            </a:r>
            <a:r>
              <a:rPr lang="ja-JP" altLang="en-US" sz="2400" dirty="0">
                <a:solidFill>
                  <a:srgbClr val="000000"/>
                </a:solidFill>
                <a:latin typeface="Arial" charset="0"/>
              </a:rPr>
              <a:t>業者</a:t>
            </a:r>
            <a:r>
              <a:rPr lang="ja-JP" altLang="en-US" sz="2400" dirty="0" smtClean="0">
                <a:solidFill>
                  <a:srgbClr val="000000"/>
                </a:solidFill>
                <a:latin typeface="Arial" charset="0"/>
              </a:rPr>
              <a:t>は，携帯電話インターネット接続役務を提供する契約</a:t>
            </a:r>
            <a:r>
              <a:rPr lang="ja-JP" altLang="en-US" sz="2400" dirty="0">
                <a:solidFill>
                  <a:srgbClr val="000000"/>
                </a:solidFill>
                <a:latin typeface="Arial" charset="0"/>
              </a:rPr>
              <a:t>の相手方又は</a:t>
            </a:r>
            <a:r>
              <a:rPr lang="ja-JP" altLang="en-US" sz="2400" dirty="0" smtClean="0">
                <a:solidFill>
                  <a:srgbClr val="000000"/>
                </a:solidFill>
                <a:latin typeface="Arial" charset="0"/>
              </a:rPr>
              <a:t>携帯電話端末若しくはＰＨＳ端末の使用者</a:t>
            </a:r>
            <a:r>
              <a:rPr lang="ja-JP" altLang="en-US" sz="2400" dirty="0">
                <a:solidFill>
                  <a:srgbClr val="000000"/>
                </a:solidFill>
                <a:latin typeface="Arial" charset="0"/>
              </a:rPr>
              <a:t>が青少年である</a:t>
            </a:r>
            <a:r>
              <a:rPr lang="ja-JP" altLang="en-US" sz="2400" dirty="0" smtClean="0">
                <a:solidFill>
                  <a:srgbClr val="000000"/>
                </a:solidFill>
                <a:latin typeface="Arial" charset="0"/>
              </a:rPr>
              <a:t>場合には，青少年有害情報フィルタリングサービスの</a:t>
            </a:r>
            <a:r>
              <a:rPr lang="ja-JP" altLang="en-US" sz="2400" dirty="0">
                <a:solidFill>
                  <a:srgbClr val="000000"/>
                </a:solidFill>
                <a:latin typeface="Arial" charset="0"/>
              </a:rPr>
              <a:t>利用を条件と</a:t>
            </a:r>
            <a:r>
              <a:rPr lang="ja-JP" altLang="en-US" sz="2400" dirty="0" smtClean="0">
                <a:solidFill>
                  <a:srgbClr val="000000"/>
                </a:solidFill>
                <a:latin typeface="Arial" charset="0"/>
              </a:rPr>
              <a:t>して，携帯</a:t>
            </a:r>
            <a:r>
              <a:rPr lang="ja-JP" altLang="en-US" sz="2400" dirty="0">
                <a:solidFill>
                  <a:srgbClr val="000000"/>
                </a:solidFill>
                <a:latin typeface="Arial" charset="0"/>
              </a:rPr>
              <a:t>電話インターネット接続役務を提供しなければならない</a:t>
            </a:r>
            <a:r>
              <a:rPr lang="ja-JP" altLang="en-US" sz="2400" dirty="0" smtClean="0">
                <a:solidFill>
                  <a:srgbClr val="000000"/>
                </a:solidFill>
                <a:latin typeface="Arial" charset="0"/>
              </a:rPr>
              <a:t>。</a:t>
            </a:r>
            <a:endParaRPr lang="en-US" altLang="ja-JP" sz="2400" dirty="0" smtClean="0">
              <a:solidFill>
                <a:srgbClr val="000000"/>
              </a:solidFill>
              <a:latin typeface="Arial" charset="0"/>
            </a:endParaRPr>
          </a:p>
          <a:p>
            <a:pPr marL="187325" fontAlgn="base">
              <a:lnSpc>
                <a:spcPct val="150000"/>
              </a:lnSpc>
              <a:spcBef>
                <a:spcPts val="2400"/>
              </a:spcBef>
              <a:spcAft>
                <a:spcPct val="0"/>
              </a:spcAft>
            </a:pPr>
            <a:r>
              <a:rPr lang="ja-JP" altLang="en-US" sz="2400" dirty="0" smtClean="0">
                <a:solidFill>
                  <a:srgbClr val="000000"/>
                </a:solidFill>
                <a:latin typeface="Arial" charset="0"/>
              </a:rPr>
              <a:t>　ただし，その</a:t>
            </a:r>
            <a:r>
              <a:rPr lang="ja-JP" altLang="en-US" sz="2400" dirty="0">
                <a:solidFill>
                  <a:srgbClr val="000000"/>
                </a:solidFill>
                <a:latin typeface="Arial" charset="0"/>
              </a:rPr>
              <a:t>青少年の保護者</a:t>
            </a:r>
            <a:r>
              <a:rPr lang="ja-JP" altLang="en-US" sz="2400" dirty="0" smtClean="0">
                <a:solidFill>
                  <a:srgbClr val="000000"/>
                </a:solidFill>
                <a:latin typeface="Arial" charset="0"/>
              </a:rPr>
              <a:t>が，青少年</a:t>
            </a:r>
            <a:r>
              <a:rPr lang="ja-JP" altLang="en-US" sz="2400" dirty="0">
                <a:solidFill>
                  <a:srgbClr val="000000"/>
                </a:solidFill>
                <a:latin typeface="Arial" charset="0"/>
              </a:rPr>
              <a:t>有害情報フィルタリングサービスを利用しない旨の申出を</a:t>
            </a:r>
            <a:r>
              <a:rPr lang="ja-JP" altLang="en-US" sz="2400" dirty="0" smtClean="0">
                <a:solidFill>
                  <a:srgbClr val="000000"/>
                </a:solidFill>
                <a:latin typeface="Arial" charset="0"/>
              </a:rPr>
              <a:t>した　場合は，この</a:t>
            </a:r>
            <a:r>
              <a:rPr lang="ja-JP" altLang="en-US" sz="2400" dirty="0">
                <a:solidFill>
                  <a:srgbClr val="000000"/>
                </a:solidFill>
                <a:latin typeface="Arial" charset="0"/>
              </a:rPr>
              <a:t>限りでない</a:t>
            </a:r>
            <a:r>
              <a:rPr lang="ja-JP" altLang="en-US" sz="2400" dirty="0" smtClean="0">
                <a:solidFill>
                  <a:srgbClr val="000000"/>
                </a:solidFill>
                <a:latin typeface="Arial" charset="0"/>
              </a:rPr>
              <a:t>。</a:t>
            </a:r>
            <a:endParaRPr lang="ja-JP" altLang="en-US" sz="2400" dirty="0">
              <a:solidFill>
                <a:srgbClr val="000000"/>
              </a:solidFill>
              <a:latin typeface="Arial" charset="0"/>
            </a:endParaRPr>
          </a:p>
        </p:txBody>
      </p:sp>
      <p:sp>
        <p:nvSpPr>
          <p:cNvPr id="4" name="正方形/長方形 3"/>
          <p:cNvSpPr/>
          <p:nvPr/>
        </p:nvSpPr>
        <p:spPr>
          <a:xfrm>
            <a:off x="6670246" y="6488668"/>
            <a:ext cx="2473754" cy="369332"/>
          </a:xfrm>
          <a:prstGeom prst="rect">
            <a:avLst/>
          </a:prstGeom>
        </p:spPr>
        <p:txBody>
          <a:bodyPr wrap="none">
            <a:spAutoFit/>
          </a:bodyPr>
          <a:lstStyle/>
          <a:p>
            <a:r>
              <a:rPr lang="ja-JP" altLang="en-US" dirty="0" smtClean="0"/>
              <a:t>青少年ネット規制法より</a:t>
            </a:r>
            <a:endParaRPr lang="ja-JP" altLang="en-US" dirty="0"/>
          </a:p>
        </p:txBody>
      </p:sp>
      <p:grpSp>
        <p:nvGrpSpPr>
          <p:cNvPr id="5" name="グループ化 4"/>
          <p:cNvGrpSpPr/>
          <p:nvPr/>
        </p:nvGrpSpPr>
        <p:grpSpPr>
          <a:xfrm>
            <a:off x="8474904" y="0"/>
            <a:ext cx="669096" cy="1484785"/>
            <a:chOff x="3275856" y="-1"/>
            <a:chExt cx="2520280" cy="5592727"/>
          </a:xfrm>
        </p:grpSpPr>
        <p:grpSp>
          <p:nvGrpSpPr>
            <p:cNvPr id="6" name="グループ化 7"/>
            <p:cNvGrpSpPr/>
            <p:nvPr/>
          </p:nvGrpSpPr>
          <p:grpSpPr>
            <a:xfrm>
              <a:off x="3707904" y="-1"/>
              <a:ext cx="2088232" cy="3360287"/>
              <a:chOff x="3707904" y="0"/>
              <a:chExt cx="2736304" cy="2736304"/>
            </a:xfrm>
          </p:grpSpPr>
          <p:sp>
            <p:nvSpPr>
              <p:cNvPr id="11"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パイ 1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パイ 12"/>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 name="フリーフォーム 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 name="グループ化 11"/>
            <p:cNvGrpSpPr/>
            <p:nvPr/>
          </p:nvGrpSpPr>
          <p:grpSpPr>
            <a:xfrm flipH="1">
              <a:off x="3275856" y="0"/>
              <a:ext cx="1274440" cy="1058416"/>
              <a:chOff x="7812360" y="548680"/>
              <a:chExt cx="1274440" cy="1058416"/>
            </a:xfrm>
          </p:grpSpPr>
          <p:sp>
            <p:nvSpPr>
              <p:cNvPr id="9" name="円弧 8"/>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円弧 9"/>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4" name="円形吹き出し 13"/>
          <p:cNvSpPr/>
          <p:nvPr/>
        </p:nvSpPr>
        <p:spPr>
          <a:xfrm>
            <a:off x="7524328" y="5661248"/>
            <a:ext cx="1043608" cy="792088"/>
          </a:xfrm>
          <a:prstGeom prst="wedgeEllipseCallout">
            <a:avLst>
              <a:gd name="adj1" fmla="val 97602"/>
              <a:gd name="adj2" fmla="val 46691"/>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15" name="グループ化 7"/>
          <p:cNvGrpSpPr/>
          <p:nvPr/>
        </p:nvGrpSpPr>
        <p:grpSpPr>
          <a:xfrm>
            <a:off x="0" y="6254552"/>
            <a:ext cx="2931934" cy="603448"/>
            <a:chOff x="0" y="6254552"/>
            <a:chExt cx="2931934" cy="603448"/>
          </a:xfrm>
        </p:grpSpPr>
        <p:pic>
          <p:nvPicPr>
            <p:cNvPr id="16"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17" name="テキスト ボックス 16"/>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34">
                                            <p:txEl>
                                              <p:pRg st="4" end="4"/>
                                            </p:txEl>
                                          </p:spTgt>
                                        </p:tgtEl>
                                        <p:attrNameLst>
                                          <p:attrName>style.visibility</p:attrName>
                                        </p:attrNameLst>
                                      </p:cBhvr>
                                      <p:to>
                                        <p:strVal val="visible"/>
                                      </p:to>
                                    </p:set>
                                    <p:animEffect transition="in" filter="wipe(left)">
                                      <p:cBhvr>
                                        <p:cTn id="12" dur="500"/>
                                        <p:tgtEl>
                                          <p:spTgt spid="18434">
                                            <p:txEl>
                                              <p:pRg st="4" end="4"/>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par>
                                <p:cTn id="16" presetID="1" presetClass="exit" presetSubtype="0" fill="hold" nodeType="withEffect">
                                  <p:stCondLst>
                                    <p:cond delay="0"/>
                                  </p:stCondLst>
                                  <p:childTnLst>
                                    <p:set>
                                      <p:cBhvr>
                                        <p:cTn id="17" dur="1" fill="hold">
                                          <p:stCondLst>
                                            <p:cond delay="0"/>
                                          </p:stCondLst>
                                        </p:cTn>
                                        <p:tgtEl>
                                          <p:spTgt spid="5"/>
                                        </p:tgtEl>
                                        <p:attrNameLst>
                                          <p:attrName>style.visibility</p:attrName>
                                        </p:attrNameLst>
                                      </p:cBhvr>
                                      <p:to>
                                        <p:strVal val="hidden"/>
                                      </p:to>
                                    </p:set>
                                  </p:childTnLst>
                                </p:cTn>
                              </p:par>
                            </p:childTnLst>
                          </p:cTn>
                        </p:par>
                        <p:par>
                          <p:cTn id="18" fill="hold">
                            <p:stCondLst>
                              <p:cond delay="500"/>
                            </p:stCondLst>
                            <p:childTnLst>
                              <p:par>
                                <p:cTn id="19" presetID="18" presetClass="entr" presetSubtype="12" fill="hold" grpId="0" nodeType="afterEffect">
                                  <p:stCondLst>
                                    <p:cond delay="140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42000" y="900000"/>
            <a:ext cx="8478472" cy="3046988"/>
          </a:xfrm>
          <a:prstGeom prst="rect">
            <a:avLst/>
          </a:prstGeom>
        </p:spPr>
        <p:txBody>
          <a:bodyPr wrap="square">
            <a:spAutoFit/>
          </a:bodyPr>
          <a:lstStyle/>
          <a:p>
            <a:r>
              <a:rPr lang="ja-JP" altLang="en-US" sz="2400" dirty="0" smtClean="0"/>
              <a:t>（インターネットの適切な利用に関する教育の推進等）</a:t>
            </a:r>
            <a:endParaRPr lang="en-US" altLang="ja-JP" sz="2400" dirty="0" smtClean="0"/>
          </a:p>
          <a:p>
            <a:endParaRPr lang="ja-JP" altLang="en-US" sz="2400" dirty="0" smtClean="0"/>
          </a:p>
          <a:p>
            <a:pPr>
              <a:lnSpc>
                <a:spcPct val="150000"/>
              </a:lnSpc>
            </a:pPr>
            <a:r>
              <a:rPr lang="ja-JP" altLang="en-US" sz="2400" dirty="0" smtClean="0"/>
              <a:t>第十三条 　国及び地方公共団体は，青少年がインターネットを適切に活用する能力を習得することができるよう，学校教育，　社会教育及び家庭教育におけるインターネットの適切な利用に関する教育の推進に必要な施策を講ずるものとする。 </a:t>
            </a:r>
            <a:endParaRPr lang="ja-JP" altLang="en-US" sz="2400" dirty="0"/>
          </a:p>
        </p:txBody>
      </p:sp>
      <p:pic>
        <p:nvPicPr>
          <p:cNvPr id="3" name="Picture 2" descr="\\172.16.1.150\jy232\koyamaドキュメント\My Pictures\Microsoft クリップ オーガナイザ\j0343299.wmf"/>
          <p:cNvPicPr>
            <a:picLocks noChangeAspect="1" noChangeArrowheads="1"/>
          </p:cNvPicPr>
          <p:nvPr/>
        </p:nvPicPr>
        <p:blipFill>
          <a:blip r:embed="rId3" cstate="print"/>
          <a:srcRect/>
          <a:stretch>
            <a:fillRect/>
          </a:stretch>
        </p:blipFill>
        <p:spPr bwMode="auto">
          <a:xfrm>
            <a:off x="1357290" y="4296816"/>
            <a:ext cx="1816100" cy="1825625"/>
          </a:xfrm>
          <a:prstGeom prst="rect">
            <a:avLst/>
          </a:prstGeom>
          <a:noFill/>
        </p:spPr>
      </p:pic>
      <p:pic>
        <p:nvPicPr>
          <p:cNvPr id="4" name="Picture 3" descr="\\172.16.1.150\jy232\koyamaドキュメント\My Pictures\Microsoft クリップ オーガナイザ\j0343347.wmf"/>
          <p:cNvPicPr>
            <a:picLocks noChangeAspect="1" noChangeArrowheads="1"/>
          </p:cNvPicPr>
          <p:nvPr/>
        </p:nvPicPr>
        <p:blipFill>
          <a:blip r:embed="rId4" cstate="print"/>
          <a:srcRect/>
          <a:stretch>
            <a:fillRect/>
          </a:stretch>
        </p:blipFill>
        <p:spPr bwMode="auto">
          <a:xfrm>
            <a:off x="5072066" y="4368254"/>
            <a:ext cx="1795463" cy="1797050"/>
          </a:xfrm>
          <a:prstGeom prst="rect">
            <a:avLst/>
          </a:prstGeom>
          <a:noFill/>
        </p:spPr>
      </p:pic>
      <p:sp>
        <p:nvSpPr>
          <p:cNvPr id="5" name="正方形/長方形 4"/>
          <p:cNvSpPr/>
          <p:nvPr/>
        </p:nvSpPr>
        <p:spPr>
          <a:xfrm>
            <a:off x="6670246" y="6488668"/>
            <a:ext cx="2473754" cy="369332"/>
          </a:xfrm>
          <a:prstGeom prst="rect">
            <a:avLst/>
          </a:prstGeom>
        </p:spPr>
        <p:txBody>
          <a:bodyPr wrap="none">
            <a:spAutoFit/>
          </a:bodyPr>
          <a:lstStyle/>
          <a:p>
            <a:r>
              <a:rPr lang="ja-JP" altLang="en-US" dirty="0" smtClean="0"/>
              <a:t>青少年ネット規制法より</a:t>
            </a:r>
            <a:endParaRPr lang="ja-JP" altLang="en-US" dirty="0"/>
          </a:p>
        </p:txBody>
      </p:sp>
      <p:grpSp>
        <p:nvGrpSpPr>
          <p:cNvPr id="6" name="グループ化 5"/>
          <p:cNvGrpSpPr/>
          <p:nvPr/>
        </p:nvGrpSpPr>
        <p:grpSpPr>
          <a:xfrm>
            <a:off x="8474904" y="0"/>
            <a:ext cx="669096" cy="1484785"/>
            <a:chOff x="3275856" y="-1"/>
            <a:chExt cx="2520280" cy="5592727"/>
          </a:xfrm>
        </p:grpSpPr>
        <p:grpSp>
          <p:nvGrpSpPr>
            <p:cNvPr id="7" name="グループ化 7"/>
            <p:cNvGrpSpPr/>
            <p:nvPr/>
          </p:nvGrpSpPr>
          <p:grpSpPr>
            <a:xfrm>
              <a:off x="3707904" y="-1"/>
              <a:ext cx="2088232" cy="3360287"/>
              <a:chOff x="3707904" y="0"/>
              <a:chExt cx="2736304" cy="2736304"/>
            </a:xfrm>
          </p:grpSpPr>
          <p:sp>
            <p:nvSpPr>
              <p:cNvPr id="12"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パイ 1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パイ 13"/>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 name="フリーフォーム 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 name="グループ化 11"/>
            <p:cNvGrpSpPr/>
            <p:nvPr/>
          </p:nvGrpSpPr>
          <p:grpSpPr>
            <a:xfrm flipH="1">
              <a:off x="3275856" y="0"/>
              <a:ext cx="1274440" cy="1058416"/>
              <a:chOff x="7812360" y="548680"/>
              <a:chExt cx="1274440" cy="1058416"/>
            </a:xfrm>
          </p:grpSpPr>
          <p:sp>
            <p:nvSpPr>
              <p:cNvPr id="10" name="円弧 9"/>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5" name="円形吹き出し 14"/>
          <p:cNvSpPr/>
          <p:nvPr/>
        </p:nvSpPr>
        <p:spPr>
          <a:xfrm>
            <a:off x="7524328" y="5589240"/>
            <a:ext cx="1043608" cy="792088"/>
          </a:xfrm>
          <a:prstGeom prst="wedgeEllipseCallout">
            <a:avLst>
              <a:gd name="adj1" fmla="val 95564"/>
              <a:gd name="adj2" fmla="val 65484"/>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16" name="グループ化 7"/>
          <p:cNvGrpSpPr/>
          <p:nvPr/>
        </p:nvGrpSpPr>
        <p:grpSpPr>
          <a:xfrm>
            <a:off x="0" y="6254552"/>
            <a:ext cx="2931934" cy="603448"/>
            <a:chOff x="0" y="6254552"/>
            <a:chExt cx="2931934" cy="603448"/>
          </a:xfrm>
        </p:grpSpPr>
        <p:pic>
          <p:nvPicPr>
            <p:cNvPr id="17" name="Picture 3" descr="D:\koyamaマイドキュメント\My Pictures\あペッく青.png"/>
            <p:cNvPicPr>
              <a:picLocks noChangeAspect="1" noChangeArrowheads="1"/>
            </p:cNvPicPr>
            <p:nvPr/>
          </p:nvPicPr>
          <p:blipFill>
            <a:blip r:embed="rId5" cstate="print"/>
            <a:srcRect l="34613" t="20041" r="33551" b="45883"/>
            <a:stretch>
              <a:fillRect/>
            </a:stretch>
          </p:blipFill>
          <p:spPr bwMode="auto">
            <a:xfrm>
              <a:off x="0" y="6254552"/>
              <a:ext cx="395536" cy="603448"/>
            </a:xfrm>
            <a:prstGeom prst="rect">
              <a:avLst/>
            </a:prstGeom>
            <a:noFill/>
          </p:spPr>
        </p:pic>
        <p:sp>
          <p:nvSpPr>
            <p:cNvPr id="18" name="テキスト ボックス 17"/>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Left)">
                                      <p:cBhvr>
                                        <p:cTn id="12" dur="500"/>
                                        <p:tgtEl>
                                          <p:spTgt spid="3"/>
                                        </p:tgtEl>
                                      </p:cBhvr>
                                    </p:animEffec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500"/>
                            </p:stCondLst>
                            <p:childTnLst>
                              <p:par>
                                <p:cTn id="16" presetID="12" presetClass="entr" presetSubtype="8" fill="hold" nodeType="afterEffect">
                                  <p:stCondLst>
                                    <p:cond delay="700"/>
                                  </p:stCondLst>
                                  <p:childTnLst>
                                    <p:set>
                                      <p:cBhvr>
                                        <p:cTn id="17" dur="1" fill="hold">
                                          <p:stCondLst>
                                            <p:cond delay="0"/>
                                          </p:stCondLst>
                                        </p:cTn>
                                        <p:tgtEl>
                                          <p:spTgt spid="4"/>
                                        </p:tgtEl>
                                        <p:attrNameLst>
                                          <p:attrName>style.visibility</p:attrName>
                                        </p:attrNameLst>
                                      </p:cBhvr>
                                      <p:to>
                                        <p:strVal val="visible"/>
                                      </p:to>
                                    </p:set>
                                    <p:animEffect transition="in" filter="slide(fromLeft)">
                                      <p:cBhvr>
                                        <p:cTn id="18" dur="500"/>
                                        <p:tgtEl>
                                          <p:spTgt spid="4"/>
                                        </p:tgtEl>
                                      </p:cBhvr>
                                    </p:animEffect>
                                  </p:childTnLst>
                                </p:cTn>
                              </p:par>
                            </p:childTnLst>
                          </p:cTn>
                        </p:par>
                        <p:par>
                          <p:cTn id="19" fill="hold">
                            <p:stCondLst>
                              <p:cond delay="1700"/>
                            </p:stCondLst>
                            <p:childTnLst>
                              <p:par>
                                <p:cTn id="20" presetID="18" presetClass="entr" presetSubtype="12" fill="hold" grpId="0" nodeType="afterEffect">
                                  <p:stCondLst>
                                    <p:cond delay="1800"/>
                                  </p:stCondLst>
                                  <p:childTnLst>
                                    <p:set>
                                      <p:cBhvr>
                                        <p:cTn id="21" dur="1" fill="hold">
                                          <p:stCondLst>
                                            <p:cond delay="0"/>
                                          </p:stCondLst>
                                        </p:cTn>
                                        <p:tgtEl>
                                          <p:spTgt spid="15"/>
                                        </p:tgtEl>
                                        <p:attrNameLst>
                                          <p:attrName>style.visibility</p:attrName>
                                        </p:attrNameLst>
                                      </p:cBhvr>
                                      <p:to>
                                        <p:strVal val="visible"/>
                                      </p:to>
                                    </p:set>
                                    <p:animEffect transition="in" filter="strips(downLeft)">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285720" y="764704"/>
            <a:ext cx="2427268" cy="400110"/>
          </a:xfrm>
          <a:prstGeom prst="rect">
            <a:avLst/>
          </a:prstGeom>
          <a:noFill/>
          <a:ln w="9525">
            <a:noFill/>
            <a:miter lim="800000"/>
            <a:headEnd/>
            <a:tailEnd/>
          </a:ln>
        </p:spPr>
        <p:txBody>
          <a:bodyPr wrap="none" anchor="ctr">
            <a:spAutoFit/>
          </a:bodyPr>
          <a:lstStyle/>
          <a:p>
            <a:pPr eaLnBrk="0" fontAlgn="base" hangingPunct="0">
              <a:spcBef>
                <a:spcPct val="0"/>
              </a:spcBef>
              <a:spcAft>
                <a:spcPct val="0"/>
              </a:spcAft>
            </a:pPr>
            <a:r>
              <a:rPr lang="ja-JP" altLang="ja-JP" sz="2000" b="1" dirty="0">
                <a:solidFill>
                  <a:srgbClr val="000000"/>
                </a:solidFill>
                <a:latin typeface="Arial" charset="0"/>
              </a:rPr>
              <a:t>1</a:t>
            </a:r>
            <a:r>
              <a:rPr lang="ja-JP" altLang="ja-JP" sz="2000" b="1" dirty="0" smtClean="0">
                <a:solidFill>
                  <a:srgbClr val="000000"/>
                </a:solidFill>
                <a:latin typeface="Arial" charset="0"/>
              </a:rPr>
              <a:t>. </a:t>
            </a:r>
            <a:r>
              <a:rPr lang="ja-JP" altLang="en-US" sz="2000" dirty="0" smtClean="0">
                <a:solidFill>
                  <a:srgbClr val="000000"/>
                </a:solidFill>
                <a:latin typeface="Arial" charset="0"/>
              </a:rPr>
              <a:t>ホワイトリスト方式</a:t>
            </a:r>
            <a:endParaRPr lang="ja-JP" altLang="ja-JP" sz="2000" b="1" dirty="0">
              <a:solidFill>
                <a:srgbClr val="000000"/>
              </a:solidFill>
              <a:latin typeface="Arial" charset="0"/>
            </a:endParaRPr>
          </a:p>
        </p:txBody>
      </p:sp>
      <p:sp>
        <p:nvSpPr>
          <p:cNvPr id="23556" name="Rectangle 4"/>
          <p:cNvSpPr>
            <a:spLocks noChangeArrowheads="1"/>
          </p:cNvSpPr>
          <p:nvPr/>
        </p:nvSpPr>
        <p:spPr bwMode="auto">
          <a:xfrm>
            <a:off x="285720" y="3501008"/>
            <a:ext cx="2398413" cy="400110"/>
          </a:xfrm>
          <a:prstGeom prst="rect">
            <a:avLst/>
          </a:prstGeom>
          <a:noFill/>
          <a:ln w="9525">
            <a:noFill/>
            <a:miter lim="800000"/>
            <a:headEnd/>
            <a:tailEnd/>
          </a:ln>
        </p:spPr>
        <p:txBody>
          <a:bodyPr wrap="none" anchor="ctr">
            <a:spAutoFit/>
          </a:bodyPr>
          <a:lstStyle/>
          <a:p>
            <a:pPr eaLnBrk="0" fontAlgn="base" hangingPunct="0">
              <a:spcBef>
                <a:spcPct val="0"/>
              </a:spcBef>
              <a:spcAft>
                <a:spcPct val="0"/>
              </a:spcAft>
            </a:pPr>
            <a:r>
              <a:rPr lang="ja-JP" altLang="ja-JP" sz="2000" b="1" dirty="0">
                <a:solidFill>
                  <a:srgbClr val="000000"/>
                </a:solidFill>
                <a:latin typeface="Arial" charset="0"/>
              </a:rPr>
              <a:t>2</a:t>
            </a:r>
            <a:r>
              <a:rPr lang="ja-JP" altLang="ja-JP" sz="2000" b="1" dirty="0" smtClean="0">
                <a:solidFill>
                  <a:srgbClr val="000000"/>
                </a:solidFill>
                <a:latin typeface="Arial" charset="0"/>
              </a:rPr>
              <a:t>. </a:t>
            </a:r>
            <a:r>
              <a:rPr lang="ja-JP" altLang="en-US" sz="2000" dirty="0" smtClean="0">
                <a:solidFill>
                  <a:srgbClr val="000000"/>
                </a:solidFill>
                <a:latin typeface="Arial" charset="0"/>
              </a:rPr>
              <a:t>ブラックリスト方式</a:t>
            </a:r>
            <a:endParaRPr lang="ja-JP" altLang="ja-JP" sz="2000" b="1" dirty="0">
              <a:solidFill>
                <a:srgbClr val="000000"/>
              </a:solidFill>
              <a:latin typeface="Arial" charset="0"/>
            </a:endParaRPr>
          </a:p>
        </p:txBody>
      </p:sp>
      <p:grpSp>
        <p:nvGrpSpPr>
          <p:cNvPr id="2" name="グループ化 49"/>
          <p:cNvGrpSpPr/>
          <p:nvPr/>
        </p:nvGrpSpPr>
        <p:grpSpPr>
          <a:xfrm>
            <a:off x="285720" y="1880543"/>
            <a:ext cx="1785950" cy="1285884"/>
            <a:chOff x="285720" y="1862305"/>
            <a:chExt cx="1785950" cy="1285884"/>
          </a:xfrm>
        </p:grpSpPr>
        <p:sp>
          <p:nvSpPr>
            <p:cNvPr id="17" name="角丸四角形 16"/>
            <p:cNvSpPr/>
            <p:nvPr/>
          </p:nvSpPr>
          <p:spPr>
            <a:xfrm>
              <a:off x="285720" y="1862305"/>
              <a:ext cx="1785950" cy="12858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9" name="円/楕円 18"/>
            <p:cNvSpPr/>
            <p:nvPr/>
          </p:nvSpPr>
          <p:spPr>
            <a:xfrm>
              <a:off x="750067" y="2076619"/>
              <a:ext cx="857256" cy="857256"/>
            </a:xfrm>
            <a:prstGeom prst="ellipse">
              <a:avLst/>
            </a:prstGeom>
            <a:noFill/>
            <a:ln w="1016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grpSp>
      <p:sp>
        <p:nvSpPr>
          <p:cNvPr id="26" name="角丸四角形 25"/>
          <p:cNvSpPr/>
          <p:nvPr/>
        </p:nvSpPr>
        <p:spPr>
          <a:xfrm>
            <a:off x="2075090" y="1880543"/>
            <a:ext cx="5449238" cy="1285884"/>
          </a:xfrm>
          <a:prstGeom prst="roundRect">
            <a:avLst/>
          </a:prstGeom>
          <a:gradFill>
            <a:gsLst>
              <a:gs pos="32000">
                <a:schemeClr val="bg1"/>
              </a:gs>
              <a:gs pos="100000">
                <a:schemeClr val="tx1"/>
              </a:gs>
              <a:gs pos="100000">
                <a:schemeClr val="accent1">
                  <a:tint val="23500"/>
                  <a:satMod val="160000"/>
                </a:schemeClr>
              </a:gs>
            </a:gsLst>
            <a:lin ang="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6000" dirty="0" smtClean="0">
                <a:solidFill>
                  <a:srgbClr val="FF0000"/>
                </a:solidFill>
              </a:rPr>
              <a:t>閲覧不可</a:t>
            </a:r>
            <a:endParaRPr lang="ja-JP" altLang="en-US" sz="6000" dirty="0">
              <a:solidFill>
                <a:srgbClr val="FF0000"/>
              </a:solidFill>
            </a:endParaRPr>
          </a:p>
        </p:txBody>
      </p:sp>
      <p:sp>
        <p:nvSpPr>
          <p:cNvPr id="62" name="テキスト ボックス 61"/>
          <p:cNvSpPr txBox="1"/>
          <p:nvPr/>
        </p:nvSpPr>
        <p:spPr>
          <a:xfrm>
            <a:off x="500034" y="0"/>
            <a:ext cx="4685898" cy="707886"/>
          </a:xfrm>
          <a:prstGeom prst="rect">
            <a:avLst/>
          </a:prstGeom>
          <a:noFill/>
        </p:spPr>
        <p:txBody>
          <a:bodyPr wrap="none" rtlCol="0">
            <a:spAutoFit/>
          </a:bodyPr>
          <a:lstStyle/>
          <a:p>
            <a:r>
              <a:rPr lang="ja-JP" altLang="en-US" sz="4000" dirty="0" smtClean="0">
                <a:solidFill>
                  <a:srgbClr val="000000"/>
                </a:solidFill>
              </a:rPr>
              <a:t>フィルタリングの方式</a:t>
            </a:r>
            <a:endParaRPr lang="ja-JP" altLang="en-US" sz="4000" dirty="0">
              <a:solidFill>
                <a:srgbClr val="000000"/>
              </a:solidFill>
            </a:endParaRPr>
          </a:p>
        </p:txBody>
      </p:sp>
      <p:grpSp>
        <p:nvGrpSpPr>
          <p:cNvPr id="5" name="グループ化 53"/>
          <p:cNvGrpSpPr/>
          <p:nvPr/>
        </p:nvGrpSpPr>
        <p:grpSpPr>
          <a:xfrm>
            <a:off x="5220072" y="4293096"/>
            <a:ext cx="2352894" cy="1357322"/>
            <a:chOff x="5220072" y="4293096"/>
            <a:chExt cx="2352894" cy="1357322"/>
          </a:xfrm>
        </p:grpSpPr>
        <p:sp>
          <p:nvSpPr>
            <p:cNvPr id="44" name="角丸四角形 43"/>
            <p:cNvSpPr/>
            <p:nvPr/>
          </p:nvSpPr>
          <p:spPr>
            <a:xfrm flipH="1">
              <a:off x="5220072" y="4328815"/>
              <a:ext cx="2352894" cy="128588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grpSp>
          <p:nvGrpSpPr>
            <p:cNvPr id="6" name="グループ化 24"/>
            <p:cNvGrpSpPr/>
            <p:nvPr/>
          </p:nvGrpSpPr>
          <p:grpSpPr>
            <a:xfrm>
              <a:off x="6084168" y="4293096"/>
              <a:ext cx="1357322" cy="1357322"/>
              <a:chOff x="6648464" y="398441"/>
              <a:chExt cx="1357322" cy="1357322"/>
            </a:xfrm>
          </p:grpSpPr>
          <p:cxnSp>
            <p:nvCxnSpPr>
              <p:cNvPr id="21" name="直線コネクタ 20"/>
              <p:cNvCxnSpPr/>
              <p:nvPr/>
            </p:nvCxnSpPr>
            <p:spPr>
              <a:xfrm rot="2700000">
                <a:off x="6648464" y="1076308"/>
                <a:ext cx="1357322" cy="1588"/>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18900000" flipH="1">
                <a:off x="6648464" y="1076308"/>
                <a:ext cx="1357322" cy="1588"/>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18" name="角丸四角形 17"/>
          <p:cNvSpPr/>
          <p:nvPr/>
        </p:nvSpPr>
        <p:spPr>
          <a:xfrm>
            <a:off x="5220072" y="4328815"/>
            <a:ext cx="792088" cy="1285884"/>
          </a:xfrm>
          <a:prstGeom prst="roundRect">
            <a:avLst>
              <a:gd name="adj" fmla="val 33057"/>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ja-JP" altLang="en-US" sz="2400" dirty="0" smtClean="0">
                <a:solidFill>
                  <a:srgbClr val="0000FF"/>
                </a:solidFill>
              </a:rPr>
              <a:t>ＥＭＡ</a:t>
            </a:r>
            <a:endParaRPr lang="en-US" altLang="ja-JP" sz="2400" dirty="0" smtClean="0">
              <a:solidFill>
                <a:srgbClr val="0000FF"/>
              </a:solidFill>
            </a:endParaRPr>
          </a:p>
          <a:p>
            <a:pPr algn="ctr" fontAlgn="base">
              <a:spcBef>
                <a:spcPct val="0"/>
              </a:spcBef>
              <a:spcAft>
                <a:spcPct val="0"/>
              </a:spcAft>
            </a:pPr>
            <a:r>
              <a:rPr lang="ja-JP" altLang="en-US" sz="2400" dirty="0" smtClean="0">
                <a:solidFill>
                  <a:srgbClr val="0000FF"/>
                </a:solidFill>
              </a:rPr>
              <a:t>認定</a:t>
            </a:r>
            <a:endParaRPr lang="ja-JP" altLang="en-US" sz="2400" dirty="0">
              <a:solidFill>
                <a:srgbClr val="0000FF"/>
              </a:solidFill>
            </a:endParaRPr>
          </a:p>
        </p:txBody>
      </p:sp>
      <p:sp>
        <p:nvSpPr>
          <p:cNvPr id="57" name="円形吹き出し 56"/>
          <p:cNvSpPr/>
          <p:nvPr/>
        </p:nvSpPr>
        <p:spPr>
          <a:xfrm>
            <a:off x="5508104" y="5714992"/>
            <a:ext cx="2915816" cy="1143008"/>
          </a:xfrm>
          <a:prstGeom prst="wedgeEllipseCallout">
            <a:avLst>
              <a:gd name="adj1" fmla="val -43811"/>
              <a:gd name="adj2" fmla="val -7377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dirty="0" smtClean="0">
                <a:solidFill>
                  <a:sysClr val="windowText" lastClr="000000"/>
                </a:solidFill>
              </a:rPr>
              <a:t>一部の</a:t>
            </a:r>
            <a:endParaRPr lang="en-US" altLang="ja-JP" dirty="0" smtClean="0">
              <a:solidFill>
                <a:sysClr val="windowText" lastClr="000000"/>
              </a:solidFill>
            </a:endParaRPr>
          </a:p>
          <a:p>
            <a:pPr algn="ctr" fontAlgn="base">
              <a:spcBef>
                <a:spcPct val="0"/>
              </a:spcBef>
              <a:spcAft>
                <a:spcPct val="0"/>
              </a:spcAft>
            </a:pPr>
            <a:r>
              <a:rPr lang="ja-JP" altLang="en-US" dirty="0" smtClean="0">
                <a:solidFill>
                  <a:sysClr val="windowText" lastClr="000000"/>
                </a:solidFill>
              </a:rPr>
              <a:t>コミュニティーサイト</a:t>
            </a:r>
            <a:endParaRPr lang="ja-JP" altLang="en-US" dirty="0">
              <a:solidFill>
                <a:sysClr val="windowText" lastClr="000000"/>
              </a:solidFill>
            </a:endParaRPr>
          </a:p>
        </p:txBody>
      </p:sp>
      <p:grpSp>
        <p:nvGrpSpPr>
          <p:cNvPr id="23" name="グループ化 22"/>
          <p:cNvGrpSpPr/>
          <p:nvPr/>
        </p:nvGrpSpPr>
        <p:grpSpPr>
          <a:xfrm>
            <a:off x="8474904" y="0"/>
            <a:ext cx="669096" cy="1484785"/>
            <a:chOff x="3275856" y="-1"/>
            <a:chExt cx="2520280" cy="5592727"/>
          </a:xfrm>
        </p:grpSpPr>
        <p:grpSp>
          <p:nvGrpSpPr>
            <p:cNvPr id="25" name="グループ化 7"/>
            <p:cNvGrpSpPr/>
            <p:nvPr/>
          </p:nvGrpSpPr>
          <p:grpSpPr>
            <a:xfrm>
              <a:off x="3707904" y="-1"/>
              <a:ext cx="2088232" cy="3360287"/>
              <a:chOff x="3707904" y="0"/>
              <a:chExt cx="2736304" cy="2736304"/>
            </a:xfrm>
          </p:grpSpPr>
          <p:sp>
            <p:nvSpPr>
              <p:cNvPr id="31"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パイ 3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パイ 32"/>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7" name="フリーフォーム 2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8" name="グループ化 11"/>
            <p:cNvGrpSpPr/>
            <p:nvPr/>
          </p:nvGrpSpPr>
          <p:grpSpPr>
            <a:xfrm flipH="1">
              <a:off x="3275856" y="0"/>
              <a:ext cx="1274440" cy="1058416"/>
              <a:chOff x="7812360" y="548680"/>
              <a:chExt cx="1274440" cy="1058416"/>
            </a:xfrm>
          </p:grpSpPr>
          <p:sp>
            <p:nvSpPr>
              <p:cNvPr id="29" name="円弧 28"/>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34" name="円形吹き出し 33"/>
          <p:cNvSpPr/>
          <p:nvPr/>
        </p:nvSpPr>
        <p:spPr>
          <a:xfrm>
            <a:off x="7772872" y="4976378"/>
            <a:ext cx="1073494" cy="792088"/>
          </a:xfrm>
          <a:prstGeom prst="wedgeEllipseCallout">
            <a:avLst>
              <a:gd name="adj1" fmla="val 73345"/>
              <a:gd name="adj2" fmla="val 76308"/>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35" name="グループ化 34"/>
          <p:cNvGrpSpPr/>
          <p:nvPr/>
        </p:nvGrpSpPr>
        <p:grpSpPr>
          <a:xfrm>
            <a:off x="8474904" y="0"/>
            <a:ext cx="669096" cy="1484785"/>
            <a:chOff x="3275856" y="-1"/>
            <a:chExt cx="2520280" cy="5592727"/>
          </a:xfrm>
        </p:grpSpPr>
        <p:grpSp>
          <p:nvGrpSpPr>
            <p:cNvPr id="36" name="グループ化 7"/>
            <p:cNvGrpSpPr/>
            <p:nvPr/>
          </p:nvGrpSpPr>
          <p:grpSpPr>
            <a:xfrm>
              <a:off x="3707904" y="-1"/>
              <a:ext cx="2088232" cy="3360287"/>
              <a:chOff x="3707904" y="0"/>
              <a:chExt cx="2736304" cy="2736304"/>
            </a:xfrm>
          </p:grpSpPr>
          <p:sp>
            <p:nvSpPr>
              <p:cNvPr id="41"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パイ 4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パイ 46"/>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7" name="フリーフォーム 3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8" name="グループ化 11"/>
            <p:cNvGrpSpPr/>
            <p:nvPr/>
          </p:nvGrpSpPr>
          <p:grpSpPr>
            <a:xfrm flipH="1">
              <a:off x="3275856" y="0"/>
              <a:ext cx="1274440" cy="1058416"/>
              <a:chOff x="7812360" y="548680"/>
              <a:chExt cx="1274440" cy="1058416"/>
            </a:xfrm>
          </p:grpSpPr>
          <p:sp>
            <p:nvSpPr>
              <p:cNvPr id="39" name="円弧 38"/>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50" name="グループ化 49"/>
          <p:cNvGrpSpPr/>
          <p:nvPr/>
        </p:nvGrpSpPr>
        <p:grpSpPr>
          <a:xfrm>
            <a:off x="8474904" y="0"/>
            <a:ext cx="669096" cy="1484785"/>
            <a:chOff x="3275856" y="-1"/>
            <a:chExt cx="2520280" cy="5592727"/>
          </a:xfrm>
        </p:grpSpPr>
        <p:grpSp>
          <p:nvGrpSpPr>
            <p:cNvPr id="51" name="グループ化 7"/>
            <p:cNvGrpSpPr/>
            <p:nvPr/>
          </p:nvGrpSpPr>
          <p:grpSpPr>
            <a:xfrm>
              <a:off x="3707904" y="-1"/>
              <a:ext cx="2088232" cy="3360287"/>
              <a:chOff x="3707904" y="0"/>
              <a:chExt cx="2736304" cy="2736304"/>
            </a:xfrm>
          </p:grpSpPr>
          <p:sp>
            <p:nvSpPr>
              <p:cNvPr id="56"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パイ 5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9" name="パイ 58"/>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2" name="フリーフォーム 51"/>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3" name="グループ化 11"/>
            <p:cNvGrpSpPr/>
            <p:nvPr/>
          </p:nvGrpSpPr>
          <p:grpSpPr>
            <a:xfrm flipH="1">
              <a:off x="3275856" y="0"/>
              <a:ext cx="1274440" cy="1058416"/>
              <a:chOff x="7812360" y="548680"/>
              <a:chExt cx="1274440" cy="1058416"/>
            </a:xfrm>
          </p:grpSpPr>
          <p:sp>
            <p:nvSpPr>
              <p:cNvPr id="54" name="円弧 53"/>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円弧 54"/>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60" name="グループ化 59"/>
          <p:cNvGrpSpPr/>
          <p:nvPr/>
        </p:nvGrpSpPr>
        <p:grpSpPr>
          <a:xfrm>
            <a:off x="8474904" y="0"/>
            <a:ext cx="669096" cy="1484785"/>
            <a:chOff x="3275856" y="-1"/>
            <a:chExt cx="2520280" cy="5592727"/>
          </a:xfrm>
        </p:grpSpPr>
        <p:grpSp>
          <p:nvGrpSpPr>
            <p:cNvPr id="61" name="グループ化 7"/>
            <p:cNvGrpSpPr/>
            <p:nvPr/>
          </p:nvGrpSpPr>
          <p:grpSpPr>
            <a:xfrm>
              <a:off x="3707904" y="-1"/>
              <a:ext cx="2088232" cy="3360287"/>
              <a:chOff x="3707904" y="0"/>
              <a:chExt cx="2736304" cy="2736304"/>
            </a:xfrm>
          </p:grpSpPr>
          <p:sp>
            <p:nvSpPr>
              <p:cNvPr id="67"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パイ 6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9" name="パイ 68"/>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3" name="フリーフォーム 6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4" name="グループ化 11"/>
            <p:cNvGrpSpPr/>
            <p:nvPr/>
          </p:nvGrpSpPr>
          <p:grpSpPr>
            <a:xfrm flipH="1">
              <a:off x="3275856" y="0"/>
              <a:ext cx="1274440" cy="1058416"/>
              <a:chOff x="7812360" y="548680"/>
              <a:chExt cx="1274440" cy="1058416"/>
            </a:xfrm>
          </p:grpSpPr>
          <p:sp>
            <p:nvSpPr>
              <p:cNvPr id="65" name="円弧 64"/>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円弧 65"/>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70" name="グループ化 69"/>
          <p:cNvGrpSpPr/>
          <p:nvPr/>
        </p:nvGrpSpPr>
        <p:grpSpPr>
          <a:xfrm>
            <a:off x="8474904" y="0"/>
            <a:ext cx="669096" cy="1484785"/>
            <a:chOff x="3275856" y="-1"/>
            <a:chExt cx="2520280" cy="5592727"/>
          </a:xfrm>
        </p:grpSpPr>
        <p:grpSp>
          <p:nvGrpSpPr>
            <p:cNvPr id="71" name="グループ化 7"/>
            <p:cNvGrpSpPr/>
            <p:nvPr/>
          </p:nvGrpSpPr>
          <p:grpSpPr>
            <a:xfrm>
              <a:off x="3707904" y="-1"/>
              <a:ext cx="2088232" cy="3360287"/>
              <a:chOff x="3707904" y="0"/>
              <a:chExt cx="2736304" cy="2736304"/>
            </a:xfrm>
          </p:grpSpPr>
          <p:sp>
            <p:nvSpPr>
              <p:cNvPr id="76"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パイ 76"/>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8" name="パイ 77"/>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2" name="フリーフォーム 71"/>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3" name="グループ化 11"/>
            <p:cNvGrpSpPr/>
            <p:nvPr/>
          </p:nvGrpSpPr>
          <p:grpSpPr>
            <a:xfrm flipH="1">
              <a:off x="3275856" y="0"/>
              <a:ext cx="1274440" cy="1058416"/>
              <a:chOff x="7812360" y="548680"/>
              <a:chExt cx="1274440" cy="1058416"/>
            </a:xfrm>
          </p:grpSpPr>
          <p:sp>
            <p:nvSpPr>
              <p:cNvPr id="74" name="円弧 73"/>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5" name="円弧 74"/>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79" name="角丸四角形 78"/>
          <p:cNvSpPr/>
          <p:nvPr/>
        </p:nvSpPr>
        <p:spPr>
          <a:xfrm>
            <a:off x="251520" y="4365104"/>
            <a:ext cx="4945182" cy="1285884"/>
          </a:xfrm>
          <a:prstGeom prst="roundRect">
            <a:avLst/>
          </a:prstGeom>
          <a:gradFill>
            <a:gsLst>
              <a:gs pos="32000">
                <a:schemeClr val="bg1"/>
              </a:gs>
              <a:gs pos="100000">
                <a:schemeClr val="tx1"/>
              </a:gs>
              <a:gs pos="100000">
                <a:schemeClr val="accent1">
                  <a:tint val="23500"/>
                  <a:satMod val="160000"/>
                </a:schemeClr>
              </a:gs>
            </a:gsLst>
            <a:lin ang="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6600" dirty="0" smtClean="0">
                <a:solidFill>
                  <a:schemeClr val="accent1"/>
                </a:solidFill>
              </a:rPr>
              <a:t>閲覧可能</a:t>
            </a:r>
            <a:endParaRPr lang="ja-JP" altLang="en-US" sz="6600" dirty="0">
              <a:solidFill>
                <a:schemeClr val="accent1"/>
              </a:solidFill>
            </a:endParaRPr>
          </a:p>
        </p:txBody>
      </p:sp>
      <p:grpSp>
        <p:nvGrpSpPr>
          <p:cNvPr id="80" name="グループ化 7"/>
          <p:cNvGrpSpPr/>
          <p:nvPr/>
        </p:nvGrpSpPr>
        <p:grpSpPr>
          <a:xfrm>
            <a:off x="0" y="6254552"/>
            <a:ext cx="2931934" cy="603448"/>
            <a:chOff x="0" y="6254552"/>
            <a:chExt cx="2931934" cy="603448"/>
          </a:xfrm>
        </p:grpSpPr>
        <p:pic>
          <p:nvPicPr>
            <p:cNvPr id="81"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82" name="テキスト ボックス 81"/>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strVal val="#ppt_w*2.5"/>
                                          </p:val>
                                        </p:tav>
                                        <p:tav tm="100000">
                                          <p:val>
                                            <p:strVal val="#ppt_w"/>
                                          </p:val>
                                        </p:tav>
                                      </p:tavLst>
                                    </p:anim>
                                    <p:anim calcmode="lin" valueType="num">
                                      <p:cBhvr>
                                        <p:cTn id="13" dur="500" fill="hold"/>
                                        <p:tgtEl>
                                          <p:spTgt spid="2"/>
                                        </p:tgtEl>
                                        <p:attrNameLst>
                                          <p:attrName>ppt_h</p:attrName>
                                        </p:attrNameLst>
                                      </p:cBhvr>
                                      <p:tavLst>
                                        <p:tav tm="0">
                                          <p:val>
                                            <p:strVal val="#ppt_h*0.01"/>
                                          </p:val>
                                        </p:tav>
                                        <p:tav tm="100000">
                                          <p:val>
                                            <p:strVal val="#ppt_h"/>
                                          </p:val>
                                        </p:tav>
                                      </p:tavLst>
                                    </p:anim>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h+1"/>
                                          </p:val>
                                        </p:tav>
                                        <p:tav tm="100000">
                                          <p:val>
                                            <p:strVal val="#ppt_y"/>
                                          </p:val>
                                        </p:tav>
                                      </p:tavLst>
                                    </p:anim>
                                    <p:animEffect transition="in" filter="fade">
                                      <p:cBhvr>
                                        <p:cTn id="16" dur="500"/>
                                        <p:tgtEl>
                                          <p:spTgt spid="2"/>
                                        </p:tgtEl>
                                      </p:cBhvr>
                                    </p:animEffect>
                                  </p:childTnLst>
                                </p:cTn>
                              </p:par>
                              <p:par>
                                <p:cTn id="17" presetID="1" presetClass="exit" presetSubtype="0" fill="hold" nodeType="withEffect">
                                  <p:stCondLst>
                                    <p:cond delay="0"/>
                                  </p:stCondLst>
                                  <p:childTnLst>
                                    <p:set>
                                      <p:cBhvr>
                                        <p:cTn id="18" dur="1" fill="hold">
                                          <p:stCondLst>
                                            <p:cond delay="0"/>
                                          </p:stCondLst>
                                        </p:cTn>
                                        <p:tgtEl>
                                          <p:spTgt spid="23"/>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nodeType="afterEffect">
                                  <p:stCondLst>
                                    <p:cond delay="90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0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par>
                                <p:cTn id="28" presetID="1" presetClass="exit" presetSubtype="0" fill="hold" nodeType="withEffect">
                                  <p:stCondLst>
                                    <p:cond delay="0"/>
                                  </p:stCondLst>
                                  <p:childTnLst>
                                    <p:set>
                                      <p:cBhvr>
                                        <p:cTn id="29" dur="1" fill="hold">
                                          <p:stCondLst>
                                            <p:cond delay="0"/>
                                          </p:stCondLst>
                                        </p:cTn>
                                        <p:tgtEl>
                                          <p:spTgt spid="35"/>
                                        </p:tgtEl>
                                        <p:attrNameLst>
                                          <p:attrName>style.visibility</p:attrName>
                                        </p:attrNameLst>
                                      </p:cBhvr>
                                      <p:to>
                                        <p:strVal val="hidden"/>
                                      </p:to>
                                    </p:set>
                                  </p:childTnLst>
                                </p:cTn>
                              </p:par>
                            </p:childTnLst>
                          </p:cTn>
                        </p:par>
                        <p:par>
                          <p:cTn id="30" fill="hold">
                            <p:stCondLst>
                              <p:cond delay="500"/>
                            </p:stCondLst>
                            <p:childTnLst>
                              <p:par>
                                <p:cTn id="31" presetID="10" presetClass="entr" presetSubtype="0" fill="hold" nodeType="afterEffect">
                                  <p:stCondLst>
                                    <p:cond delay="50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1000"/>
                                        <p:tgtEl>
                                          <p:spTgt spid="50"/>
                                        </p:tgtEl>
                                      </p:cBhvr>
                                    </p:animEffect>
                                  </p:childTnLst>
                                </p:cTn>
                              </p:par>
                            </p:childTnLst>
                          </p:cTn>
                        </p:par>
                      </p:childTnLst>
                    </p:cTn>
                  </p:par>
                  <p:par>
                    <p:cTn id="34" fill="hold">
                      <p:stCondLst>
                        <p:cond delay="indefinite"/>
                      </p:stCondLst>
                      <p:childTnLst>
                        <p:par>
                          <p:cTn id="35" fill="hold">
                            <p:stCondLst>
                              <p:cond delay="0"/>
                            </p:stCondLst>
                            <p:childTnLst>
                              <p:par>
                                <p:cTn id="36" presetID="58" presetClass="entr" presetSubtype="0" accel="10000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strVal val="#ppt_w*2.5"/>
                                          </p:val>
                                        </p:tav>
                                        <p:tav tm="100000">
                                          <p:val>
                                            <p:strVal val="#ppt_w"/>
                                          </p:val>
                                        </p:tav>
                                      </p:tavLst>
                                    </p:anim>
                                    <p:anim calcmode="lin" valueType="num">
                                      <p:cBhvr>
                                        <p:cTn id="39" dur="500" fill="hold"/>
                                        <p:tgtEl>
                                          <p:spTgt spid="5"/>
                                        </p:tgtEl>
                                        <p:attrNameLst>
                                          <p:attrName>ppt_h</p:attrName>
                                        </p:attrNameLst>
                                      </p:cBhvr>
                                      <p:tavLst>
                                        <p:tav tm="0">
                                          <p:val>
                                            <p:strVal val="#ppt_h*0.01"/>
                                          </p:val>
                                        </p:tav>
                                        <p:tav tm="100000">
                                          <p:val>
                                            <p:strVal val="#ppt_h"/>
                                          </p:val>
                                        </p:tav>
                                      </p:tavLst>
                                    </p:anim>
                                    <p:anim calcmode="lin" valueType="num">
                                      <p:cBhvr>
                                        <p:cTn id="40" dur="500" fill="hold"/>
                                        <p:tgtEl>
                                          <p:spTgt spid="5"/>
                                        </p:tgtEl>
                                        <p:attrNameLst>
                                          <p:attrName>ppt_x</p:attrName>
                                        </p:attrNameLst>
                                      </p:cBhvr>
                                      <p:tavLst>
                                        <p:tav tm="0">
                                          <p:val>
                                            <p:strVal val="#ppt_x"/>
                                          </p:val>
                                        </p:tav>
                                        <p:tav tm="100000">
                                          <p:val>
                                            <p:strVal val="#ppt_x"/>
                                          </p:val>
                                        </p:tav>
                                      </p:tavLst>
                                    </p:anim>
                                    <p:anim calcmode="lin" valueType="num">
                                      <p:cBhvr>
                                        <p:cTn id="41" dur="500" fill="hold"/>
                                        <p:tgtEl>
                                          <p:spTgt spid="5"/>
                                        </p:tgtEl>
                                        <p:attrNameLst>
                                          <p:attrName>ppt_y</p:attrName>
                                        </p:attrNameLst>
                                      </p:cBhvr>
                                      <p:tavLst>
                                        <p:tav tm="0">
                                          <p:val>
                                            <p:strVal val="#ppt_h+1"/>
                                          </p:val>
                                        </p:tav>
                                        <p:tav tm="100000">
                                          <p:val>
                                            <p:strVal val="#ppt_y"/>
                                          </p:val>
                                        </p:tav>
                                      </p:tavLst>
                                    </p:anim>
                                    <p:animEffect transition="in" filter="fade">
                                      <p:cBhvr>
                                        <p:cTn id="42" dur="500"/>
                                        <p:tgtEl>
                                          <p:spTgt spid="5"/>
                                        </p:tgtEl>
                                      </p:cBhvr>
                                    </p:animEffect>
                                  </p:childTnLst>
                                </p:cTn>
                              </p:par>
                              <p:par>
                                <p:cTn id="43" presetID="1" presetClass="exit" presetSubtype="0" fill="hold" nodeType="withEffect">
                                  <p:stCondLst>
                                    <p:cond delay="0"/>
                                  </p:stCondLst>
                                  <p:childTnLst>
                                    <p:set>
                                      <p:cBhvr>
                                        <p:cTn id="44" dur="1" fill="hold">
                                          <p:stCondLst>
                                            <p:cond delay="0"/>
                                          </p:stCondLst>
                                        </p:cTn>
                                        <p:tgtEl>
                                          <p:spTgt spid="50"/>
                                        </p:tgtEl>
                                        <p:attrNameLst>
                                          <p:attrName>style.visibility</p:attrName>
                                        </p:attrNameLst>
                                      </p:cBhvr>
                                      <p:to>
                                        <p:strVal val="hidden"/>
                                      </p:to>
                                    </p:set>
                                  </p:childTnLst>
                                </p:cTn>
                              </p:par>
                            </p:childTnLst>
                          </p:cTn>
                        </p:par>
                        <p:par>
                          <p:cTn id="45" fill="hold">
                            <p:stCondLst>
                              <p:cond delay="500"/>
                            </p:stCondLst>
                            <p:childTnLst>
                              <p:par>
                                <p:cTn id="46" presetID="10" presetClass="entr" presetSubtype="0" fill="hold" nodeType="afterEffect">
                                  <p:stCondLst>
                                    <p:cond delay="50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1000"/>
                                        <p:tgtEl>
                                          <p:spTgt spid="6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79"/>
                                        </p:tgtEl>
                                        <p:attrNameLst>
                                          <p:attrName>style.visibility</p:attrName>
                                        </p:attrNameLst>
                                      </p:cBhvr>
                                      <p:to>
                                        <p:strVal val="visible"/>
                                      </p:to>
                                    </p:set>
                                    <p:animEffect transition="in" filter="wipe(right)">
                                      <p:cBhvr>
                                        <p:cTn id="53" dur="500"/>
                                        <p:tgtEl>
                                          <p:spTgt spid="79"/>
                                        </p:tgtEl>
                                      </p:cBhvr>
                                    </p:animEffect>
                                  </p:childTnLst>
                                </p:cTn>
                              </p:par>
                              <p:par>
                                <p:cTn id="54" presetID="1" presetClass="exit" presetSubtype="0" fill="hold" nodeType="withEffect">
                                  <p:stCondLst>
                                    <p:cond delay="0"/>
                                  </p:stCondLst>
                                  <p:childTnLst>
                                    <p:set>
                                      <p:cBhvr>
                                        <p:cTn id="55" dur="1" fill="hold">
                                          <p:stCondLst>
                                            <p:cond delay="0"/>
                                          </p:stCondLst>
                                        </p:cTn>
                                        <p:tgtEl>
                                          <p:spTgt spid="60"/>
                                        </p:tgtEl>
                                        <p:attrNameLst>
                                          <p:attrName>style.visibility</p:attrName>
                                        </p:attrNameLst>
                                      </p:cBhvr>
                                      <p:to>
                                        <p:strVal val="hidden"/>
                                      </p:to>
                                    </p:set>
                                  </p:childTnLst>
                                </p:cTn>
                              </p:par>
                            </p:childTnLst>
                          </p:cTn>
                        </p:par>
                        <p:par>
                          <p:cTn id="56" fill="hold">
                            <p:stCondLst>
                              <p:cond delay="500"/>
                            </p:stCondLst>
                            <p:childTnLst>
                              <p:par>
                                <p:cTn id="57" presetID="10" presetClass="entr" presetSubtype="0" fill="hold" nodeType="afterEffect">
                                  <p:stCondLst>
                                    <p:cond delay="500"/>
                                  </p:stCondLst>
                                  <p:childTnLst>
                                    <p:set>
                                      <p:cBhvr>
                                        <p:cTn id="58" dur="1" fill="hold">
                                          <p:stCondLst>
                                            <p:cond delay="0"/>
                                          </p:stCondLst>
                                        </p:cTn>
                                        <p:tgtEl>
                                          <p:spTgt spid="70"/>
                                        </p:tgtEl>
                                        <p:attrNameLst>
                                          <p:attrName>style.visibility</p:attrName>
                                        </p:attrNameLst>
                                      </p:cBhvr>
                                      <p:to>
                                        <p:strVal val="visible"/>
                                      </p:to>
                                    </p:set>
                                    <p:animEffect transition="in" filter="fade">
                                      <p:cBhvr>
                                        <p:cTn id="59" dur="1000"/>
                                        <p:tgtEl>
                                          <p:spTgt spid="7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2000"/>
                                        <p:tgtEl>
                                          <p:spTgt spid="18"/>
                                        </p:tgtEl>
                                      </p:cBhvr>
                                    </p:animEffect>
                                  </p:childTnLst>
                                </p:cTn>
                              </p:par>
                              <p:par>
                                <p:cTn id="65" presetID="1" presetClass="exit" presetSubtype="0" fill="hold" nodeType="withEffect">
                                  <p:stCondLst>
                                    <p:cond delay="0"/>
                                  </p:stCondLst>
                                  <p:childTnLst>
                                    <p:set>
                                      <p:cBhvr>
                                        <p:cTn id="66" dur="1" fill="hold">
                                          <p:stCondLst>
                                            <p:cond delay="0"/>
                                          </p:stCondLst>
                                        </p:cTn>
                                        <p:tgtEl>
                                          <p:spTgt spid="70"/>
                                        </p:tgtEl>
                                        <p:attrNameLst>
                                          <p:attrName>style.visibility</p:attrName>
                                        </p:attrNameLst>
                                      </p:cBhvr>
                                      <p:to>
                                        <p:strVal val="hidden"/>
                                      </p:to>
                                    </p:set>
                                  </p:childTnLst>
                                </p:cTn>
                              </p:par>
                            </p:childTnLst>
                          </p:cTn>
                        </p:par>
                        <p:par>
                          <p:cTn id="67" fill="hold">
                            <p:stCondLst>
                              <p:cond delay="2000"/>
                            </p:stCondLst>
                            <p:childTnLst>
                              <p:par>
                                <p:cTn id="68" presetID="18" presetClass="entr" presetSubtype="6"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strips(downRight)">
                                      <p:cBhvr>
                                        <p:cTn id="70" dur="500"/>
                                        <p:tgtEl>
                                          <p:spTgt spid="57"/>
                                        </p:tgtEl>
                                      </p:cBhvr>
                                    </p:animEffect>
                                  </p:childTnLst>
                                </p:cTn>
                              </p:par>
                            </p:childTnLst>
                          </p:cTn>
                        </p:par>
                        <p:par>
                          <p:cTn id="71" fill="hold">
                            <p:stCondLst>
                              <p:cond delay="2500"/>
                            </p:stCondLst>
                            <p:childTnLst>
                              <p:par>
                                <p:cTn id="72" presetID="18" presetClass="entr" presetSubtype="12" fill="hold" grpId="0" nodeType="afterEffect">
                                  <p:stCondLst>
                                    <p:cond delay="1400"/>
                                  </p:stCondLst>
                                  <p:childTnLst>
                                    <p:set>
                                      <p:cBhvr>
                                        <p:cTn id="73" dur="1" fill="hold">
                                          <p:stCondLst>
                                            <p:cond delay="0"/>
                                          </p:stCondLst>
                                        </p:cTn>
                                        <p:tgtEl>
                                          <p:spTgt spid="34"/>
                                        </p:tgtEl>
                                        <p:attrNameLst>
                                          <p:attrName>style.visibility</p:attrName>
                                        </p:attrNameLst>
                                      </p:cBhvr>
                                      <p:to>
                                        <p:strVal val="visible"/>
                                      </p:to>
                                    </p:set>
                                    <p:animEffect transition="in" filter="strips(downLeft)">
                                      <p:cBhvr>
                                        <p:cTn id="7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8" grpId="0" animBg="1"/>
      <p:bldP spid="57" grpId="0" animBg="1"/>
      <p:bldP spid="34" grpId="0" animBg="1"/>
      <p:bldP spid="7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ja-JP" altLang="en-US" dirty="0" smtClean="0"/>
              <a:t>サイト認定の第三者機関</a:t>
            </a:r>
          </a:p>
        </p:txBody>
      </p:sp>
      <p:pic>
        <p:nvPicPr>
          <p:cNvPr id="22531" name="Picture 2"/>
          <p:cNvPicPr>
            <a:picLocks noChangeAspect="1" noChangeArrowheads="1"/>
          </p:cNvPicPr>
          <p:nvPr/>
        </p:nvPicPr>
        <p:blipFill>
          <a:blip r:embed="rId3" cstate="print"/>
          <a:srcRect l="8643" t="19000" r="10127" b="45474"/>
          <a:stretch>
            <a:fillRect/>
          </a:stretch>
        </p:blipFill>
        <p:spPr bwMode="auto">
          <a:xfrm>
            <a:off x="1475656" y="4221088"/>
            <a:ext cx="6168355" cy="2119949"/>
          </a:xfrm>
          <a:prstGeom prst="rect">
            <a:avLst/>
          </a:prstGeom>
          <a:noFill/>
          <a:ln w="9525">
            <a:solidFill>
              <a:schemeClr val="accent1"/>
            </a:solidFill>
            <a:miter lim="800000"/>
            <a:headEnd/>
            <a:tailEnd/>
          </a:ln>
        </p:spPr>
      </p:pic>
      <p:sp>
        <p:nvSpPr>
          <p:cNvPr id="4" name="テキスト ボックス 3"/>
          <p:cNvSpPr txBox="1"/>
          <p:nvPr/>
        </p:nvSpPr>
        <p:spPr>
          <a:xfrm>
            <a:off x="243807" y="1916832"/>
            <a:ext cx="8900193" cy="461665"/>
          </a:xfrm>
          <a:prstGeom prst="rect">
            <a:avLst/>
          </a:prstGeom>
          <a:noFill/>
        </p:spPr>
        <p:txBody>
          <a:bodyPr wrap="none" rtlCol="0">
            <a:spAutoFit/>
          </a:bodyPr>
          <a:lstStyle/>
          <a:p>
            <a:r>
              <a:rPr lang="ja-JP" altLang="en-US" sz="2400" dirty="0" smtClean="0">
                <a:solidFill>
                  <a:srgbClr val="000000"/>
                </a:solidFill>
              </a:rPr>
              <a:t>子どもたちが利用したい，ケータイコミュニティサイトの健全性を審査</a:t>
            </a:r>
            <a:endParaRPr lang="ja-JP" altLang="en-US" sz="2400" dirty="0">
              <a:solidFill>
                <a:srgbClr val="000000"/>
              </a:solidFill>
            </a:endParaRPr>
          </a:p>
        </p:txBody>
      </p:sp>
      <p:sp>
        <p:nvSpPr>
          <p:cNvPr id="5" name="下矢印 4"/>
          <p:cNvSpPr/>
          <p:nvPr/>
        </p:nvSpPr>
        <p:spPr>
          <a:xfrm>
            <a:off x="4139952" y="2492896"/>
            <a:ext cx="50405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6" name="テキスト ボックス 5"/>
          <p:cNvSpPr txBox="1"/>
          <p:nvPr/>
        </p:nvSpPr>
        <p:spPr>
          <a:xfrm>
            <a:off x="4788024" y="2636912"/>
            <a:ext cx="2177199" cy="461665"/>
          </a:xfrm>
          <a:prstGeom prst="rect">
            <a:avLst/>
          </a:prstGeom>
          <a:noFill/>
        </p:spPr>
        <p:txBody>
          <a:bodyPr wrap="none" rtlCol="0">
            <a:spAutoFit/>
          </a:bodyPr>
          <a:lstStyle/>
          <a:p>
            <a:r>
              <a:rPr lang="ja-JP" altLang="en-US" sz="2400" dirty="0" smtClean="0">
                <a:solidFill>
                  <a:srgbClr val="000000"/>
                </a:solidFill>
              </a:rPr>
              <a:t>健全サイト認定</a:t>
            </a:r>
            <a:endParaRPr lang="ja-JP" altLang="en-US" sz="2400" dirty="0">
              <a:solidFill>
                <a:srgbClr val="000000"/>
              </a:solidFill>
            </a:endParaRPr>
          </a:p>
        </p:txBody>
      </p:sp>
      <p:sp>
        <p:nvSpPr>
          <p:cNvPr id="7" name="角丸四角形 6"/>
          <p:cNvSpPr/>
          <p:nvPr/>
        </p:nvSpPr>
        <p:spPr>
          <a:xfrm>
            <a:off x="2915816" y="3212976"/>
            <a:ext cx="3096344" cy="864096"/>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rPr>
              <a:t>フィルタリングから除外</a:t>
            </a:r>
            <a:endParaRPr lang="ja-JP" altLang="en-US" dirty="0">
              <a:solidFill>
                <a:srgbClr val="FF0000"/>
              </a:solidFill>
            </a:endParaRPr>
          </a:p>
        </p:txBody>
      </p:sp>
      <p:grpSp>
        <p:nvGrpSpPr>
          <p:cNvPr id="2" name="グループ化 7"/>
          <p:cNvGrpSpPr/>
          <p:nvPr/>
        </p:nvGrpSpPr>
        <p:grpSpPr>
          <a:xfrm>
            <a:off x="0" y="6254552"/>
            <a:ext cx="2931934" cy="603448"/>
            <a:chOff x="0" y="6254552"/>
            <a:chExt cx="2931934" cy="603448"/>
          </a:xfrm>
        </p:grpSpPr>
        <p:pic>
          <p:nvPicPr>
            <p:cNvPr id="9" name="Picture 3" descr="D:\koyamaマイドキュメント\My Pictures\あペッく青.png"/>
            <p:cNvPicPr>
              <a:picLocks noChangeAspect="1" noChangeArrowheads="1"/>
            </p:cNvPicPr>
            <p:nvPr/>
          </p:nvPicPr>
          <p:blipFill>
            <a:blip r:embed="rId4" cstate="print"/>
            <a:srcRect l="34613" t="20041" r="33551" b="45883"/>
            <a:stretch>
              <a:fillRect/>
            </a:stretch>
          </p:blipFill>
          <p:spPr bwMode="auto">
            <a:xfrm>
              <a:off x="0" y="6254552"/>
              <a:ext cx="395536" cy="603448"/>
            </a:xfrm>
            <a:prstGeom prst="rect">
              <a:avLst/>
            </a:prstGeom>
            <a:noFill/>
          </p:spPr>
        </p:pic>
        <p:sp>
          <p:nvSpPr>
            <p:cNvPr id="10" name="テキスト ボックス 9"/>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grpSp>
        <p:nvGrpSpPr>
          <p:cNvPr id="11" name="グループ化 10"/>
          <p:cNvGrpSpPr/>
          <p:nvPr/>
        </p:nvGrpSpPr>
        <p:grpSpPr>
          <a:xfrm>
            <a:off x="8474904" y="0"/>
            <a:ext cx="669096" cy="1484785"/>
            <a:chOff x="3275856" y="-1"/>
            <a:chExt cx="2520280" cy="5592727"/>
          </a:xfrm>
        </p:grpSpPr>
        <p:grpSp>
          <p:nvGrpSpPr>
            <p:cNvPr id="12" name="グループ化 7"/>
            <p:cNvGrpSpPr/>
            <p:nvPr/>
          </p:nvGrpSpPr>
          <p:grpSpPr>
            <a:xfrm>
              <a:off x="3707904" y="-1"/>
              <a:ext cx="2088232" cy="3360287"/>
              <a:chOff x="3707904" y="0"/>
              <a:chExt cx="2736304" cy="2736304"/>
            </a:xfrm>
          </p:grpSpPr>
          <p:sp>
            <p:nvSpPr>
              <p:cNvPr id="17"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パイ 1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パイ 18"/>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3" name="フリーフォーム 1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4" name="グループ化 11"/>
            <p:cNvGrpSpPr/>
            <p:nvPr/>
          </p:nvGrpSpPr>
          <p:grpSpPr>
            <a:xfrm flipH="1">
              <a:off x="3275856" y="0"/>
              <a:ext cx="1274440" cy="1058416"/>
              <a:chOff x="7812360" y="548680"/>
              <a:chExt cx="1274440" cy="1058416"/>
            </a:xfrm>
          </p:grpSpPr>
          <p:sp>
            <p:nvSpPr>
              <p:cNvPr id="15" name="円弧 14"/>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20" name="円形吹き出し 19"/>
          <p:cNvSpPr/>
          <p:nvPr/>
        </p:nvSpPr>
        <p:spPr>
          <a:xfrm>
            <a:off x="7740352" y="5764188"/>
            <a:ext cx="1072895" cy="792088"/>
          </a:xfrm>
          <a:prstGeom prst="wedgeEllipseCallout">
            <a:avLst>
              <a:gd name="adj1" fmla="val 79064"/>
              <a:gd name="adj2" fmla="val 80782"/>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wipe(up)">
                                      <p:cBhvr>
                                        <p:cTn id="12" dur="500"/>
                                        <p:tgtEl>
                                          <p:spTgt spid="22531"/>
                                        </p:tgtEl>
                                      </p:cBhvr>
                                    </p:animEffect>
                                  </p:childTnLst>
                                </p:cTn>
                              </p:par>
                              <p:par>
                                <p:cTn id="13" presetID="1" presetClass="exit" presetSubtype="0" fill="hold" nodeType="with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par>
                          <p:cTn id="15" fill="hold">
                            <p:stCondLst>
                              <p:cond delay="500"/>
                            </p:stCondLst>
                            <p:childTnLst>
                              <p:par>
                                <p:cTn id="16" presetID="18" presetClass="entr" presetSubtype="12" fill="hold" grpId="0" nodeType="afterEffect">
                                  <p:stCondLst>
                                    <p:cond delay="1500"/>
                                  </p:stCondLst>
                                  <p:childTnLst>
                                    <p:set>
                                      <p:cBhvr>
                                        <p:cTn id="17" dur="1" fill="hold">
                                          <p:stCondLst>
                                            <p:cond delay="0"/>
                                          </p:stCondLst>
                                        </p:cTn>
                                        <p:tgtEl>
                                          <p:spTgt spid="20"/>
                                        </p:tgtEl>
                                        <p:attrNameLst>
                                          <p:attrName>style.visibility</p:attrName>
                                        </p:attrNameLst>
                                      </p:cBhvr>
                                      <p:to>
                                        <p:strVal val="visible"/>
                                      </p:to>
                                    </p:set>
                                    <p:animEffect transition="in" filter="strips(downLeft)">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認定サイト一覧（認定順）</a:t>
            </a:r>
            <a:r>
              <a:rPr lang="ja-JP" altLang="en-US" sz="2400" dirty="0" smtClean="0"/>
              <a:t>２８サイト</a:t>
            </a:r>
            <a:endParaRPr kumimoji="1" lang="ja-JP" altLang="en-US" dirty="0"/>
          </a:p>
        </p:txBody>
      </p:sp>
      <p:sp>
        <p:nvSpPr>
          <p:cNvPr id="5" name="正方形/長方形 4"/>
          <p:cNvSpPr/>
          <p:nvPr/>
        </p:nvSpPr>
        <p:spPr>
          <a:xfrm>
            <a:off x="6843370" y="6488668"/>
            <a:ext cx="2300630" cy="369332"/>
          </a:xfrm>
          <a:prstGeom prst="rect">
            <a:avLst/>
          </a:prstGeom>
        </p:spPr>
        <p:txBody>
          <a:bodyPr wrap="none">
            <a:spAutoFit/>
          </a:bodyPr>
          <a:lstStyle/>
          <a:p>
            <a:pPr algn="r" fontAlgn="base">
              <a:spcBef>
                <a:spcPct val="0"/>
              </a:spcBef>
              <a:spcAft>
                <a:spcPct val="0"/>
              </a:spcAft>
            </a:pPr>
            <a:r>
              <a:rPr lang="en-US" altLang="ja-JP" dirty="0" smtClean="0">
                <a:latin typeface="Arial" charset="0"/>
              </a:rPr>
              <a:t>2018</a:t>
            </a:r>
            <a:r>
              <a:rPr lang="ja-JP" altLang="en-US" dirty="0" smtClean="0">
                <a:latin typeface="Arial" charset="0"/>
              </a:rPr>
              <a:t>年</a:t>
            </a:r>
            <a:r>
              <a:rPr lang="en-US" altLang="ja-JP" dirty="0" smtClean="0">
                <a:latin typeface="Arial" charset="0"/>
              </a:rPr>
              <a:t>1</a:t>
            </a:r>
            <a:r>
              <a:rPr lang="ja-JP" altLang="en-US" dirty="0" smtClean="0">
                <a:latin typeface="Arial" charset="0"/>
              </a:rPr>
              <a:t>月</a:t>
            </a:r>
            <a:r>
              <a:rPr lang="en-US" altLang="ja-JP" dirty="0" smtClean="0">
                <a:latin typeface="Arial" charset="0"/>
              </a:rPr>
              <a:t>15</a:t>
            </a:r>
            <a:r>
              <a:rPr lang="ja-JP" altLang="en-US" dirty="0" smtClean="0">
                <a:latin typeface="Arial" charset="0"/>
              </a:rPr>
              <a:t>日現在 </a:t>
            </a:r>
            <a:endParaRPr lang="ja-JP" altLang="en-US" dirty="0">
              <a:latin typeface="Arial" charset="0"/>
            </a:endParaRPr>
          </a:p>
        </p:txBody>
      </p:sp>
      <p:sp>
        <p:nvSpPr>
          <p:cNvPr id="6" name="正方形/長方形 5"/>
          <p:cNvSpPr/>
          <p:nvPr/>
        </p:nvSpPr>
        <p:spPr>
          <a:xfrm>
            <a:off x="323528" y="1479871"/>
            <a:ext cx="4716016" cy="4708981"/>
          </a:xfrm>
          <a:prstGeom prst="rect">
            <a:avLst/>
          </a:prstGeom>
        </p:spPr>
        <p:txBody>
          <a:bodyPr wrap="square">
            <a:spAutoFit/>
          </a:bodyPr>
          <a:lstStyle/>
          <a:p>
            <a:r>
              <a:rPr lang="ja-JP" altLang="en-US" sz="2000" dirty="0" smtClean="0">
                <a:latin typeface="ＭＳ ゴシック" panose="020B0609070205080204" pitchFamily="49" charset="-128"/>
                <a:ea typeface="ＭＳ ゴシック" panose="020B0609070205080204" pitchFamily="49" charset="-128"/>
              </a:rPr>
              <a:t>ＧＲＥＥ</a:t>
            </a:r>
            <a:r>
              <a:rPr lang="en-US" altLang="ja-JP" sz="2000" b="1" dirty="0" smtClean="0">
                <a:latin typeface="ＭＳ ゴシック" panose="020B0609070205080204" pitchFamily="49" charset="-128"/>
                <a:ea typeface="ＭＳ ゴシック" panose="020B0609070205080204" pitchFamily="49" charset="-128"/>
              </a:rPr>
              <a:t> </a:t>
            </a:r>
          </a:p>
          <a:p>
            <a:r>
              <a:rPr lang="ja-JP" altLang="en-US" sz="2000" dirty="0" smtClean="0">
                <a:latin typeface="ＭＳ ゴシック" panose="020B0609070205080204" pitchFamily="49" charset="-128"/>
                <a:ea typeface="ＭＳ ゴシック" panose="020B0609070205080204" pitchFamily="49" charset="-128"/>
              </a:rPr>
              <a:t>魔法のｉ</a:t>
            </a:r>
            <a:r>
              <a:rPr lang="ja-JP" altLang="en-US" sz="2000" dirty="0" err="1" smtClean="0">
                <a:latin typeface="ＭＳ ゴシック" panose="020B0609070205080204" pitchFamily="49" charset="-128"/>
                <a:ea typeface="ＭＳ ゴシック" panose="020B0609070205080204" pitchFamily="49" charset="-128"/>
              </a:rPr>
              <a:t>らんど</a:t>
            </a:r>
            <a:r>
              <a:rPr lang="ja-JP" altLang="en-US" sz="2000" dirty="0" smtClean="0">
                <a:latin typeface="ＭＳ ゴシック" panose="020B0609070205080204" pitchFamily="49" charset="-128"/>
                <a:ea typeface="ＭＳ ゴシック" panose="020B0609070205080204" pitchFamily="49" charset="-128"/>
              </a:rPr>
              <a:t> </a:t>
            </a:r>
          </a:p>
          <a:p>
            <a:r>
              <a:rPr lang="ja-JP" altLang="en-US" sz="2000" dirty="0" smtClean="0">
                <a:latin typeface="ＭＳ ゴシック" panose="020B0609070205080204" pitchFamily="49" charset="-128"/>
                <a:ea typeface="ＭＳ ゴシック" panose="020B0609070205080204" pitchFamily="49" charset="-128"/>
              </a:rPr>
              <a:t>Ｍｏｂａｇｅ</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Ａｍｅｂａ</a:t>
            </a:r>
            <a:r>
              <a:rPr lang="ja-JP" altLang="en-US" sz="2000" b="1" dirty="0" smtClean="0">
                <a:latin typeface="ＭＳ ゴシック" panose="020B0609070205080204" pitchFamily="49" charset="-128"/>
                <a:ea typeface="ＭＳ ゴシック" panose="020B0609070205080204" pitchFamily="49" charset="-128"/>
              </a:rPr>
              <a:t> </a:t>
            </a:r>
          </a:p>
          <a:p>
            <a:r>
              <a:rPr lang="ja-JP" altLang="en-US" sz="2000" dirty="0" smtClean="0">
                <a:latin typeface="ＭＳ ゴシック" panose="020B0609070205080204" pitchFamily="49" charset="-128"/>
                <a:ea typeface="ＭＳ ゴシック" panose="020B0609070205080204" pitchFamily="49" charset="-128"/>
              </a:rPr>
              <a:t>ＳＣＨＯＯＬ　ＯＦ　ＬＯＣＫ！</a:t>
            </a:r>
          </a:p>
          <a:p>
            <a:r>
              <a:rPr lang="ja-JP" altLang="en-US" sz="2000" dirty="0" smtClean="0">
                <a:latin typeface="ＭＳ ゴシック" panose="020B0609070205080204" pitchFamily="49" charset="-128"/>
                <a:ea typeface="ＭＳ ゴシック" panose="020B0609070205080204" pitchFamily="49" charset="-128"/>
              </a:rPr>
              <a:t>ピクトィンク </a:t>
            </a:r>
          </a:p>
          <a:p>
            <a:r>
              <a:rPr lang="ja-JP" altLang="en-US" sz="2000" dirty="0" smtClean="0">
                <a:latin typeface="ＭＳ ゴシック" panose="020B0609070205080204" pitchFamily="49" charset="-128"/>
                <a:ea typeface="ＭＳ ゴシック" panose="020B0609070205080204" pitchFamily="49" charset="-128"/>
              </a:rPr>
              <a:t>プリキャン </a:t>
            </a:r>
          </a:p>
          <a:p>
            <a:r>
              <a:rPr lang="ja-JP" altLang="en-US" sz="2000" dirty="0" err="1">
                <a:latin typeface="ＭＳ ゴシック" panose="020B0609070205080204" pitchFamily="49" charset="-128"/>
                <a:ea typeface="ＭＳ ゴシック" panose="020B0609070205080204" pitchFamily="49" charset="-128"/>
              </a:rPr>
              <a:t>ｄ</a:t>
            </a:r>
            <a:r>
              <a:rPr lang="ja-JP" altLang="en-US" sz="2000" dirty="0" smtClean="0">
                <a:latin typeface="ＭＳ ゴシック" panose="020B0609070205080204" pitchFamily="49" charset="-128"/>
                <a:ea typeface="ＭＳ ゴシック" panose="020B0609070205080204" pitchFamily="49" charset="-128"/>
              </a:rPr>
              <a:t>ゲーム </a:t>
            </a:r>
          </a:p>
          <a:p>
            <a:r>
              <a:rPr lang="ja-JP" altLang="en-US" sz="2000" dirty="0" smtClean="0">
                <a:latin typeface="ＭＳ ゴシック" panose="020B0609070205080204" pitchFamily="49" charset="-128"/>
                <a:ea typeface="ＭＳ ゴシック" panose="020B0609070205080204" pitchFamily="49" charset="-128"/>
              </a:rPr>
              <a:t>ラルーン</a:t>
            </a:r>
            <a:r>
              <a:rPr lang="en-US" altLang="ja-JP" sz="2000" dirty="0" smtClean="0">
                <a:latin typeface="ＭＳ ゴシック" panose="020B0609070205080204" pitchFamily="49" charset="-128"/>
                <a:ea typeface="ＭＳ ゴシック" panose="020B0609070205080204" pitchFamily="49" charset="-128"/>
              </a:rPr>
              <a:t> </a:t>
            </a:r>
          </a:p>
          <a:p>
            <a:r>
              <a:rPr lang="ja-JP" altLang="en-US" sz="2000" dirty="0" smtClean="0">
                <a:latin typeface="ＭＳ ゴシック" panose="020B0609070205080204" pitchFamily="49" charset="-128"/>
                <a:ea typeface="ＭＳ ゴシック" panose="020B0609070205080204" pitchFamily="49" charset="-128"/>
              </a:rPr>
              <a:t>ＬＩＮＥ（更新審査中）</a:t>
            </a:r>
            <a:r>
              <a:rPr lang="en-US" altLang="ja-JP" sz="2000" dirty="0" smtClean="0">
                <a:latin typeface="ＭＳ ゴシック" panose="020B0609070205080204" pitchFamily="49" charset="-128"/>
                <a:ea typeface="ＭＳ ゴシック" panose="020B0609070205080204" pitchFamily="49" charset="-128"/>
              </a:rPr>
              <a:t> </a:t>
            </a:r>
          </a:p>
          <a:p>
            <a:r>
              <a:rPr lang="ja-JP" altLang="en-US" sz="2000" dirty="0" err="1" smtClean="0">
                <a:latin typeface="ＭＳ ゴシック" panose="020B0609070205080204" pitchFamily="49" charset="-128"/>
                <a:ea typeface="ＭＳ ゴシック" panose="020B0609070205080204" pitchFamily="49" charset="-128"/>
              </a:rPr>
              <a:t>ｄ</a:t>
            </a:r>
            <a:r>
              <a:rPr lang="ja-JP" altLang="en-US" sz="2000" dirty="0" smtClean="0">
                <a:latin typeface="ＭＳ ゴシック" panose="020B0609070205080204" pitchFamily="49" charset="-128"/>
                <a:ea typeface="ＭＳ ゴシック" panose="020B0609070205080204" pitchFamily="49" charset="-128"/>
              </a:rPr>
              <a:t>マーケット</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ｄ</a:t>
            </a:r>
            <a:r>
              <a:rPr lang="ja-JP" altLang="en-US" sz="2000" dirty="0" smtClean="0">
                <a:latin typeface="ＭＳ ゴシック" panose="020B0609070205080204" pitchFamily="49" charset="-128"/>
                <a:ea typeface="ＭＳ ゴシック" panose="020B0609070205080204" pitchFamily="49" charset="-128"/>
              </a:rPr>
              <a:t>ヒッツ </a:t>
            </a:r>
            <a:r>
              <a:rPr lang="en-US" altLang="ja-JP" sz="2000" dirty="0" smtClean="0">
                <a:latin typeface="ＭＳ ゴシック" panose="020B0609070205080204" pitchFamily="49" charset="-128"/>
                <a:ea typeface="ＭＳ ゴシック" panose="020B0609070205080204" pitchFamily="49" charset="-128"/>
              </a:rPr>
              <a:t>powered by </a:t>
            </a:r>
            <a:r>
              <a:rPr lang="ja-JP" altLang="en-US" sz="2000" dirty="0" smtClean="0">
                <a:latin typeface="ＭＳ ゴシック" panose="020B0609070205080204" pitchFamily="49" charset="-128"/>
                <a:ea typeface="ＭＳ ゴシック" panose="020B0609070205080204" pitchFamily="49" charset="-128"/>
              </a:rPr>
              <a:t>レコチョク</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err="1" smtClean="0">
                <a:latin typeface="ＭＳ ゴシック" panose="020B0609070205080204" pitchFamily="49" charset="-128"/>
                <a:ea typeface="ＭＳ ゴシック" panose="020B0609070205080204" pitchFamily="49" charset="-128"/>
              </a:rPr>
              <a:t>ｄ</a:t>
            </a:r>
            <a:r>
              <a:rPr lang="ja-JP" altLang="en-US" sz="2000" dirty="0" smtClean="0">
                <a:latin typeface="ＭＳ ゴシック" panose="020B0609070205080204" pitchFamily="49" charset="-128"/>
                <a:ea typeface="ＭＳ ゴシック" panose="020B0609070205080204" pitchFamily="49" charset="-128"/>
              </a:rPr>
              <a:t>マガジン</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err="1" smtClean="0">
                <a:latin typeface="ＭＳ ゴシック" panose="020B0609070205080204" pitchFamily="49" charset="-128"/>
                <a:ea typeface="ＭＳ ゴシック" panose="020B0609070205080204" pitchFamily="49" charset="-128"/>
              </a:rPr>
              <a:t>ｄ</a:t>
            </a:r>
            <a:r>
              <a:rPr lang="ja-JP" altLang="en-US" sz="2000" dirty="0" smtClean="0">
                <a:latin typeface="ＭＳ ゴシック" panose="020B0609070205080204" pitchFamily="49" charset="-128"/>
                <a:ea typeface="ＭＳ ゴシック" panose="020B0609070205080204" pitchFamily="49" charset="-128"/>
              </a:rPr>
              <a:t>ミュージック</a:t>
            </a:r>
            <a:r>
              <a:rPr lang="en-US" altLang="ja-JP" sz="2000" dirty="0">
                <a:latin typeface="ＭＳ ゴシック" panose="020B0609070205080204" pitchFamily="49" charset="-128"/>
                <a:ea typeface="ＭＳ ゴシック" panose="020B0609070205080204" pitchFamily="49" charset="-128"/>
              </a:rPr>
              <a:t>powered by </a:t>
            </a:r>
            <a:r>
              <a:rPr lang="ja-JP" altLang="en-US" sz="2000" dirty="0">
                <a:latin typeface="ＭＳ ゴシック" panose="020B0609070205080204" pitchFamily="49" charset="-128"/>
                <a:ea typeface="ＭＳ ゴシック" panose="020B0609070205080204" pitchFamily="49" charset="-128"/>
              </a:rPr>
              <a:t>レコチョク</a:t>
            </a:r>
          </a:p>
          <a:p>
            <a:endParaRPr lang="en-US" altLang="ja-JP" sz="2000" dirty="0" smtClean="0">
              <a:latin typeface="ＭＳ ゴシック" panose="020B0609070205080204" pitchFamily="49" charset="-128"/>
              <a:ea typeface="ＭＳ ゴシック" panose="020B0609070205080204" pitchFamily="49" charset="-128"/>
            </a:endParaRPr>
          </a:p>
        </p:txBody>
      </p:sp>
      <p:sp>
        <p:nvSpPr>
          <p:cNvPr id="17" name="円形吹き出し 16"/>
          <p:cNvSpPr/>
          <p:nvPr/>
        </p:nvSpPr>
        <p:spPr>
          <a:xfrm>
            <a:off x="7596336" y="5589240"/>
            <a:ext cx="1043608" cy="792088"/>
          </a:xfrm>
          <a:prstGeom prst="wedgeEllipseCallout">
            <a:avLst>
              <a:gd name="adj1" fmla="val 103715"/>
              <a:gd name="adj2" fmla="val 6816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8" name="グループ化 7"/>
          <p:cNvGrpSpPr/>
          <p:nvPr/>
        </p:nvGrpSpPr>
        <p:grpSpPr>
          <a:xfrm>
            <a:off x="0" y="6254552"/>
            <a:ext cx="2931934" cy="603448"/>
            <a:chOff x="0" y="6254552"/>
            <a:chExt cx="2931934" cy="603448"/>
          </a:xfrm>
        </p:grpSpPr>
        <p:pic>
          <p:nvPicPr>
            <p:cNvPr id="9"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10" name="テキスト ボックス 9"/>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
        <p:nvSpPr>
          <p:cNvPr id="11" name="正方形/長方形 10"/>
          <p:cNvSpPr/>
          <p:nvPr/>
        </p:nvSpPr>
        <p:spPr>
          <a:xfrm>
            <a:off x="5310336" y="1479871"/>
            <a:ext cx="4572000" cy="4401205"/>
          </a:xfrm>
          <a:prstGeom prst="rect">
            <a:avLst/>
          </a:prstGeom>
        </p:spPr>
        <p:txBody>
          <a:bodyPr>
            <a:spAutoFit/>
          </a:bodyPr>
          <a:lstStyle/>
          <a:p>
            <a:r>
              <a:rPr lang="ja-JP" altLang="en-US" sz="2000" dirty="0" smtClean="0">
                <a:latin typeface="ＭＳ ゴシック" panose="020B0609070205080204" pitchFamily="49" charset="-128"/>
                <a:ea typeface="ＭＳ ゴシック" panose="020B0609070205080204" pitchFamily="49" charset="-128"/>
              </a:rPr>
              <a:t>ドコモ地図ナビ</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メディアプレイヤー</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しゃべってコンシェル</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ｉチャンネル</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ｉ</a:t>
            </a:r>
            <a:r>
              <a:rPr lang="ja-JP" altLang="en-US" sz="2000" dirty="0" smtClean="0">
                <a:latin typeface="ＭＳ ゴシック" panose="020B0609070205080204" pitchFamily="49" charset="-128"/>
                <a:ea typeface="ＭＳ ゴシック" panose="020B0609070205080204" pitchFamily="49" charset="-128"/>
              </a:rPr>
              <a:t>コンシェル</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スケジュール＆メモ</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err="1" smtClean="0">
                <a:latin typeface="ＭＳ ゴシック" panose="020B0609070205080204" pitchFamily="49" charset="-128"/>
                <a:ea typeface="ＭＳ ゴシック" panose="020B0609070205080204" pitchFamily="49" charset="-128"/>
              </a:rPr>
              <a:t>ｄ</a:t>
            </a:r>
            <a:r>
              <a:rPr lang="ja-JP" altLang="en-US" sz="2000" dirty="0" smtClean="0">
                <a:latin typeface="ＭＳ ゴシック" panose="020B0609070205080204" pitchFamily="49" charset="-128"/>
                <a:ea typeface="ＭＳ ゴシック" panose="020B0609070205080204" pitchFamily="49" charset="-128"/>
              </a:rPr>
              <a:t>アニメストア</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ＷＥＡＲ</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ｄＴＶ</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Ｃｒｅａｔｕｂｂｌｅｓ</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ＳＮＯＷ</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ＤＡＺＮ</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７５５</a:t>
            </a:r>
            <a:r>
              <a:rPr lang="ja-JP" altLang="en-US" sz="2000" dirty="0" smtClean="0">
                <a:latin typeface="ＭＳ ゴシック" panose="020B0609070205080204" pitchFamily="49" charset="-128"/>
                <a:ea typeface="ＭＳ ゴシック" panose="020B0609070205080204" pitchFamily="49" charset="-128"/>
              </a:rPr>
              <a:t>（ナナゴーゴー）</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ＢＡＮＤ</a:t>
            </a:r>
            <a:endParaRPr lang="en-US" altLang="ja-JP" sz="2000" dirty="0" smtClean="0">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7"/>
                                        </p:tgtEl>
                                        <p:attrNameLst>
                                          <p:attrName>style.visibility</p:attrName>
                                        </p:attrNameLst>
                                      </p:cBhvr>
                                      <p:to>
                                        <p:strVal val="visible"/>
                                      </p:to>
                                    </p:set>
                                    <p:animEffect transition="in" filter="strips(down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996" y="903104"/>
            <a:ext cx="8494340" cy="5585564"/>
          </a:xfrm>
          <a:prstGeom prst="rect">
            <a:avLst/>
          </a:prstGeom>
        </p:spPr>
      </p:pic>
      <p:sp>
        <p:nvSpPr>
          <p:cNvPr id="5" name="タイトル 1"/>
          <p:cNvSpPr txBox="1">
            <a:spLocks/>
          </p:cNvSpPr>
          <p:nvPr/>
        </p:nvSpPr>
        <p:spPr>
          <a:xfrm>
            <a:off x="0" y="0"/>
            <a:ext cx="9144000" cy="1143000"/>
          </a:xfrm>
          <a:prstGeom prst="rect">
            <a:avLst/>
          </a:prstGeom>
        </p:spPr>
        <p:txBody>
          <a:bodyPr anchor="t"/>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テキスト ボックス 3"/>
          <p:cNvSpPr txBox="1">
            <a:spLocks noChangeArrowheads="1"/>
          </p:cNvSpPr>
          <p:nvPr/>
        </p:nvSpPr>
        <p:spPr bwMode="auto">
          <a:xfrm>
            <a:off x="29568" y="6499666"/>
            <a:ext cx="9150262"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28</a:t>
            </a:r>
            <a:r>
              <a:rPr lang="ja-JP" altLang="en-US" dirty="0">
                <a:solidFill>
                  <a:srgbClr val="000000"/>
                </a:solidFill>
                <a:latin typeface="Arial" charset="0"/>
              </a:rPr>
              <a:t>年におけるコミュニティーサイト等に起因する事犯の現状と対策について」警察庁より</a:t>
            </a:r>
          </a:p>
        </p:txBody>
      </p:sp>
      <p:sp>
        <p:nvSpPr>
          <p:cNvPr id="7" name="テキスト ボックス 6"/>
          <p:cNvSpPr txBox="1"/>
          <p:nvPr/>
        </p:nvSpPr>
        <p:spPr>
          <a:xfrm>
            <a:off x="27045" y="573239"/>
            <a:ext cx="646331" cy="369332"/>
          </a:xfrm>
          <a:prstGeom prst="rect">
            <a:avLst/>
          </a:prstGeom>
          <a:noFill/>
        </p:spPr>
        <p:txBody>
          <a:bodyPr wrap="none" rtlCol="0">
            <a:spAutoFit/>
          </a:bodyPr>
          <a:lstStyle/>
          <a:p>
            <a:r>
              <a:rPr kumimoji="1" lang="ja-JP" altLang="en-US" dirty="0" smtClean="0"/>
              <a:t>（人）</a:t>
            </a:r>
            <a:endParaRPr kumimoji="1" lang="ja-JP" altLang="en-US" dirty="0"/>
          </a:p>
        </p:txBody>
      </p:sp>
      <p:sp>
        <p:nvSpPr>
          <p:cNvPr id="18" name="円形吹き出し 17"/>
          <p:cNvSpPr/>
          <p:nvPr/>
        </p:nvSpPr>
        <p:spPr>
          <a:xfrm>
            <a:off x="7709968" y="5641289"/>
            <a:ext cx="1043608" cy="792088"/>
          </a:xfrm>
          <a:prstGeom prst="wedgeEllipseCallout">
            <a:avLst>
              <a:gd name="adj1" fmla="val 89451"/>
              <a:gd name="adj2" fmla="val 6279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
        <p:nvSpPr>
          <p:cNvPr id="29" name="タイトル 1"/>
          <p:cNvSpPr txBox="1">
            <a:spLocks/>
          </p:cNvSpPr>
          <p:nvPr/>
        </p:nvSpPr>
        <p:spPr>
          <a:xfrm>
            <a:off x="-5634" y="84237"/>
            <a:ext cx="9144000" cy="1143000"/>
          </a:xfrm>
          <a:prstGeom prst="rect">
            <a:avLst/>
          </a:prstGeom>
        </p:spPr>
        <p:txBody>
          <a:bodyPr anchor="t"/>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800" dirty="0" smtClean="0">
                <a:latin typeface="+mj-lt"/>
                <a:ea typeface="+mj-ea"/>
                <a:cs typeface="+mj-cs"/>
              </a:rPr>
              <a:t>罪種別の被害児童数の推移（コミュニティサイト）</a:t>
            </a:r>
            <a:endParaRPr kumimoji="1" lang="ja-JP" altLang="en-US" sz="28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100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997" y="708266"/>
            <a:ext cx="8788882" cy="5651956"/>
          </a:xfrm>
          <a:prstGeom prst="rect">
            <a:avLst/>
          </a:prstGeom>
        </p:spPr>
      </p:pic>
      <p:sp>
        <p:nvSpPr>
          <p:cNvPr id="17" name="円形吹き出し 16"/>
          <p:cNvSpPr/>
          <p:nvPr/>
        </p:nvSpPr>
        <p:spPr>
          <a:xfrm>
            <a:off x="7740352" y="6021288"/>
            <a:ext cx="1008112" cy="483106"/>
          </a:xfrm>
          <a:prstGeom prst="wedgeEllipseCallout">
            <a:avLst>
              <a:gd name="adj1" fmla="val 87414"/>
              <a:gd name="adj2" fmla="val 62799"/>
            </a:avLst>
          </a:prstGeom>
          <a:solidFill>
            <a:schemeClr val="bg1">
              <a:alpha val="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
        <p:nvSpPr>
          <p:cNvPr id="4" name="正方形/長方形 3"/>
          <p:cNvSpPr/>
          <p:nvPr/>
        </p:nvSpPr>
        <p:spPr>
          <a:xfrm>
            <a:off x="68877" y="-51460"/>
            <a:ext cx="9075123" cy="615553"/>
          </a:xfrm>
          <a:prstGeom prst="rect">
            <a:avLst/>
          </a:prstGeom>
        </p:spPr>
        <p:txBody>
          <a:bodyPr wrap="square">
            <a:spAutoFit/>
          </a:bodyPr>
          <a:lstStyle/>
          <a:p>
            <a:r>
              <a:rPr lang="ja-JP" altLang="en-US" sz="3400" dirty="0" smtClean="0"/>
              <a:t>主なコミュニティサイト種別の被害児童数の推移</a:t>
            </a:r>
          </a:p>
        </p:txBody>
      </p:sp>
      <p:sp>
        <p:nvSpPr>
          <p:cNvPr id="9" name="テキスト ボックス 3"/>
          <p:cNvSpPr txBox="1">
            <a:spLocks noChangeArrowheads="1"/>
          </p:cNvSpPr>
          <p:nvPr/>
        </p:nvSpPr>
        <p:spPr bwMode="auto">
          <a:xfrm>
            <a:off x="68877" y="6488668"/>
            <a:ext cx="9150262"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28</a:t>
            </a:r>
            <a:r>
              <a:rPr lang="ja-JP" altLang="en-US" dirty="0">
                <a:solidFill>
                  <a:srgbClr val="000000"/>
                </a:solidFill>
                <a:latin typeface="Arial" charset="0"/>
              </a:rPr>
              <a:t>年におけるコミュニティーサイト等に起因する事犯の現状と対策について」警察庁より</a:t>
            </a:r>
          </a:p>
        </p:txBody>
      </p:sp>
      <p:sp>
        <p:nvSpPr>
          <p:cNvPr id="11" name="テキスト ボックス 10"/>
          <p:cNvSpPr txBox="1"/>
          <p:nvPr/>
        </p:nvSpPr>
        <p:spPr>
          <a:xfrm>
            <a:off x="1403648" y="411160"/>
            <a:ext cx="646331" cy="369332"/>
          </a:xfrm>
          <a:prstGeom prst="rect">
            <a:avLst/>
          </a:prstGeom>
          <a:noFill/>
        </p:spPr>
        <p:txBody>
          <a:bodyPr wrap="none" rtlCol="0">
            <a:spAutoFit/>
          </a:bodyPr>
          <a:lstStyle/>
          <a:p>
            <a:r>
              <a:rPr kumimoji="1" lang="ja-JP" altLang="en-US" dirty="0" smtClean="0"/>
              <a:t>（人）</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7"/>
                                        </p:tgtEl>
                                        <p:attrNameLst>
                                          <p:attrName>style.visibility</p:attrName>
                                        </p:attrNameLst>
                                      </p:cBhvr>
                                      <p:to>
                                        <p:strVal val="visible"/>
                                      </p:to>
                                    </p:set>
                                    <p:animEffect transition="in" filter="strips(down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077218"/>
          </a:xfrm>
          <a:prstGeom prst="rect">
            <a:avLst/>
          </a:prstGeom>
        </p:spPr>
        <p:txBody>
          <a:bodyPr wrap="square">
            <a:spAutoFit/>
          </a:bodyPr>
          <a:lstStyle/>
          <a:p>
            <a:r>
              <a:rPr lang="ja-JP" altLang="en-US" sz="3200" dirty="0" smtClean="0"/>
              <a:t>被害児童のコミュニティサイトへのアクセス手段（割合）の推移</a:t>
            </a:r>
          </a:p>
        </p:txBody>
      </p:sp>
      <p:sp>
        <p:nvSpPr>
          <p:cNvPr id="7" name="テキスト ボックス 3"/>
          <p:cNvSpPr txBox="1">
            <a:spLocks noChangeArrowheads="1"/>
          </p:cNvSpPr>
          <p:nvPr/>
        </p:nvSpPr>
        <p:spPr bwMode="auto">
          <a:xfrm>
            <a:off x="68877" y="6488668"/>
            <a:ext cx="9150262"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28</a:t>
            </a:r>
            <a:r>
              <a:rPr lang="ja-JP" altLang="en-US" dirty="0">
                <a:solidFill>
                  <a:srgbClr val="000000"/>
                </a:solidFill>
                <a:latin typeface="Arial" charset="0"/>
              </a:rPr>
              <a:t>年におけるコミュニティーサイト等に起因する事犯の現状と対策について」警察庁より</a:t>
            </a: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595" y="1006546"/>
            <a:ext cx="8528810" cy="5464461"/>
          </a:xfrm>
          <a:prstGeom prst="rect">
            <a:avLst/>
          </a:prstGeom>
        </p:spPr>
      </p:pic>
      <p:sp>
        <p:nvSpPr>
          <p:cNvPr id="15" name="円形吹き出し 14"/>
          <p:cNvSpPr/>
          <p:nvPr/>
        </p:nvSpPr>
        <p:spPr>
          <a:xfrm>
            <a:off x="7812359" y="5877272"/>
            <a:ext cx="1024045" cy="593734"/>
          </a:xfrm>
          <a:prstGeom prst="wedgeEllipseCallout">
            <a:avLst>
              <a:gd name="adj1" fmla="val 74658"/>
              <a:gd name="adj2" fmla="val 61599"/>
            </a:avLst>
          </a:prstGeom>
          <a:solidFill>
            <a:schemeClr val="bg1">
              <a:alpha val="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3528" y="620688"/>
            <a:ext cx="7920000" cy="830997"/>
          </a:xfrm>
          <a:prstGeom prst="rect">
            <a:avLst/>
          </a:prstGeom>
          <a:solidFill>
            <a:schemeClr val="bg1"/>
          </a:solidFill>
          <a:ln>
            <a:solidFill>
              <a:schemeClr val="tx1"/>
            </a:solidFill>
          </a:ln>
        </p:spPr>
        <p:txBody>
          <a:bodyPr wrap="square">
            <a:spAutoFit/>
          </a:bodyPr>
          <a:lstStyle/>
          <a:p>
            <a:r>
              <a:rPr lang="ja-JP" altLang="ja-JP" sz="2400" dirty="0" smtClean="0">
                <a:solidFill>
                  <a:sysClr val="windowText" lastClr="000000"/>
                </a:solidFill>
              </a:rPr>
              <a:t>大麻の種子</a:t>
            </a:r>
            <a:r>
              <a:rPr lang="ja-JP" altLang="en-US" sz="2400" dirty="0" smtClean="0">
                <a:solidFill>
                  <a:sysClr val="windowText" lastClr="000000"/>
                </a:solidFill>
              </a:rPr>
              <a:t>のネット販売者を</a:t>
            </a:r>
            <a:r>
              <a:rPr lang="ja-JP" altLang="ja-JP" sz="2400" dirty="0" smtClean="0">
                <a:solidFill>
                  <a:sysClr val="windowText" lastClr="000000"/>
                </a:solidFill>
              </a:rPr>
              <a:t>逮捕</a:t>
            </a:r>
            <a:r>
              <a:rPr lang="ja-JP" altLang="en-US" sz="2400" dirty="0" smtClean="0">
                <a:solidFill>
                  <a:sysClr val="windowText" lastClr="000000"/>
                </a:solidFill>
              </a:rPr>
              <a:t>した時に，高校生のネット購入が判明した事件</a:t>
            </a:r>
            <a:endParaRPr lang="ja-JP" altLang="ja-JP" sz="2400" dirty="0" smtClean="0">
              <a:solidFill>
                <a:sysClr val="windowText" lastClr="000000"/>
              </a:solidFill>
            </a:endParaRPr>
          </a:p>
        </p:txBody>
      </p:sp>
      <p:sp>
        <p:nvSpPr>
          <p:cNvPr id="10" name="正方形/長方形 9"/>
          <p:cNvSpPr>
            <a:spLocks noChangeArrowheads="1"/>
          </p:cNvSpPr>
          <p:nvPr/>
        </p:nvSpPr>
        <p:spPr bwMode="auto">
          <a:xfrm>
            <a:off x="323528" y="2060848"/>
            <a:ext cx="7920000" cy="830997"/>
          </a:xfrm>
          <a:prstGeom prst="rect">
            <a:avLst/>
          </a:prstGeom>
          <a:solidFill>
            <a:schemeClr val="bg1"/>
          </a:solidFill>
          <a:ln w="9525">
            <a:solidFill>
              <a:schemeClr val="tx1"/>
            </a:solidFill>
            <a:miter lim="800000"/>
            <a:headEnd/>
            <a:tailEnd/>
          </a:ln>
        </p:spPr>
        <p:txBody>
          <a:bodyPr wrap="square">
            <a:spAutoFit/>
          </a:bodyPr>
          <a:lstStyle/>
          <a:p>
            <a:r>
              <a:rPr lang="ja-JP" altLang="en-US" sz="2400" dirty="0" smtClean="0">
                <a:solidFill>
                  <a:sysClr val="windowText" lastClr="000000"/>
                </a:solidFill>
              </a:rPr>
              <a:t>プロフで知り合った女子中学生と男子高校生がトラブルとなり男子生徒が女子生徒の首を刺した事件</a:t>
            </a:r>
            <a:endParaRPr lang="ja-JP" altLang="en-US" sz="2400" dirty="0">
              <a:solidFill>
                <a:sysClr val="windowText" lastClr="000000"/>
              </a:solidFill>
            </a:endParaRPr>
          </a:p>
        </p:txBody>
      </p:sp>
      <p:sp>
        <p:nvSpPr>
          <p:cNvPr id="2" name="正方形/長方形 1"/>
          <p:cNvSpPr/>
          <p:nvPr/>
        </p:nvSpPr>
        <p:spPr>
          <a:xfrm>
            <a:off x="323528" y="3501008"/>
            <a:ext cx="7920000" cy="830997"/>
          </a:xfrm>
          <a:prstGeom prst="rect">
            <a:avLst/>
          </a:prstGeom>
          <a:solidFill>
            <a:schemeClr val="bg1"/>
          </a:solidFill>
          <a:ln>
            <a:solidFill>
              <a:schemeClr val="tx1"/>
            </a:solidFill>
          </a:ln>
        </p:spPr>
        <p:txBody>
          <a:bodyPr wrap="square">
            <a:spAutoFit/>
          </a:bodyPr>
          <a:lstStyle/>
          <a:p>
            <a:r>
              <a:rPr lang="ja-JP" altLang="en-US" sz="2400" dirty="0" smtClean="0">
                <a:solidFill>
                  <a:sysClr val="windowText" lastClr="000000"/>
                </a:solidFill>
              </a:rPr>
              <a:t>携帯電話から</a:t>
            </a:r>
            <a:r>
              <a:rPr lang="ja-JP" altLang="ja-JP" sz="2400" dirty="0" smtClean="0">
                <a:solidFill>
                  <a:sysClr val="windowText" lastClr="000000"/>
                </a:solidFill>
              </a:rPr>
              <a:t>ネット</a:t>
            </a:r>
            <a:r>
              <a:rPr lang="ja-JP" altLang="en-US" sz="2400" dirty="0" smtClean="0">
                <a:solidFill>
                  <a:sysClr val="windowText" lastClr="000000"/>
                </a:solidFill>
              </a:rPr>
              <a:t>の掲示板に</a:t>
            </a:r>
            <a:r>
              <a:rPr lang="ja-JP" altLang="ja-JP" sz="2400" dirty="0" smtClean="0">
                <a:solidFill>
                  <a:sysClr val="windowText" lastClr="000000"/>
                </a:solidFill>
              </a:rPr>
              <a:t>バスジャック</a:t>
            </a:r>
            <a:r>
              <a:rPr lang="ja-JP" altLang="en-US" sz="2400" dirty="0" smtClean="0">
                <a:solidFill>
                  <a:sysClr val="windowText" lastClr="000000"/>
                </a:solidFill>
              </a:rPr>
              <a:t>の</a:t>
            </a:r>
            <a:r>
              <a:rPr lang="ja-JP" altLang="ja-JP" sz="2400" dirty="0" smtClean="0">
                <a:solidFill>
                  <a:sysClr val="windowText" lastClr="000000"/>
                </a:solidFill>
              </a:rPr>
              <a:t>予告</a:t>
            </a:r>
            <a:r>
              <a:rPr lang="ja-JP" altLang="en-US" sz="2400" dirty="0" smtClean="0">
                <a:solidFill>
                  <a:sysClr val="windowText" lastClr="000000"/>
                </a:solidFill>
              </a:rPr>
              <a:t>を書き込み</a:t>
            </a:r>
            <a:r>
              <a:rPr lang="ja-JP" altLang="ja-JP" sz="2400" dirty="0" smtClean="0">
                <a:solidFill>
                  <a:sysClr val="windowText" lastClr="000000"/>
                </a:solidFill>
              </a:rPr>
              <a:t>業務妨害で</a:t>
            </a:r>
            <a:r>
              <a:rPr lang="ja-JP" altLang="en-US" sz="2400" dirty="0" smtClean="0">
                <a:solidFill>
                  <a:sysClr val="windowText" lastClr="000000"/>
                </a:solidFill>
              </a:rPr>
              <a:t>男子高校生が</a:t>
            </a:r>
            <a:r>
              <a:rPr lang="ja-JP" altLang="ja-JP" sz="2400" dirty="0" smtClean="0">
                <a:solidFill>
                  <a:sysClr val="windowText" lastClr="000000"/>
                </a:solidFill>
              </a:rPr>
              <a:t>逮捕</a:t>
            </a:r>
            <a:r>
              <a:rPr lang="ja-JP" altLang="en-US" sz="2400" dirty="0" smtClean="0">
                <a:solidFill>
                  <a:sysClr val="windowText" lastClr="000000"/>
                </a:solidFill>
              </a:rPr>
              <a:t>された事件</a:t>
            </a:r>
            <a:endParaRPr lang="ja-JP" altLang="en-US" sz="2400" dirty="0">
              <a:solidFill>
                <a:sysClr val="windowText" lastClr="000000"/>
              </a:solidFill>
            </a:endParaRPr>
          </a:p>
        </p:txBody>
      </p:sp>
      <p:sp>
        <p:nvSpPr>
          <p:cNvPr id="5" name="正方形/長方形 4"/>
          <p:cNvSpPr/>
          <p:nvPr/>
        </p:nvSpPr>
        <p:spPr>
          <a:xfrm>
            <a:off x="323528" y="4941168"/>
            <a:ext cx="7920000" cy="1200329"/>
          </a:xfrm>
          <a:prstGeom prst="rect">
            <a:avLst/>
          </a:prstGeom>
          <a:solidFill>
            <a:schemeClr val="bg1"/>
          </a:solidFill>
          <a:ln>
            <a:solidFill>
              <a:schemeClr val="tx1"/>
            </a:solidFill>
          </a:ln>
        </p:spPr>
        <p:txBody>
          <a:bodyPr wrap="square">
            <a:spAutoFit/>
          </a:bodyPr>
          <a:lstStyle/>
          <a:p>
            <a:r>
              <a:rPr lang="ja-JP" altLang="en-US" sz="2400" dirty="0" smtClean="0">
                <a:solidFill>
                  <a:sysClr val="windowText" lastClr="000000"/>
                </a:solidFill>
              </a:rPr>
              <a:t>女子中学生が悩みを相談しようと思って，ＳＮＳサイトで知り合った男に会い，</a:t>
            </a:r>
            <a:r>
              <a:rPr lang="ja-JP" altLang="ja-JP" sz="2400" dirty="0" smtClean="0">
                <a:solidFill>
                  <a:sysClr val="windowText" lastClr="000000"/>
                </a:solidFill>
              </a:rPr>
              <a:t>わいせつ</a:t>
            </a:r>
            <a:r>
              <a:rPr lang="ja-JP" altLang="en-US" sz="2400" dirty="0" smtClean="0">
                <a:solidFill>
                  <a:sysClr val="windowText" lastClr="000000"/>
                </a:solidFill>
              </a:rPr>
              <a:t>な行為をされたうえ，</a:t>
            </a:r>
            <a:r>
              <a:rPr lang="ja-JP" altLang="ja-JP" sz="2400" dirty="0" smtClean="0">
                <a:solidFill>
                  <a:sysClr val="windowText" lastClr="000000"/>
                </a:solidFill>
              </a:rPr>
              <a:t>裸</a:t>
            </a:r>
            <a:r>
              <a:rPr lang="ja-JP" altLang="en-US" sz="2400" dirty="0" smtClean="0">
                <a:solidFill>
                  <a:sysClr val="windowText" lastClr="000000"/>
                </a:solidFill>
              </a:rPr>
              <a:t>の写真を</a:t>
            </a:r>
            <a:r>
              <a:rPr lang="ja-JP" altLang="ja-JP" sz="2400" dirty="0" smtClean="0">
                <a:solidFill>
                  <a:sysClr val="windowText" lastClr="000000"/>
                </a:solidFill>
              </a:rPr>
              <a:t>撮影</a:t>
            </a:r>
            <a:r>
              <a:rPr lang="ja-JP" altLang="en-US" sz="2400" dirty="0" smtClean="0">
                <a:solidFill>
                  <a:sysClr val="windowText" lastClr="000000"/>
                </a:solidFill>
              </a:rPr>
              <a:t>された事件</a:t>
            </a:r>
            <a:endParaRPr lang="ja-JP" altLang="ja-JP" sz="2400" dirty="0" smtClean="0">
              <a:solidFill>
                <a:sysClr val="windowText" lastClr="000000"/>
              </a:solidFill>
            </a:endParaRPr>
          </a:p>
        </p:txBody>
      </p:sp>
      <p:sp>
        <p:nvSpPr>
          <p:cNvPr id="16" name="円形吹き出し 15"/>
          <p:cNvSpPr/>
          <p:nvPr/>
        </p:nvSpPr>
        <p:spPr>
          <a:xfrm>
            <a:off x="7524328" y="6237311"/>
            <a:ext cx="1043608" cy="558845"/>
          </a:xfrm>
          <a:prstGeom prst="wedgeEllipseCallout">
            <a:avLst>
              <a:gd name="adj1" fmla="val 98993"/>
              <a:gd name="adj2" fmla="val 56961"/>
            </a:avLst>
          </a:prstGeom>
          <a:solidFill>
            <a:schemeClr val="bg1">
              <a:alpha val="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95536" y="0"/>
            <a:ext cx="8748464" cy="646331"/>
          </a:xfrm>
          <a:prstGeom prst="rect">
            <a:avLst/>
          </a:prstGeom>
        </p:spPr>
        <p:txBody>
          <a:bodyPr wrap="square">
            <a:spAutoFit/>
          </a:bodyPr>
          <a:lstStyle/>
          <a:p>
            <a:r>
              <a:rPr lang="ja-JP" altLang="en-US" sz="3600" dirty="0" smtClean="0"/>
              <a:t>コミュニティサイトにおける児童被害の現状</a:t>
            </a:r>
          </a:p>
        </p:txBody>
      </p:sp>
      <p:sp>
        <p:nvSpPr>
          <p:cNvPr id="6" name="テキスト ボックス 3"/>
          <p:cNvSpPr txBox="1">
            <a:spLocks noChangeArrowheads="1"/>
          </p:cNvSpPr>
          <p:nvPr/>
        </p:nvSpPr>
        <p:spPr bwMode="auto">
          <a:xfrm>
            <a:off x="68877" y="6488668"/>
            <a:ext cx="9150262"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28</a:t>
            </a:r>
            <a:r>
              <a:rPr lang="ja-JP" altLang="en-US" dirty="0">
                <a:solidFill>
                  <a:srgbClr val="000000"/>
                </a:solidFill>
                <a:latin typeface="Arial" charset="0"/>
              </a:rPr>
              <a:t>年におけるコミュニティーサイト等に起因する事犯の現状と対策について」警察庁より</a:t>
            </a: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96" y="626700"/>
            <a:ext cx="8936900" cy="5400600"/>
          </a:xfrm>
          <a:prstGeom prst="rect">
            <a:avLst/>
          </a:prstGeom>
        </p:spPr>
      </p:pic>
      <p:sp>
        <p:nvSpPr>
          <p:cNvPr id="14" name="円形吹き出し 13"/>
          <p:cNvSpPr/>
          <p:nvPr/>
        </p:nvSpPr>
        <p:spPr>
          <a:xfrm>
            <a:off x="7668344" y="6027299"/>
            <a:ext cx="1080120" cy="461369"/>
          </a:xfrm>
          <a:prstGeom prst="wedgeEllipseCallout">
            <a:avLst>
              <a:gd name="adj1" fmla="val 84024"/>
              <a:gd name="adj2" fmla="val 66544"/>
            </a:avLst>
          </a:prstGeom>
          <a:solidFill>
            <a:schemeClr val="bg1">
              <a:alpha val="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77" y="757277"/>
            <a:ext cx="8967619" cy="5640772"/>
          </a:xfrm>
          <a:prstGeom prst="rect">
            <a:avLst/>
          </a:prstGeom>
        </p:spPr>
      </p:pic>
      <p:sp>
        <p:nvSpPr>
          <p:cNvPr id="4" name="正方形/長方形 3"/>
          <p:cNvSpPr/>
          <p:nvPr/>
        </p:nvSpPr>
        <p:spPr>
          <a:xfrm>
            <a:off x="1978654" y="34841"/>
            <a:ext cx="5148064" cy="646331"/>
          </a:xfrm>
          <a:prstGeom prst="rect">
            <a:avLst/>
          </a:prstGeom>
        </p:spPr>
        <p:txBody>
          <a:bodyPr wrap="square">
            <a:spAutoFit/>
          </a:bodyPr>
          <a:lstStyle/>
          <a:p>
            <a:r>
              <a:rPr lang="ja-JP" altLang="en-US" sz="3600" dirty="0" smtClean="0">
                <a:solidFill>
                  <a:srgbClr val="000000"/>
                </a:solidFill>
              </a:rPr>
              <a:t>被害児童数が多いサイト</a:t>
            </a:r>
          </a:p>
        </p:txBody>
      </p:sp>
      <p:sp>
        <p:nvSpPr>
          <p:cNvPr id="14" name="円形吹き出し 13"/>
          <p:cNvSpPr/>
          <p:nvPr/>
        </p:nvSpPr>
        <p:spPr>
          <a:xfrm>
            <a:off x="7596336" y="5605961"/>
            <a:ext cx="1043608" cy="792088"/>
          </a:xfrm>
          <a:prstGeom prst="wedgeEllipseCallout">
            <a:avLst>
              <a:gd name="adj1" fmla="val 97602"/>
              <a:gd name="adj2" fmla="val 49376"/>
            </a:avLst>
          </a:prstGeom>
          <a:solidFill>
            <a:schemeClr val="bg1">
              <a:alpha val="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FF0000"/>
                </a:solidFill>
              </a:rPr>
              <a:t>次</a:t>
            </a:r>
            <a:endParaRPr lang="en-US" altLang="ja-JP" sz="1400" dirty="0" smtClean="0">
              <a:solidFill>
                <a:srgbClr val="FF0000"/>
              </a:solidFill>
            </a:endParaRPr>
          </a:p>
          <a:p>
            <a:pPr algn="ctr"/>
            <a:r>
              <a:rPr lang="ja-JP" altLang="en-US" sz="1400" dirty="0" smtClean="0">
                <a:solidFill>
                  <a:srgbClr val="FF0000"/>
                </a:solidFill>
              </a:rPr>
              <a:t>ページ</a:t>
            </a:r>
            <a:endParaRPr lang="ja-JP" altLang="en-US" sz="1400" dirty="0">
              <a:solidFill>
                <a:srgbClr val="FF0000"/>
              </a:solidFill>
            </a:endParaRPr>
          </a:p>
        </p:txBody>
      </p:sp>
      <p:sp>
        <p:nvSpPr>
          <p:cNvPr id="6" name="テキスト ボックス 3"/>
          <p:cNvSpPr txBox="1">
            <a:spLocks noChangeArrowheads="1"/>
          </p:cNvSpPr>
          <p:nvPr/>
        </p:nvSpPr>
        <p:spPr bwMode="auto">
          <a:xfrm>
            <a:off x="68877" y="6488668"/>
            <a:ext cx="9150262"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28</a:t>
            </a:r>
            <a:r>
              <a:rPr lang="ja-JP" altLang="en-US" dirty="0">
                <a:solidFill>
                  <a:srgbClr val="000000"/>
                </a:solidFill>
                <a:latin typeface="Arial" charset="0"/>
              </a:rPr>
              <a:t>年におけるコミュニティーサイト等に起因する事犯の現状と対策について」警察庁より</a:t>
            </a:r>
          </a:p>
        </p:txBody>
      </p:sp>
      <p:sp>
        <p:nvSpPr>
          <p:cNvPr id="7" name="テキスト ボックス 6"/>
          <p:cNvSpPr txBox="1"/>
          <p:nvPr/>
        </p:nvSpPr>
        <p:spPr>
          <a:xfrm>
            <a:off x="-7055" y="481992"/>
            <a:ext cx="646331" cy="369332"/>
          </a:xfrm>
          <a:prstGeom prst="rect">
            <a:avLst/>
          </a:prstGeom>
          <a:noFill/>
        </p:spPr>
        <p:txBody>
          <a:bodyPr wrap="none" rtlCol="0">
            <a:spAutoFit/>
          </a:bodyPr>
          <a:lstStyle/>
          <a:p>
            <a:r>
              <a:rPr kumimoji="1" lang="ja-JP" altLang="en-US" dirty="0" smtClean="0"/>
              <a:t>（人）</a:t>
            </a:r>
            <a:endParaRPr kumimoji="1" lang="ja-JP" altLang="en-US" dirty="0"/>
          </a:p>
        </p:txBody>
      </p:sp>
    </p:spTree>
    <p:extLst>
      <p:ext uri="{BB962C8B-B14F-4D97-AF65-F5344CB8AC3E}">
        <p14:creationId xmlns:p14="http://schemas.microsoft.com/office/powerpoint/2010/main" val="83593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7"/>
          <p:cNvSpPr>
            <a:spLocks noGrp="1"/>
          </p:cNvSpPr>
          <p:nvPr>
            <p:ph type="title"/>
          </p:nvPr>
        </p:nvSpPr>
        <p:spPr>
          <a:xfrm>
            <a:off x="428596" y="0"/>
            <a:ext cx="8229600" cy="1143000"/>
          </a:xfrm>
        </p:spPr>
        <p:txBody>
          <a:bodyPr>
            <a:normAutofit/>
          </a:bodyPr>
          <a:lstStyle/>
          <a:p>
            <a:r>
              <a:rPr kumimoji="1" lang="ja-JP" altLang="en-US" dirty="0" smtClean="0"/>
              <a:t>中学校新学習指導要領　総則</a:t>
            </a:r>
            <a:endParaRPr kumimoji="1" lang="ja-JP" altLang="en-US" dirty="0"/>
          </a:p>
        </p:txBody>
      </p:sp>
      <p:sp>
        <p:nvSpPr>
          <p:cNvPr id="11" name="正方形/長方形 10"/>
          <p:cNvSpPr/>
          <p:nvPr/>
        </p:nvSpPr>
        <p:spPr>
          <a:xfrm>
            <a:off x="0" y="2160000"/>
            <a:ext cx="9144000" cy="2862322"/>
          </a:xfrm>
          <a:prstGeom prst="rect">
            <a:avLst/>
          </a:prstGeom>
        </p:spPr>
        <p:txBody>
          <a:bodyPr wrap="square">
            <a:spAutoFit/>
          </a:bodyPr>
          <a:lstStyle/>
          <a:p>
            <a:pPr marL="187325">
              <a:lnSpc>
                <a:spcPct val="150000"/>
              </a:lnSpc>
            </a:pPr>
            <a:r>
              <a:rPr lang="ja-JP" altLang="en-US" sz="2400" dirty="0" smtClean="0">
                <a:latin typeface="+mn-ea"/>
              </a:rPr>
              <a:t>（</a:t>
            </a:r>
            <a:r>
              <a:rPr lang="en-US" altLang="ja-JP" sz="2400" dirty="0" smtClean="0">
                <a:latin typeface="+mn-ea"/>
              </a:rPr>
              <a:t>10</a:t>
            </a:r>
            <a:r>
              <a:rPr lang="ja-JP" altLang="en-US" sz="2400" dirty="0" smtClean="0">
                <a:latin typeface="+mn-ea"/>
              </a:rPr>
              <a:t>）各教科等の指導に当たっては，生徒が情報モラルを身に付け，コンピュータや情報通信ネットワークなどの情報手段を適切かつ主体的，積極的に活用できるようにするための学習活動を充実するとともに，これらの情報手段に加え視聴覚教材や教育機器などの教材・教具の適切な活用を図ること。</a:t>
            </a:r>
          </a:p>
        </p:txBody>
      </p:sp>
      <p:sp>
        <p:nvSpPr>
          <p:cNvPr id="12" name="正方形/長方形 11"/>
          <p:cNvSpPr/>
          <p:nvPr/>
        </p:nvSpPr>
        <p:spPr>
          <a:xfrm>
            <a:off x="395536" y="1224000"/>
            <a:ext cx="8424936" cy="523220"/>
          </a:xfrm>
          <a:prstGeom prst="rect">
            <a:avLst/>
          </a:prstGeom>
        </p:spPr>
        <p:txBody>
          <a:bodyPr wrap="square">
            <a:spAutoFit/>
          </a:bodyPr>
          <a:lstStyle/>
          <a:p>
            <a:r>
              <a:rPr lang="ja-JP" altLang="en-US" sz="2800" dirty="0" smtClean="0"/>
              <a:t>第</a:t>
            </a:r>
            <a:r>
              <a:rPr lang="en-US" altLang="ja-JP" sz="2800" dirty="0" smtClean="0"/>
              <a:t>4</a:t>
            </a:r>
            <a:r>
              <a:rPr lang="ja-JP" altLang="en-US" sz="2800" dirty="0" smtClean="0"/>
              <a:t>　指導計画の作成等に当たって配慮すべき事項</a:t>
            </a:r>
            <a:endParaRPr lang="ja-JP" altLang="en-US" sz="2800" dirty="0"/>
          </a:p>
        </p:txBody>
      </p:sp>
      <p:sp>
        <p:nvSpPr>
          <p:cNvPr id="18" name="円形吹き出し 17"/>
          <p:cNvSpPr/>
          <p:nvPr/>
        </p:nvSpPr>
        <p:spPr>
          <a:xfrm>
            <a:off x="7601326" y="5876106"/>
            <a:ext cx="1043608" cy="792088"/>
          </a:xfrm>
          <a:prstGeom prst="wedgeEllipseCallout">
            <a:avLst>
              <a:gd name="adj1" fmla="val 83338"/>
              <a:gd name="adj2" fmla="val 70853"/>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7" name="グループ化 7"/>
          <p:cNvGrpSpPr/>
          <p:nvPr/>
        </p:nvGrpSpPr>
        <p:grpSpPr>
          <a:xfrm>
            <a:off x="0" y="6254552"/>
            <a:ext cx="2931934" cy="603448"/>
            <a:chOff x="0" y="6254552"/>
            <a:chExt cx="2931934" cy="603448"/>
          </a:xfrm>
        </p:grpSpPr>
        <p:pic>
          <p:nvPicPr>
            <p:cNvPr id="8"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9" name="テキスト ボックス 8"/>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160000"/>
            <a:ext cx="9144000" cy="2799100"/>
          </a:xfrm>
          <a:prstGeom prst="rect">
            <a:avLst/>
          </a:prstGeom>
          <a:noFill/>
          <a:ln>
            <a:noFill/>
          </a:ln>
        </p:spPr>
        <p:txBody>
          <a:bodyPr wrap="square">
            <a:spAutoFit/>
          </a:bodyPr>
          <a:lstStyle/>
          <a:p>
            <a:pPr marL="187325">
              <a:lnSpc>
                <a:spcPct val="150000"/>
              </a:lnSpc>
            </a:pPr>
            <a:r>
              <a:rPr lang="en-US" altLang="ja-JP" sz="2400" dirty="0" smtClean="0"/>
              <a:t>(10) </a:t>
            </a:r>
            <a:r>
              <a:rPr lang="ja-JP" altLang="en-US" sz="2400" dirty="0" smtClean="0">
                <a:latin typeface="ＭＳ ゴシック" pitchFamily="49" charset="-128"/>
                <a:ea typeface="ＭＳ ゴシック" pitchFamily="49" charset="-128"/>
              </a:rPr>
              <a:t>各教科・科目等の指導に当たって</a:t>
            </a:r>
            <a:r>
              <a:rPr lang="ja-JP" altLang="en-US" sz="2400" dirty="0" smtClean="0"/>
              <a:t>は，</a:t>
            </a:r>
            <a:r>
              <a:rPr lang="ja-JP" altLang="en-US" sz="2400" dirty="0" smtClean="0">
                <a:latin typeface="ＭＳ ゴシック" pitchFamily="49" charset="-128"/>
                <a:ea typeface="ＭＳ ゴシック" pitchFamily="49" charset="-128"/>
              </a:rPr>
              <a:t>生徒が情報モラルを身に付け</a:t>
            </a:r>
            <a:r>
              <a:rPr lang="ja-JP" altLang="en-US" sz="2400" dirty="0" smtClean="0"/>
              <a:t>，コンピュータや情報通信ネットワークなどの情報手段を適切かつ実践的，主体的に活用できるようにするための学習活動を充実するとともに，これらの情報手段に加え視聴覚教材や教育機器などの教材・教具の適切な活用を図ること。</a:t>
            </a:r>
            <a:endParaRPr lang="ja-JP" altLang="en-US" sz="2400" dirty="0"/>
          </a:p>
        </p:txBody>
      </p:sp>
      <p:sp>
        <p:nvSpPr>
          <p:cNvPr id="8" name="タイトル 7"/>
          <p:cNvSpPr>
            <a:spLocks noGrp="1"/>
          </p:cNvSpPr>
          <p:nvPr>
            <p:ph type="title"/>
          </p:nvPr>
        </p:nvSpPr>
        <p:spPr>
          <a:xfrm>
            <a:off x="428596" y="0"/>
            <a:ext cx="8229600" cy="1143000"/>
          </a:xfrm>
        </p:spPr>
        <p:txBody>
          <a:bodyPr>
            <a:normAutofit/>
          </a:bodyPr>
          <a:lstStyle/>
          <a:p>
            <a:r>
              <a:rPr kumimoji="1" lang="ja-JP" altLang="en-US" dirty="0" smtClean="0"/>
              <a:t>高等学校新学習指導要領　総則</a:t>
            </a:r>
            <a:endParaRPr kumimoji="1" lang="ja-JP" altLang="en-US" dirty="0"/>
          </a:p>
        </p:txBody>
      </p:sp>
      <p:sp>
        <p:nvSpPr>
          <p:cNvPr id="6" name="正方形/長方形 5"/>
          <p:cNvSpPr/>
          <p:nvPr/>
        </p:nvSpPr>
        <p:spPr>
          <a:xfrm>
            <a:off x="503548" y="1224000"/>
            <a:ext cx="8136904" cy="523220"/>
          </a:xfrm>
          <a:prstGeom prst="rect">
            <a:avLst/>
          </a:prstGeom>
        </p:spPr>
        <p:txBody>
          <a:bodyPr wrap="square">
            <a:spAutoFit/>
          </a:bodyPr>
          <a:lstStyle/>
          <a:p>
            <a:r>
              <a:rPr lang="en-US" altLang="ja-JP" sz="2800" dirty="0" smtClean="0"/>
              <a:t>5    </a:t>
            </a:r>
            <a:r>
              <a:rPr lang="ja-JP" altLang="en-US" sz="2800" dirty="0" smtClean="0"/>
              <a:t>教育課程の実施等に当たって配慮すべき事項 </a:t>
            </a:r>
            <a:endParaRPr lang="ja-JP" altLang="en-US" sz="2800" dirty="0"/>
          </a:p>
        </p:txBody>
      </p:sp>
      <p:sp>
        <p:nvSpPr>
          <p:cNvPr id="18" name="円形吹き出し 17"/>
          <p:cNvSpPr/>
          <p:nvPr/>
        </p:nvSpPr>
        <p:spPr>
          <a:xfrm>
            <a:off x="7601326" y="5876106"/>
            <a:ext cx="1043608" cy="792088"/>
          </a:xfrm>
          <a:prstGeom prst="wedgeEllipseCallout">
            <a:avLst>
              <a:gd name="adj1" fmla="val 83338"/>
              <a:gd name="adj2" fmla="val 70853"/>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7" name="グループ化 7"/>
          <p:cNvGrpSpPr/>
          <p:nvPr/>
        </p:nvGrpSpPr>
        <p:grpSpPr>
          <a:xfrm>
            <a:off x="0" y="6254552"/>
            <a:ext cx="2931934" cy="603448"/>
            <a:chOff x="0" y="6254552"/>
            <a:chExt cx="2931934" cy="603448"/>
          </a:xfrm>
        </p:grpSpPr>
        <p:pic>
          <p:nvPicPr>
            <p:cNvPr id="9"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10" name="テキスト ボックス 9"/>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7200" dirty="0" smtClean="0"/>
              <a:t> 「情報モラル」</a:t>
            </a:r>
            <a:endParaRPr kumimoji="1" lang="ja-JP" altLang="en-US" sz="7200" dirty="0"/>
          </a:p>
        </p:txBody>
      </p:sp>
      <p:sp>
        <p:nvSpPr>
          <p:cNvPr id="3" name="正方形/長方形 2"/>
          <p:cNvSpPr/>
          <p:nvPr/>
        </p:nvSpPr>
        <p:spPr>
          <a:xfrm>
            <a:off x="0" y="1340768"/>
            <a:ext cx="8820472" cy="1446550"/>
          </a:xfrm>
          <a:prstGeom prst="rect">
            <a:avLst/>
          </a:prstGeom>
        </p:spPr>
        <p:txBody>
          <a:bodyPr wrap="square">
            <a:spAutoFit/>
          </a:bodyPr>
          <a:lstStyle/>
          <a:p>
            <a:r>
              <a:rPr lang="ja-JP" altLang="en-US" sz="4400" dirty="0" smtClean="0"/>
              <a:t>「情報社会で適正に活動するための</a:t>
            </a:r>
            <a:endParaRPr lang="en-US" altLang="ja-JP" sz="4400" dirty="0" smtClean="0"/>
          </a:p>
          <a:p>
            <a:r>
              <a:rPr lang="ja-JP" altLang="en-US" sz="4400" dirty="0" smtClean="0"/>
              <a:t>　　　　　　　　基となる考え方や態度」</a:t>
            </a:r>
            <a:endParaRPr lang="ja-JP" altLang="en-US" sz="4400" dirty="0"/>
          </a:p>
        </p:txBody>
      </p:sp>
      <p:sp>
        <p:nvSpPr>
          <p:cNvPr id="4" name="正方形/長方形 3"/>
          <p:cNvSpPr/>
          <p:nvPr/>
        </p:nvSpPr>
        <p:spPr>
          <a:xfrm>
            <a:off x="323528" y="6237312"/>
            <a:ext cx="8496944" cy="461665"/>
          </a:xfrm>
          <a:prstGeom prst="rect">
            <a:avLst/>
          </a:prstGeom>
        </p:spPr>
        <p:txBody>
          <a:bodyPr wrap="square">
            <a:spAutoFit/>
          </a:bodyPr>
          <a:lstStyle/>
          <a:p>
            <a:r>
              <a:rPr lang="ja-JP" altLang="en-US" sz="2400" dirty="0" smtClean="0"/>
              <a:t> （小学校及び中学校の新学習指導要領解説総則編及び道徳編）</a:t>
            </a:r>
            <a:endParaRPr lang="ja-JP" altLang="en-US" sz="2400" dirty="0"/>
          </a:p>
        </p:txBody>
      </p:sp>
      <p:sp>
        <p:nvSpPr>
          <p:cNvPr id="6" name="角丸四角形 5"/>
          <p:cNvSpPr/>
          <p:nvPr/>
        </p:nvSpPr>
        <p:spPr>
          <a:xfrm>
            <a:off x="2267744" y="4653136"/>
            <a:ext cx="4680520"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bg1"/>
                </a:solidFill>
              </a:rPr>
              <a:t>子どものインターネットの</a:t>
            </a:r>
            <a:endParaRPr kumimoji="1" lang="en-US" altLang="ja-JP" sz="3200" b="1" dirty="0" smtClean="0">
              <a:solidFill>
                <a:schemeClr val="bg1"/>
              </a:solidFill>
            </a:endParaRPr>
          </a:p>
          <a:p>
            <a:pPr algn="ctr"/>
            <a:r>
              <a:rPr lang="ja-JP" altLang="en-US" sz="3200" b="1" dirty="0" smtClean="0">
                <a:solidFill>
                  <a:schemeClr val="bg1"/>
                </a:solidFill>
              </a:rPr>
              <a:t>使い方の変化</a:t>
            </a:r>
            <a:endParaRPr kumimoji="1" lang="ja-JP" altLang="en-US" sz="3200" b="1" dirty="0">
              <a:solidFill>
                <a:schemeClr val="bg1"/>
              </a:solidFill>
            </a:endParaRPr>
          </a:p>
        </p:txBody>
      </p:sp>
      <p:sp>
        <p:nvSpPr>
          <p:cNvPr id="16" name="円形吹き出し 15"/>
          <p:cNvSpPr/>
          <p:nvPr/>
        </p:nvSpPr>
        <p:spPr>
          <a:xfrm>
            <a:off x="7596336" y="5301208"/>
            <a:ext cx="1043608" cy="792088"/>
          </a:xfrm>
          <a:prstGeom prst="wedgeEllipseCallout">
            <a:avLst>
              <a:gd name="adj1" fmla="val 85376"/>
              <a:gd name="adj2" fmla="val 70853"/>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0000"/>
                </a:solidFill>
              </a:rPr>
              <a:t>終了</a:t>
            </a:r>
            <a:endParaRPr kumimoji="1" lang="ja-JP" altLang="en-US" sz="2000" dirty="0">
              <a:solidFill>
                <a:srgbClr val="FF0000"/>
              </a:solidFill>
            </a:endParaRPr>
          </a:p>
        </p:txBody>
      </p:sp>
      <p:grpSp>
        <p:nvGrpSpPr>
          <p:cNvPr id="9" name="グループ化 8"/>
          <p:cNvGrpSpPr/>
          <p:nvPr/>
        </p:nvGrpSpPr>
        <p:grpSpPr>
          <a:xfrm>
            <a:off x="3635896" y="2780928"/>
            <a:ext cx="4932026" cy="1872208"/>
            <a:chOff x="3635896" y="2780928"/>
            <a:chExt cx="4932026" cy="1872208"/>
          </a:xfrm>
        </p:grpSpPr>
        <p:sp>
          <p:nvSpPr>
            <p:cNvPr id="5" name="下矢印 4"/>
            <p:cNvSpPr/>
            <p:nvPr/>
          </p:nvSpPr>
          <p:spPr>
            <a:xfrm>
              <a:off x="3635896" y="2780928"/>
              <a:ext cx="2088232"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5400" dirty="0">
                <a:solidFill>
                  <a:schemeClr val="bg1"/>
                </a:solidFill>
              </a:endParaRPr>
            </a:p>
          </p:txBody>
        </p:sp>
        <p:sp>
          <p:nvSpPr>
            <p:cNvPr id="8" name="テキスト ボックス 7"/>
            <p:cNvSpPr txBox="1"/>
            <p:nvPr/>
          </p:nvSpPr>
          <p:spPr>
            <a:xfrm>
              <a:off x="5868144" y="3356992"/>
              <a:ext cx="2699778" cy="707886"/>
            </a:xfrm>
            <a:prstGeom prst="rect">
              <a:avLst/>
            </a:prstGeom>
            <a:noFill/>
          </p:spPr>
          <p:txBody>
            <a:bodyPr wrap="none" rtlCol="0">
              <a:spAutoFit/>
            </a:bodyPr>
            <a:lstStyle/>
            <a:p>
              <a:r>
                <a:rPr kumimoji="1" lang="ja-JP" altLang="en-US" sz="4000" dirty="0" smtClean="0">
                  <a:solidFill>
                    <a:srgbClr val="FF0000"/>
                  </a:solidFill>
                </a:rPr>
                <a:t>適切な指導</a:t>
              </a:r>
              <a:endParaRPr kumimoji="1" lang="ja-JP" altLang="en-US" sz="4000"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200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2500"/>
                            </p:stCondLst>
                            <p:childTnLst>
                              <p:par>
                                <p:cTn id="9" presetID="18" presetClass="entr" presetSubtype="12" fill="hold" grpId="0" nodeType="afterEffect">
                                  <p:stCondLst>
                                    <p:cond delay="2000"/>
                                  </p:stCondLst>
                                  <p:childTnLst>
                                    <p:set>
                                      <p:cBhvr>
                                        <p:cTn id="10" dur="1" fill="hold">
                                          <p:stCondLst>
                                            <p:cond delay="0"/>
                                          </p:stCondLst>
                                        </p:cTn>
                                        <p:tgtEl>
                                          <p:spTgt spid="16"/>
                                        </p:tgtEl>
                                        <p:attrNameLst>
                                          <p:attrName>style.visibility</p:attrName>
                                        </p:attrNameLst>
                                      </p:cBhvr>
                                      <p:to>
                                        <p:strVal val="visible"/>
                                      </p:to>
                                    </p:set>
                                    <p:animEffect transition="in" filter="strips(downLeft)">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85720" y="500042"/>
            <a:ext cx="7920000" cy="830997"/>
          </a:xfrm>
          <a:prstGeom prst="rect">
            <a:avLst/>
          </a:prstGeom>
          <a:solidFill>
            <a:schemeClr val="bg1"/>
          </a:solidFill>
          <a:ln>
            <a:solidFill>
              <a:schemeClr val="tx1"/>
            </a:solidFill>
          </a:ln>
        </p:spPr>
        <p:txBody>
          <a:bodyPr wrap="square" rtlCol="0">
            <a:spAutoFit/>
          </a:bodyPr>
          <a:lstStyle/>
          <a:p>
            <a:r>
              <a:rPr lang="ja-JP" altLang="en-US" sz="2400" dirty="0" smtClean="0">
                <a:solidFill>
                  <a:sysClr val="windowText" lastClr="000000"/>
                </a:solidFill>
              </a:rPr>
              <a:t>女子高校生が，ネットに男性を誘う書き込みをし，つられた男性から現金を奪う“</a:t>
            </a:r>
            <a:r>
              <a:rPr lang="ja-JP" altLang="ja-JP" sz="2400" dirty="0" smtClean="0">
                <a:solidFill>
                  <a:sysClr val="windowText" lastClr="000000"/>
                </a:solidFill>
              </a:rPr>
              <a:t>援交狩り</a:t>
            </a:r>
            <a:r>
              <a:rPr lang="ja-JP" altLang="en-US" sz="2400" dirty="0" smtClean="0">
                <a:solidFill>
                  <a:sysClr val="windowText" lastClr="000000"/>
                </a:solidFill>
              </a:rPr>
              <a:t>”をして</a:t>
            </a:r>
            <a:r>
              <a:rPr lang="ja-JP" altLang="ja-JP" sz="2400" dirty="0" smtClean="0">
                <a:solidFill>
                  <a:sysClr val="windowText" lastClr="000000"/>
                </a:solidFill>
              </a:rPr>
              <a:t>逮捕</a:t>
            </a:r>
            <a:r>
              <a:rPr lang="ja-JP" altLang="en-US" sz="2400" dirty="0" smtClean="0">
                <a:solidFill>
                  <a:sysClr val="windowText" lastClr="000000"/>
                </a:solidFill>
              </a:rPr>
              <a:t>された事件</a:t>
            </a:r>
            <a:endParaRPr lang="ja-JP" altLang="en-US" sz="2400" dirty="0">
              <a:solidFill>
                <a:sysClr val="windowText" lastClr="000000"/>
              </a:solidFill>
            </a:endParaRPr>
          </a:p>
        </p:txBody>
      </p:sp>
      <p:sp>
        <p:nvSpPr>
          <p:cNvPr id="5" name="テキスト ボックス 4"/>
          <p:cNvSpPr txBox="1"/>
          <p:nvPr/>
        </p:nvSpPr>
        <p:spPr>
          <a:xfrm>
            <a:off x="285720" y="1568477"/>
            <a:ext cx="7920000" cy="830997"/>
          </a:xfrm>
          <a:prstGeom prst="rect">
            <a:avLst/>
          </a:prstGeom>
          <a:solidFill>
            <a:schemeClr val="bg1"/>
          </a:solidFill>
          <a:ln>
            <a:solidFill>
              <a:schemeClr val="tx1"/>
            </a:solidFill>
          </a:ln>
        </p:spPr>
        <p:txBody>
          <a:bodyPr wrap="square" rtlCol="0">
            <a:spAutoFit/>
          </a:bodyPr>
          <a:lstStyle/>
          <a:p>
            <a:r>
              <a:rPr lang="ja-JP" altLang="en-US" sz="2400" dirty="0" smtClean="0">
                <a:solidFill>
                  <a:sysClr val="windowText" lastClr="000000"/>
                </a:solidFill>
              </a:rPr>
              <a:t>男子中学生が“学校を爆破する”と予告のメールを市に送信し，小中学校を休校にした威力業務妨害で逮捕された事件</a:t>
            </a:r>
            <a:endParaRPr lang="ja-JP" altLang="en-US" sz="2400" dirty="0">
              <a:solidFill>
                <a:sysClr val="windowText" lastClr="000000"/>
              </a:solidFill>
            </a:endParaRPr>
          </a:p>
        </p:txBody>
      </p:sp>
      <p:sp>
        <p:nvSpPr>
          <p:cNvPr id="9" name="正方形/長方形 8"/>
          <p:cNvSpPr/>
          <p:nvPr/>
        </p:nvSpPr>
        <p:spPr>
          <a:xfrm>
            <a:off x="285720" y="2636912"/>
            <a:ext cx="7920000" cy="830997"/>
          </a:xfrm>
          <a:prstGeom prst="rect">
            <a:avLst/>
          </a:prstGeom>
          <a:solidFill>
            <a:schemeClr val="bg1"/>
          </a:solidFill>
          <a:ln>
            <a:solidFill>
              <a:schemeClr val="tx1"/>
            </a:solidFill>
          </a:ln>
        </p:spPr>
        <p:txBody>
          <a:bodyPr wrap="square">
            <a:spAutoFit/>
          </a:bodyPr>
          <a:lstStyle/>
          <a:p>
            <a:r>
              <a:rPr lang="ja-JP" altLang="en-US" sz="2400" dirty="0" smtClean="0">
                <a:solidFill>
                  <a:sysClr val="windowText" lastClr="000000"/>
                </a:solidFill>
              </a:rPr>
              <a:t>女子高校生が，自分の</a:t>
            </a:r>
            <a:r>
              <a:rPr lang="ja-JP" altLang="ja-JP" sz="2400" dirty="0" smtClean="0">
                <a:solidFill>
                  <a:sysClr val="windowText" lastClr="000000"/>
                </a:solidFill>
              </a:rPr>
              <a:t>下半身</a:t>
            </a:r>
            <a:r>
              <a:rPr lang="ja-JP" altLang="en-US" sz="2400" dirty="0" smtClean="0">
                <a:solidFill>
                  <a:sysClr val="windowText" lastClr="000000"/>
                </a:solidFill>
              </a:rPr>
              <a:t>の</a:t>
            </a:r>
            <a:r>
              <a:rPr lang="ja-JP" altLang="ja-JP" sz="2400" dirty="0" smtClean="0">
                <a:solidFill>
                  <a:sysClr val="windowText" lastClr="000000"/>
                </a:solidFill>
              </a:rPr>
              <a:t>画像</a:t>
            </a:r>
            <a:r>
              <a:rPr lang="ja-JP" altLang="en-US" sz="2400" dirty="0" smtClean="0">
                <a:solidFill>
                  <a:sysClr val="windowText" lastClr="000000"/>
                </a:solidFill>
              </a:rPr>
              <a:t>の販売をして，</a:t>
            </a:r>
            <a:r>
              <a:rPr lang="ja-JP" altLang="ja-JP" sz="2400" dirty="0" smtClean="0">
                <a:solidFill>
                  <a:sysClr val="windowText" lastClr="000000"/>
                </a:solidFill>
              </a:rPr>
              <a:t>児童ポルノ提供容疑で書類送検</a:t>
            </a:r>
            <a:r>
              <a:rPr lang="ja-JP" altLang="en-US" sz="2400" dirty="0" smtClean="0">
                <a:solidFill>
                  <a:sysClr val="windowText" lastClr="000000"/>
                </a:solidFill>
              </a:rPr>
              <a:t>された事件</a:t>
            </a:r>
            <a:endParaRPr lang="ja-JP" altLang="en-US" sz="2400" dirty="0">
              <a:solidFill>
                <a:sysClr val="windowText" lastClr="000000"/>
              </a:solidFill>
            </a:endParaRPr>
          </a:p>
        </p:txBody>
      </p:sp>
      <p:sp>
        <p:nvSpPr>
          <p:cNvPr id="10" name="正方形/長方形 9"/>
          <p:cNvSpPr/>
          <p:nvPr/>
        </p:nvSpPr>
        <p:spPr>
          <a:xfrm>
            <a:off x="219037" y="4755938"/>
            <a:ext cx="8676456" cy="1569660"/>
          </a:xfrm>
          <a:prstGeom prst="rect">
            <a:avLst/>
          </a:prstGeom>
          <a:ln w="38100">
            <a:solidFill>
              <a:srgbClr val="FF0000"/>
            </a:solidFill>
          </a:ln>
        </p:spPr>
        <p:txBody>
          <a:bodyPr wrap="square">
            <a:spAutoFit/>
          </a:bodyPr>
          <a:lstStyle/>
          <a:p>
            <a:r>
              <a:rPr lang="ja-JP" altLang="en-US" sz="2800" b="1" dirty="0" smtClean="0"/>
              <a:t>インターネットを利用した人権侵犯事件の増加</a:t>
            </a:r>
            <a:br>
              <a:rPr lang="ja-JP" altLang="en-US" sz="2800" b="1" dirty="0" smtClean="0"/>
            </a:br>
            <a:r>
              <a:rPr lang="ja-JP" altLang="en-US" sz="2800" b="1" dirty="0" smtClean="0"/>
              <a:t>　　　　　　　　　　　　　１９０９件（対前年比</a:t>
            </a:r>
            <a:r>
              <a:rPr lang="ja-JP" altLang="en-US" sz="2800" b="1" dirty="0" smtClean="0">
                <a:solidFill>
                  <a:srgbClr val="FF0000"/>
                </a:solidFill>
              </a:rPr>
              <a:t>１０．０％増加</a:t>
            </a:r>
            <a:r>
              <a:rPr lang="ja-JP" altLang="en-US" sz="2800" b="1" dirty="0" smtClean="0"/>
              <a:t>）</a:t>
            </a:r>
            <a:endParaRPr lang="en-US" altLang="ja-JP" sz="2800" b="1" dirty="0" smtClean="0"/>
          </a:p>
          <a:p>
            <a:endParaRPr lang="en-US" altLang="ja-JP" sz="2000" dirty="0" smtClean="0"/>
          </a:p>
          <a:p>
            <a:r>
              <a:rPr lang="ja-JP" altLang="en-US" sz="2000" dirty="0" smtClean="0"/>
              <a:t>　　　　　　　　　　「平成２８年における「人権侵犯事件」の状況について」（法務省）</a:t>
            </a:r>
            <a:endParaRPr lang="ja-JP" altLang="en-US" sz="2000" dirty="0"/>
          </a:p>
        </p:txBody>
      </p:sp>
      <p:sp>
        <p:nvSpPr>
          <p:cNvPr id="12" name="円形吹き出し 11"/>
          <p:cNvSpPr/>
          <p:nvPr/>
        </p:nvSpPr>
        <p:spPr>
          <a:xfrm>
            <a:off x="5357840" y="3082813"/>
            <a:ext cx="3635896" cy="1584176"/>
          </a:xfrm>
          <a:prstGeom prst="wedgeEllipseCallout">
            <a:avLst>
              <a:gd name="adj1" fmla="val -57391"/>
              <a:gd name="adj2" fmla="val 526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名誉毀損やプライバシー侵害など嫌がらせの</a:t>
            </a:r>
            <a:endParaRPr kumimoji="1" lang="en-US" altLang="ja-JP" dirty="0" smtClean="0">
              <a:solidFill>
                <a:schemeClr val="tx1"/>
              </a:solidFill>
            </a:endParaRPr>
          </a:p>
          <a:p>
            <a:pPr algn="ctr"/>
            <a:r>
              <a:rPr kumimoji="1" lang="ja-JP" altLang="en-US" dirty="0" smtClean="0">
                <a:solidFill>
                  <a:schemeClr val="tx1"/>
                </a:solidFill>
              </a:rPr>
              <a:t>書き込み</a:t>
            </a:r>
            <a:endParaRPr kumimoji="1" lang="ja-JP" altLang="en-US" dirty="0">
              <a:solidFill>
                <a:schemeClr val="tx1"/>
              </a:solidFill>
            </a:endParaRPr>
          </a:p>
        </p:txBody>
      </p:sp>
      <p:grpSp>
        <p:nvGrpSpPr>
          <p:cNvPr id="7" name="グループ化 6"/>
          <p:cNvGrpSpPr/>
          <p:nvPr/>
        </p:nvGrpSpPr>
        <p:grpSpPr>
          <a:xfrm>
            <a:off x="8474904" y="0"/>
            <a:ext cx="669096" cy="1484785"/>
            <a:chOff x="3275856" y="-1"/>
            <a:chExt cx="2520280" cy="5592727"/>
          </a:xfrm>
        </p:grpSpPr>
        <p:grpSp>
          <p:nvGrpSpPr>
            <p:cNvPr id="11" name="グループ化 7"/>
            <p:cNvGrpSpPr/>
            <p:nvPr/>
          </p:nvGrpSpPr>
          <p:grpSpPr>
            <a:xfrm>
              <a:off x="3707904" y="-1"/>
              <a:ext cx="2088232" cy="3360287"/>
              <a:chOff x="3707904" y="0"/>
              <a:chExt cx="2736304" cy="2736304"/>
            </a:xfrm>
          </p:grpSpPr>
          <p:sp>
            <p:nvSpPr>
              <p:cNvPr id="17"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パイ 1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パイ 18"/>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3" name="フリーフォーム 1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4" name="グループ化 11"/>
            <p:cNvGrpSpPr/>
            <p:nvPr/>
          </p:nvGrpSpPr>
          <p:grpSpPr>
            <a:xfrm flipH="1">
              <a:off x="3275856" y="0"/>
              <a:ext cx="1274440" cy="1058416"/>
              <a:chOff x="7812360" y="548680"/>
              <a:chExt cx="1274440" cy="1058416"/>
            </a:xfrm>
          </p:grpSpPr>
          <p:sp>
            <p:nvSpPr>
              <p:cNvPr id="15" name="円弧 14"/>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29" name="円形吹き出し 28"/>
          <p:cNvSpPr/>
          <p:nvPr/>
        </p:nvSpPr>
        <p:spPr>
          <a:xfrm>
            <a:off x="7503886" y="6400800"/>
            <a:ext cx="1064050" cy="457200"/>
          </a:xfrm>
          <a:prstGeom prst="wedgeEllipseCallout">
            <a:avLst>
              <a:gd name="adj1" fmla="val 97602"/>
              <a:gd name="adj2" fmla="val 386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par>
                                <p:cTn id="13" presetID="1" presetClass="exit" presetSubtype="0" fill="hold"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par>
                          <p:cTn id="15" fill="hold">
                            <p:stCondLst>
                              <p:cond delay="500"/>
                            </p:stCondLst>
                            <p:childTnLst>
                              <p:par>
                                <p:cTn id="16" presetID="18" presetClass="entr" presetSubtype="3"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upRight)">
                                      <p:cBhvr>
                                        <p:cTn id="18" dur="500"/>
                                        <p:tgtEl>
                                          <p:spTgt spid="12"/>
                                        </p:tgtEl>
                                      </p:cBhvr>
                                    </p:animEffect>
                                  </p:childTnLst>
                                </p:cTn>
                              </p:par>
                            </p:childTnLst>
                          </p:cTn>
                        </p:par>
                        <p:par>
                          <p:cTn id="19" fill="hold">
                            <p:stCondLst>
                              <p:cond delay="1000"/>
                            </p:stCondLst>
                            <p:childTnLst>
                              <p:par>
                                <p:cTn id="20" presetID="18" presetClass="entr" presetSubtype="12" fill="hold" grpId="0" nodeType="afterEffect">
                                  <p:stCondLst>
                                    <p:cond delay="1500"/>
                                  </p:stCondLst>
                                  <p:childTnLst>
                                    <p:set>
                                      <p:cBhvr>
                                        <p:cTn id="21" dur="1" fill="hold">
                                          <p:stCondLst>
                                            <p:cond delay="0"/>
                                          </p:stCondLst>
                                        </p:cTn>
                                        <p:tgtEl>
                                          <p:spTgt spid="29"/>
                                        </p:tgtEl>
                                        <p:attrNameLst>
                                          <p:attrName>style.visibility</p:attrName>
                                        </p:attrNameLst>
                                      </p:cBhvr>
                                      <p:to>
                                        <p:strVal val="visible"/>
                                      </p:to>
                                    </p:set>
                                    <p:animEffect transition="in" filter="strips(downLeft)">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smtClean="0"/>
              <a:t>サイバー犯罪検挙件数の推移</a:t>
            </a:r>
          </a:p>
        </p:txBody>
      </p:sp>
      <p:sp>
        <p:nvSpPr>
          <p:cNvPr id="6148" name="正方形/長方形 3"/>
          <p:cNvSpPr>
            <a:spLocks noChangeArrowheads="1"/>
          </p:cNvSpPr>
          <p:nvPr/>
        </p:nvSpPr>
        <p:spPr bwMode="auto">
          <a:xfrm>
            <a:off x="1115616" y="6488113"/>
            <a:ext cx="8028384" cy="369332"/>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dirty="0">
                <a:solidFill>
                  <a:srgbClr val="000000"/>
                </a:solidFill>
                <a:latin typeface="Arial" charset="0"/>
              </a:rPr>
              <a:t>「平成</a:t>
            </a:r>
            <a:r>
              <a:rPr lang="en-US" altLang="ja-JP" dirty="0" smtClean="0">
                <a:solidFill>
                  <a:srgbClr val="000000"/>
                </a:solidFill>
                <a:latin typeface="Arial" charset="0"/>
              </a:rPr>
              <a:t>28</a:t>
            </a:r>
            <a:r>
              <a:rPr lang="ja-JP" altLang="en-US" dirty="0" smtClean="0">
                <a:solidFill>
                  <a:srgbClr val="000000"/>
                </a:solidFill>
                <a:latin typeface="Arial" charset="0"/>
              </a:rPr>
              <a:t>年中におけるサイバー空間をめぐる脅威の情報等について</a:t>
            </a:r>
            <a:r>
              <a:rPr lang="ja-JP" altLang="en-US" dirty="0">
                <a:solidFill>
                  <a:srgbClr val="000000"/>
                </a:solidFill>
                <a:latin typeface="Arial" charset="0"/>
              </a:rPr>
              <a:t>」警察庁より</a:t>
            </a:r>
          </a:p>
        </p:txBody>
      </p:sp>
      <p:graphicFrame>
        <p:nvGraphicFramePr>
          <p:cNvPr id="7" name="グラフ 6"/>
          <p:cNvGraphicFramePr/>
          <p:nvPr>
            <p:extLst>
              <p:ext uri="{D42A27DB-BD31-4B8C-83A1-F6EECF244321}">
                <p14:modId xmlns:p14="http://schemas.microsoft.com/office/powerpoint/2010/main" val="2656173639"/>
              </p:ext>
            </p:extLst>
          </p:nvPr>
        </p:nvGraphicFramePr>
        <p:xfrm>
          <a:off x="0" y="1142984"/>
          <a:ext cx="9144000" cy="535785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直線矢印コネクタ 5"/>
          <p:cNvCxnSpPr/>
          <p:nvPr/>
        </p:nvCxnSpPr>
        <p:spPr>
          <a:xfrm flipV="1">
            <a:off x="683568" y="2924944"/>
            <a:ext cx="6264696" cy="792088"/>
          </a:xfrm>
          <a:prstGeom prst="straightConnector1">
            <a:avLst/>
          </a:prstGeom>
          <a:ln w="1270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8474904" y="0"/>
            <a:ext cx="669096" cy="1484785"/>
            <a:chOff x="3275856" y="-1"/>
            <a:chExt cx="2520280" cy="5592727"/>
          </a:xfrm>
        </p:grpSpPr>
        <p:grpSp>
          <p:nvGrpSpPr>
            <p:cNvPr id="9" name="グループ化 7"/>
            <p:cNvGrpSpPr/>
            <p:nvPr/>
          </p:nvGrpSpPr>
          <p:grpSpPr>
            <a:xfrm>
              <a:off x="3707904" y="-1"/>
              <a:ext cx="2088232" cy="3360287"/>
              <a:chOff x="3707904" y="0"/>
              <a:chExt cx="2736304" cy="2736304"/>
            </a:xfrm>
          </p:grpSpPr>
          <p:sp>
            <p:nvSpPr>
              <p:cNvPr id="14"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パイ 14"/>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パイ 15"/>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0" name="フリーフォーム 9"/>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1" name="グループ化 11"/>
            <p:cNvGrpSpPr/>
            <p:nvPr/>
          </p:nvGrpSpPr>
          <p:grpSpPr>
            <a:xfrm flipH="1">
              <a:off x="3275856" y="0"/>
              <a:ext cx="1274440" cy="1058416"/>
              <a:chOff x="7812360" y="548680"/>
              <a:chExt cx="1274440" cy="1058416"/>
            </a:xfrm>
          </p:grpSpPr>
          <p:sp>
            <p:nvSpPr>
              <p:cNvPr id="12" name="円弧 11"/>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円弧 12"/>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7" name="円形吹き出し 16"/>
          <p:cNvSpPr/>
          <p:nvPr/>
        </p:nvSpPr>
        <p:spPr>
          <a:xfrm>
            <a:off x="7773878" y="5657896"/>
            <a:ext cx="1043608" cy="792088"/>
          </a:xfrm>
          <a:prstGeom prst="wedgeEllipseCallout">
            <a:avLst>
              <a:gd name="adj1" fmla="val 76741"/>
              <a:gd name="adj2" fmla="val 53296"/>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graphicEl>
                                              <a:chart seriesIdx="0" categoryIdx="0" bldStep="ptInSeries"/>
                                            </p:graphicEl>
                                          </p:spTgt>
                                        </p:tgtEl>
                                        <p:attrNameLst>
                                          <p:attrName>style.visibility</p:attrName>
                                        </p:attrNameLst>
                                      </p:cBhvr>
                                      <p:to>
                                        <p:strVal val="visible"/>
                                      </p:to>
                                    </p:set>
                                    <p:animEffect transition="in" filter="wipe(down)">
                                      <p:cBhvr>
                                        <p:cTn id="7" dur="500"/>
                                        <p:tgtEl>
                                          <p:spTgt spid="7">
                                            <p:graphicEl>
                                              <a:chart seriesIdx="0" categoryIdx="0" bldStep="ptInSeries"/>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graphicEl>
                                              <a:chart seriesIdx="0" categoryIdx="1" bldStep="ptInSeries"/>
                                            </p:graphicEl>
                                          </p:spTgt>
                                        </p:tgtEl>
                                        <p:attrNameLst>
                                          <p:attrName>style.visibility</p:attrName>
                                        </p:attrNameLst>
                                      </p:cBhvr>
                                      <p:to>
                                        <p:strVal val="visible"/>
                                      </p:to>
                                    </p:set>
                                    <p:animEffect transition="in" filter="wipe(down)">
                                      <p:cBhvr>
                                        <p:cTn id="11" dur="500"/>
                                        <p:tgtEl>
                                          <p:spTgt spid="7">
                                            <p:graphicEl>
                                              <a:chart seriesIdx="0" categoryIdx="1" bldStep="ptInSeries"/>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
                                            <p:graphicEl>
                                              <a:chart seriesIdx="0" categoryIdx="2" bldStep="ptInSeries"/>
                                            </p:graphicEl>
                                          </p:spTgt>
                                        </p:tgtEl>
                                        <p:attrNameLst>
                                          <p:attrName>style.visibility</p:attrName>
                                        </p:attrNameLst>
                                      </p:cBhvr>
                                      <p:to>
                                        <p:strVal val="visible"/>
                                      </p:to>
                                    </p:set>
                                    <p:animEffect transition="in" filter="wipe(down)">
                                      <p:cBhvr>
                                        <p:cTn id="15" dur="500"/>
                                        <p:tgtEl>
                                          <p:spTgt spid="7">
                                            <p:graphicEl>
                                              <a:chart seriesIdx="0" categoryIdx="2" bldStep="ptInSeries"/>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graphicEl>
                                              <a:chart seriesIdx="0" categoryIdx="3" bldStep="ptInSeries"/>
                                            </p:graphicEl>
                                          </p:spTgt>
                                        </p:tgtEl>
                                        <p:attrNameLst>
                                          <p:attrName>style.visibility</p:attrName>
                                        </p:attrNameLst>
                                      </p:cBhvr>
                                      <p:to>
                                        <p:strVal val="visible"/>
                                      </p:to>
                                    </p:set>
                                    <p:animEffect transition="in" filter="wipe(down)">
                                      <p:cBhvr>
                                        <p:cTn id="19" dur="500"/>
                                        <p:tgtEl>
                                          <p:spTgt spid="7">
                                            <p:graphicEl>
                                              <a:chart seriesIdx="0" categoryIdx="3" bldStep="ptInSeries"/>
                                            </p:graphic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7">
                                            <p:graphicEl>
                                              <a:chart seriesIdx="0" categoryIdx="4" bldStep="ptInSeries"/>
                                            </p:graphicEl>
                                          </p:spTgt>
                                        </p:tgtEl>
                                        <p:attrNameLst>
                                          <p:attrName>style.visibility</p:attrName>
                                        </p:attrNameLst>
                                      </p:cBhvr>
                                      <p:to>
                                        <p:strVal val="visible"/>
                                      </p:to>
                                    </p:set>
                                    <p:animEffect transition="in" filter="wipe(down)">
                                      <p:cBhvr>
                                        <p:cTn id="23" dur="500"/>
                                        <p:tgtEl>
                                          <p:spTgt spid="7">
                                            <p:graphicEl>
                                              <a:chart seriesIdx="0" categoryIdx="4" bldStep="ptInSeries"/>
                                            </p:graphicEl>
                                          </p:spTgt>
                                        </p:tgtEl>
                                      </p:cBhvr>
                                    </p:animEffect>
                                  </p:childTnLst>
                                </p:cTn>
                              </p:par>
                            </p:childTnLst>
                          </p:cTn>
                        </p:par>
                        <p:par>
                          <p:cTn id="24" fill="hold">
                            <p:stCondLst>
                              <p:cond delay="2500"/>
                            </p:stCondLst>
                            <p:childTnLst>
                              <p:par>
                                <p:cTn id="25" presetID="22" presetClass="entr" presetSubtype="4" fill="hold" grpId="0" nodeType="afterEffect">
                                  <p:stCondLst>
                                    <p:cond delay="2000"/>
                                  </p:stCondLst>
                                  <p:childTnLst>
                                    <p:set>
                                      <p:cBhvr>
                                        <p:cTn id="26" dur="1" fill="hold">
                                          <p:stCondLst>
                                            <p:cond delay="0"/>
                                          </p:stCondLst>
                                        </p:cTn>
                                        <p:tgtEl>
                                          <p:spTgt spid="7">
                                            <p:graphicEl>
                                              <a:chart seriesIdx="1" categoryIdx="0" bldStep="ptInSeries"/>
                                            </p:graphicEl>
                                          </p:spTgt>
                                        </p:tgtEl>
                                        <p:attrNameLst>
                                          <p:attrName>style.visibility</p:attrName>
                                        </p:attrNameLst>
                                      </p:cBhvr>
                                      <p:to>
                                        <p:strVal val="visible"/>
                                      </p:to>
                                    </p:set>
                                    <p:animEffect transition="in" filter="wipe(down)">
                                      <p:cBhvr>
                                        <p:cTn id="27" dur="500"/>
                                        <p:tgtEl>
                                          <p:spTgt spid="7">
                                            <p:graphicEl>
                                              <a:chart seriesIdx="1" categoryIdx="0" bldStep="ptInSeries"/>
                                            </p:graphicEl>
                                          </p:spTgt>
                                        </p:tgtEl>
                                      </p:cBhvr>
                                    </p:animEffect>
                                  </p:childTnLst>
                                </p:cTn>
                              </p:par>
                              <p:par>
                                <p:cTn id="28" presetID="22" presetClass="entr" presetSubtype="4" fill="hold" grpId="0" nodeType="withEffect">
                                  <p:stCondLst>
                                    <p:cond delay="2000"/>
                                  </p:stCondLst>
                                  <p:childTnLst>
                                    <p:set>
                                      <p:cBhvr>
                                        <p:cTn id="29" dur="1" fill="hold">
                                          <p:stCondLst>
                                            <p:cond delay="0"/>
                                          </p:stCondLst>
                                        </p:cTn>
                                        <p:tgtEl>
                                          <p:spTgt spid="7">
                                            <p:graphicEl>
                                              <a:chart seriesIdx="1" categoryIdx="1" bldStep="ptInSeries"/>
                                            </p:graphicEl>
                                          </p:spTgt>
                                        </p:tgtEl>
                                        <p:attrNameLst>
                                          <p:attrName>style.visibility</p:attrName>
                                        </p:attrNameLst>
                                      </p:cBhvr>
                                      <p:to>
                                        <p:strVal val="visible"/>
                                      </p:to>
                                    </p:set>
                                    <p:animEffect transition="in" filter="wipe(down)">
                                      <p:cBhvr>
                                        <p:cTn id="30" dur="500"/>
                                        <p:tgtEl>
                                          <p:spTgt spid="7">
                                            <p:graphicEl>
                                              <a:chart seriesIdx="1" categoryIdx="1" bldStep="ptInSeries"/>
                                            </p:graphicEl>
                                          </p:spTgt>
                                        </p:tgtEl>
                                      </p:cBhvr>
                                    </p:animEffect>
                                  </p:childTnLst>
                                </p:cTn>
                              </p:par>
                              <p:par>
                                <p:cTn id="31" presetID="22" presetClass="entr" presetSubtype="4" fill="hold" grpId="0" nodeType="withEffect">
                                  <p:stCondLst>
                                    <p:cond delay="2000"/>
                                  </p:stCondLst>
                                  <p:childTnLst>
                                    <p:set>
                                      <p:cBhvr>
                                        <p:cTn id="32" dur="1" fill="hold">
                                          <p:stCondLst>
                                            <p:cond delay="0"/>
                                          </p:stCondLst>
                                        </p:cTn>
                                        <p:tgtEl>
                                          <p:spTgt spid="7">
                                            <p:graphicEl>
                                              <a:chart seriesIdx="1" categoryIdx="2" bldStep="ptInSeries"/>
                                            </p:graphicEl>
                                          </p:spTgt>
                                        </p:tgtEl>
                                        <p:attrNameLst>
                                          <p:attrName>style.visibility</p:attrName>
                                        </p:attrNameLst>
                                      </p:cBhvr>
                                      <p:to>
                                        <p:strVal val="visible"/>
                                      </p:to>
                                    </p:set>
                                    <p:animEffect transition="in" filter="wipe(down)">
                                      <p:cBhvr>
                                        <p:cTn id="33" dur="500"/>
                                        <p:tgtEl>
                                          <p:spTgt spid="7">
                                            <p:graphicEl>
                                              <a:chart seriesIdx="1" categoryIdx="2" bldStep="ptInSeries"/>
                                            </p:graphicEl>
                                          </p:spTgt>
                                        </p:tgtEl>
                                      </p:cBhvr>
                                    </p:animEffect>
                                  </p:childTnLst>
                                </p:cTn>
                              </p:par>
                              <p:par>
                                <p:cTn id="34" presetID="22" presetClass="entr" presetSubtype="4" fill="hold" grpId="0" nodeType="withEffect">
                                  <p:stCondLst>
                                    <p:cond delay="2000"/>
                                  </p:stCondLst>
                                  <p:childTnLst>
                                    <p:set>
                                      <p:cBhvr>
                                        <p:cTn id="35" dur="1" fill="hold">
                                          <p:stCondLst>
                                            <p:cond delay="0"/>
                                          </p:stCondLst>
                                        </p:cTn>
                                        <p:tgtEl>
                                          <p:spTgt spid="7">
                                            <p:graphicEl>
                                              <a:chart seriesIdx="1" categoryIdx="3" bldStep="ptInSeries"/>
                                            </p:graphicEl>
                                          </p:spTgt>
                                        </p:tgtEl>
                                        <p:attrNameLst>
                                          <p:attrName>style.visibility</p:attrName>
                                        </p:attrNameLst>
                                      </p:cBhvr>
                                      <p:to>
                                        <p:strVal val="visible"/>
                                      </p:to>
                                    </p:set>
                                    <p:animEffect transition="in" filter="wipe(down)">
                                      <p:cBhvr>
                                        <p:cTn id="36" dur="500"/>
                                        <p:tgtEl>
                                          <p:spTgt spid="7">
                                            <p:graphicEl>
                                              <a:chart seriesIdx="1" categoryIdx="3" bldStep="ptInSeries"/>
                                            </p:graphicEl>
                                          </p:spTgt>
                                        </p:tgtEl>
                                      </p:cBhvr>
                                    </p:animEffect>
                                  </p:childTnLst>
                                </p:cTn>
                              </p:par>
                              <p:par>
                                <p:cTn id="37" presetID="22" presetClass="entr" presetSubtype="4" fill="hold" grpId="0" nodeType="withEffect">
                                  <p:stCondLst>
                                    <p:cond delay="2000"/>
                                  </p:stCondLst>
                                  <p:childTnLst>
                                    <p:set>
                                      <p:cBhvr>
                                        <p:cTn id="38" dur="1" fill="hold">
                                          <p:stCondLst>
                                            <p:cond delay="0"/>
                                          </p:stCondLst>
                                        </p:cTn>
                                        <p:tgtEl>
                                          <p:spTgt spid="7">
                                            <p:graphicEl>
                                              <a:chart seriesIdx="1" categoryIdx="4" bldStep="ptInSeries"/>
                                            </p:graphicEl>
                                          </p:spTgt>
                                        </p:tgtEl>
                                        <p:attrNameLst>
                                          <p:attrName>style.visibility</p:attrName>
                                        </p:attrNameLst>
                                      </p:cBhvr>
                                      <p:to>
                                        <p:strVal val="visible"/>
                                      </p:to>
                                    </p:set>
                                    <p:animEffect transition="in" filter="wipe(down)">
                                      <p:cBhvr>
                                        <p:cTn id="39" dur="500"/>
                                        <p:tgtEl>
                                          <p:spTgt spid="7">
                                            <p:graphicEl>
                                              <a:chart seriesIdx="1" categoryIdx="4" bldStep="ptInSeries"/>
                                            </p:graphicEl>
                                          </p:spTgt>
                                        </p:tgtEl>
                                      </p:cBhvr>
                                    </p:animEffect>
                                  </p:childTnLst>
                                </p:cTn>
                              </p:par>
                            </p:childTnLst>
                          </p:cTn>
                        </p:par>
                        <p:par>
                          <p:cTn id="40" fill="hold">
                            <p:stCondLst>
                              <p:cond delay="5000"/>
                            </p:stCondLst>
                            <p:childTnLst>
                              <p:par>
                                <p:cTn id="41" presetID="22" presetClass="entr" presetSubtype="4" fill="hold" grpId="0" nodeType="afterEffect">
                                  <p:stCondLst>
                                    <p:cond delay="2000"/>
                                  </p:stCondLst>
                                  <p:childTnLst>
                                    <p:set>
                                      <p:cBhvr>
                                        <p:cTn id="42" dur="1" fill="hold">
                                          <p:stCondLst>
                                            <p:cond delay="0"/>
                                          </p:stCondLst>
                                        </p:cTn>
                                        <p:tgtEl>
                                          <p:spTgt spid="7">
                                            <p:graphicEl>
                                              <a:chart seriesIdx="2" categoryIdx="0" bldStep="ptInSeries"/>
                                            </p:graphicEl>
                                          </p:spTgt>
                                        </p:tgtEl>
                                        <p:attrNameLst>
                                          <p:attrName>style.visibility</p:attrName>
                                        </p:attrNameLst>
                                      </p:cBhvr>
                                      <p:to>
                                        <p:strVal val="visible"/>
                                      </p:to>
                                    </p:set>
                                    <p:animEffect transition="in" filter="wipe(down)">
                                      <p:cBhvr>
                                        <p:cTn id="43" dur="500"/>
                                        <p:tgtEl>
                                          <p:spTgt spid="7">
                                            <p:graphicEl>
                                              <a:chart seriesIdx="2" categoryIdx="0" bldStep="ptInSeries"/>
                                            </p:graphicEl>
                                          </p:spTgt>
                                        </p:tgtEl>
                                      </p:cBhvr>
                                    </p:animEffect>
                                  </p:childTnLst>
                                </p:cTn>
                              </p:par>
                              <p:par>
                                <p:cTn id="44" presetID="22" presetClass="entr" presetSubtype="4" fill="hold" grpId="0" nodeType="withEffect">
                                  <p:stCondLst>
                                    <p:cond delay="2000"/>
                                  </p:stCondLst>
                                  <p:childTnLst>
                                    <p:set>
                                      <p:cBhvr>
                                        <p:cTn id="45" dur="1" fill="hold">
                                          <p:stCondLst>
                                            <p:cond delay="0"/>
                                          </p:stCondLst>
                                        </p:cTn>
                                        <p:tgtEl>
                                          <p:spTgt spid="7">
                                            <p:graphicEl>
                                              <a:chart seriesIdx="2" categoryIdx="1" bldStep="ptInSeries"/>
                                            </p:graphicEl>
                                          </p:spTgt>
                                        </p:tgtEl>
                                        <p:attrNameLst>
                                          <p:attrName>style.visibility</p:attrName>
                                        </p:attrNameLst>
                                      </p:cBhvr>
                                      <p:to>
                                        <p:strVal val="visible"/>
                                      </p:to>
                                    </p:set>
                                    <p:animEffect transition="in" filter="wipe(down)">
                                      <p:cBhvr>
                                        <p:cTn id="46" dur="500"/>
                                        <p:tgtEl>
                                          <p:spTgt spid="7">
                                            <p:graphicEl>
                                              <a:chart seriesIdx="2" categoryIdx="1" bldStep="ptInSeries"/>
                                            </p:graphicEl>
                                          </p:spTgt>
                                        </p:tgtEl>
                                      </p:cBhvr>
                                    </p:animEffect>
                                  </p:childTnLst>
                                </p:cTn>
                              </p:par>
                              <p:par>
                                <p:cTn id="47" presetID="22" presetClass="entr" presetSubtype="4" fill="hold" grpId="0" nodeType="withEffect">
                                  <p:stCondLst>
                                    <p:cond delay="2000"/>
                                  </p:stCondLst>
                                  <p:childTnLst>
                                    <p:set>
                                      <p:cBhvr>
                                        <p:cTn id="48" dur="1" fill="hold">
                                          <p:stCondLst>
                                            <p:cond delay="0"/>
                                          </p:stCondLst>
                                        </p:cTn>
                                        <p:tgtEl>
                                          <p:spTgt spid="7">
                                            <p:graphicEl>
                                              <a:chart seriesIdx="2" categoryIdx="2" bldStep="ptInSeries"/>
                                            </p:graphicEl>
                                          </p:spTgt>
                                        </p:tgtEl>
                                        <p:attrNameLst>
                                          <p:attrName>style.visibility</p:attrName>
                                        </p:attrNameLst>
                                      </p:cBhvr>
                                      <p:to>
                                        <p:strVal val="visible"/>
                                      </p:to>
                                    </p:set>
                                    <p:animEffect transition="in" filter="wipe(down)">
                                      <p:cBhvr>
                                        <p:cTn id="49" dur="500"/>
                                        <p:tgtEl>
                                          <p:spTgt spid="7">
                                            <p:graphicEl>
                                              <a:chart seriesIdx="2" categoryIdx="2" bldStep="ptInSeries"/>
                                            </p:graphicEl>
                                          </p:spTgt>
                                        </p:tgtEl>
                                      </p:cBhvr>
                                    </p:animEffect>
                                  </p:childTnLst>
                                </p:cTn>
                              </p:par>
                              <p:par>
                                <p:cTn id="50" presetID="22" presetClass="entr" presetSubtype="4" fill="hold" grpId="0" nodeType="withEffect">
                                  <p:stCondLst>
                                    <p:cond delay="2000"/>
                                  </p:stCondLst>
                                  <p:childTnLst>
                                    <p:set>
                                      <p:cBhvr>
                                        <p:cTn id="51" dur="1" fill="hold">
                                          <p:stCondLst>
                                            <p:cond delay="0"/>
                                          </p:stCondLst>
                                        </p:cTn>
                                        <p:tgtEl>
                                          <p:spTgt spid="7">
                                            <p:graphicEl>
                                              <a:chart seriesIdx="2" categoryIdx="3" bldStep="ptInSeries"/>
                                            </p:graphicEl>
                                          </p:spTgt>
                                        </p:tgtEl>
                                        <p:attrNameLst>
                                          <p:attrName>style.visibility</p:attrName>
                                        </p:attrNameLst>
                                      </p:cBhvr>
                                      <p:to>
                                        <p:strVal val="visible"/>
                                      </p:to>
                                    </p:set>
                                    <p:animEffect transition="in" filter="wipe(down)">
                                      <p:cBhvr>
                                        <p:cTn id="52" dur="500"/>
                                        <p:tgtEl>
                                          <p:spTgt spid="7">
                                            <p:graphicEl>
                                              <a:chart seriesIdx="2" categoryIdx="3" bldStep="ptInSeries"/>
                                            </p:graphicEl>
                                          </p:spTgt>
                                        </p:tgtEl>
                                      </p:cBhvr>
                                    </p:animEffect>
                                  </p:childTnLst>
                                </p:cTn>
                              </p:par>
                              <p:par>
                                <p:cTn id="53" presetID="22" presetClass="entr" presetSubtype="4" fill="hold" grpId="0" nodeType="withEffect">
                                  <p:stCondLst>
                                    <p:cond delay="2000"/>
                                  </p:stCondLst>
                                  <p:childTnLst>
                                    <p:set>
                                      <p:cBhvr>
                                        <p:cTn id="54" dur="1" fill="hold">
                                          <p:stCondLst>
                                            <p:cond delay="0"/>
                                          </p:stCondLst>
                                        </p:cTn>
                                        <p:tgtEl>
                                          <p:spTgt spid="7">
                                            <p:graphicEl>
                                              <a:chart seriesIdx="2" categoryIdx="4" bldStep="ptInSeries"/>
                                            </p:graphicEl>
                                          </p:spTgt>
                                        </p:tgtEl>
                                        <p:attrNameLst>
                                          <p:attrName>style.visibility</p:attrName>
                                        </p:attrNameLst>
                                      </p:cBhvr>
                                      <p:to>
                                        <p:strVal val="visible"/>
                                      </p:to>
                                    </p:set>
                                    <p:animEffect transition="in" filter="wipe(down)">
                                      <p:cBhvr>
                                        <p:cTn id="55" dur="500"/>
                                        <p:tgtEl>
                                          <p:spTgt spid="7">
                                            <p:graphicEl>
                                              <a:chart seriesIdx="2" categoryIdx="4" bldStep="ptInSeries"/>
                                            </p:graphicEl>
                                          </p:spTgt>
                                        </p:tgtEl>
                                      </p:cBhvr>
                                    </p:animEffect>
                                  </p:childTnLst>
                                </p:cTn>
                              </p:par>
                            </p:childTnLst>
                          </p:cTn>
                        </p:par>
                        <p:par>
                          <p:cTn id="56" fill="hold">
                            <p:stCondLst>
                              <p:cond delay="7500"/>
                            </p:stCondLst>
                            <p:childTnLst>
                              <p:par>
                                <p:cTn id="57" presetID="10" presetClass="entr" presetSubtype="0" fill="hold" nodeType="after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10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wipe(left)">
                                      <p:cBhvr>
                                        <p:cTn id="64" dur="500"/>
                                        <p:tgtEl>
                                          <p:spTgt spid="6"/>
                                        </p:tgtEl>
                                      </p:cBhvr>
                                    </p:animEffect>
                                  </p:childTnLst>
                                </p:cTn>
                              </p:par>
                            </p:childTnLst>
                          </p:cTn>
                        </p:par>
                        <p:par>
                          <p:cTn id="65" fill="hold">
                            <p:stCondLst>
                              <p:cond delay="500"/>
                            </p:stCondLst>
                            <p:childTnLst>
                              <p:par>
                                <p:cTn id="66" presetID="18" presetClass="entr" presetSubtype="12" fill="hold" grpId="0" nodeType="afterEffect">
                                  <p:stCondLst>
                                    <p:cond delay="900"/>
                                  </p:stCondLst>
                                  <p:childTnLst>
                                    <p:set>
                                      <p:cBhvr>
                                        <p:cTn id="67" dur="1" fill="hold">
                                          <p:stCondLst>
                                            <p:cond delay="0"/>
                                          </p:stCondLst>
                                        </p:cTn>
                                        <p:tgtEl>
                                          <p:spTgt spid="17"/>
                                        </p:tgtEl>
                                        <p:attrNameLst>
                                          <p:attrName>style.visibility</p:attrName>
                                        </p:attrNameLst>
                                      </p:cBhvr>
                                      <p:to>
                                        <p:strVal val="visible"/>
                                      </p:to>
                                    </p:set>
                                    <p:animEffect transition="in" filter="strips(downLeft)">
                                      <p:cBhvr>
                                        <p:cTn id="6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El" animBg="0"/>
        </p:bldSub>
      </p:bldGraphic>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467544" y="332656"/>
            <a:ext cx="8229600" cy="1143000"/>
          </a:xfrm>
        </p:spPr>
        <p:txBody>
          <a:bodyPr/>
          <a:lstStyle/>
          <a:p>
            <a:pPr eaLnBrk="1" hangingPunct="1"/>
            <a:r>
              <a:rPr lang="ja-JP" altLang="en-US" sz="3600" dirty="0" smtClean="0">
                <a:solidFill>
                  <a:schemeClr val="accent1"/>
                </a:solidFill>
              </a:rPr>
              <a:t>出会い系サイト規制法</a:t>
            </a:r>
            <a:r>
              <a:rPr lang="en-US" altLang="ja-JP" sz="3600" dirty="0" smtClean="0">
                <a:solidFill>
                  <a:schemeClr val="accent1"/>
                </a:solidFill>
              </a:rPr>
              <a:t/>
            </a:r>
            <a:br>
              <a:rPr lang="en-US" altLang="ja-JP" sz="3600" dirty="0" smtClean="0">
                <a:solidFill>
                  <a:schemeClr val="accent1"/>
                </a:solidFill>
              </a:rPr>
            </a:br>
            <a:r>
              <a:rPr lang="ja-JP" altLang="en-US" sz="2400" dirty="0" smtClean="0">
                <a:solidFill>
                  <a:srgbClr val="000000"/>
                </a:solidFill>
              </a:rPr>
              <a:t>「インターネット異性紹介事業を利用して</a:t>
            </a:r>
            <a:r>
              <a:rPr lang="en-US" altLang="ja-JP" sz="2400" dirty="0" smtClean="0">
                <a:solidFill>
                  <a:srgbClr val="000000"/>
                </a:solidFill>
              </a:rPr>
              <a:t/>
            </a:r>
            <a:br>
              <a:rPr lang="en-US" altLang="ja-JP" sz="2400" dirty="0" smtClean="0">
                <a:solidFill>
                  <a:srgbClr val="000000"/>
                </a:solidFill>
              </a:rPr>
            </a:br>
            <a:r>
              <a:rPr lang="ja-JP" altLang="en-US" sz="2400" dirty="0" smtClean="0">
                <a:solidFill>
                  <a:srgbClr val="000000"/>
                </a:solidFill>
              </a:rPr>
              <a:t>児童を誘引する行為の規制等に関する法律</a:t>
            </a:r>
            <a:r>
              <a:rPr lang="ja-JP" altLang="en-US" sz="2400" dirty="0" smtClean="0"/>
              <a:t>」</a:t>
            </a:r>
            <a:endParaRPr lang="ja-JP" altLang="en-US" dirty="0" smtClean="0"/>
          </a:p>
        </p:txBody>
      </p:sp>
      <p:sp>
        <p:nvSpPr>
          <p:cNvPr id="8195" name="正方形/長方形 3"/>
          <p:cNvSpPr>
            <a:spLocks noChangeArrowheads="1"/>
          </p:cNvSpPr>
          <p:nvPr/>
        </p:nvSpPr>
        <p:spPr bwMode="auto">
          <a:xfrm>
            <a:off x="6660232" y="1484784"/>
            <a:ext cx="2214563" cy="369888"/>
          </a:xfrm>
          <a:prstGeom prst="rect">
            <a:avLst/>
          </a:prstGeom>
          <a:noFill/>
          <a:ln w="9525">
            <a:noFill/>
            <a:miter lim="800000"/>
            <a:headEnd/>
            <a:tailEnd/>
          </a:ln>
        </p:spPr>
        <p:txBody>
          <a:bodyPr>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15</a:t>
            </a:r>
            <a:r>
              <a:rPr lang="ja-JP" altLang="en-US" dirty="0">
                <a:solidFill>
                  <a:srgbClr val="000000"/>
                </a:solidFill>
                <a:latin typeface="Arial" charset="0"/>
              </a:rPr>
              <a:t>年順次施行</a:t>
            </a:r>
            <a:endParaRPr lang="en-US" altLang="ja-JP" dirty="0">
              <a:solidFill>
                <a:srgbClr val="000000"/>
              </a:solidFill>
              <a:latin typeface="Arial" charset="0"/>
            </a:endParaRPr>
          </a:p>
        </p:txBody>
      </p:sp>
      <p:sp>
        <p:nvSpPr>
          <p:cNvPr id="8196" name="正方形/長方形 6"/>
          <p:cNvSpPr>
            <a:spLocks noChangeArrowheads="1"/>
          </p:cNvSpPr>
          <p:nvPr/>
        </p:nvSpPr>
        <p:spPr bwMode="auto">
          <a:xfrm>
            <a:off x="142875" y="1699200"/>
            <a:ext cx="8858250" cy="2308324"/>
          </a:xfrm>
          <a:prstGeom prst="rect">
            <a:avLst/>
          </a:prstGeom>
          <a:noFill/>
          <a:ln w="9525">
            <a:noFill/>
            <a:miter lim="800000"/>
            <a:headEnd/>
            <a:tailEnd/>
          </a:ln>
        </p:spPr>
        <p:txBody>
          <a:bodyPr>
            <a:spAutoFit/>
          </a:bodyPr>
          <a:lstStyle/>
          <a:p>
            <a:pPr fontAlgn="base">
              <a:spcBef>
                <a:spcPct val="0"/>
              </a:spcBef>
              <a:spcAft>
                <a:spcPct val="0"/>
              </a:spcAft>
            </a:pPr>
            <a:r>
              <a:rPr lang="ja-JP" altLang="en-US" sz="2400" dirty="0">
                <a:solidFill>
                  <a:srgbClr val="000000"/>
                </a:solidFill>
                <a:latin typeface="Arial" charset="0"/>
              </a:rPr>
              <a:t>児童に係る誘引の禁止</a:t>
            </a:r>
          </a:p>
          <a:p>
            <a:pPr fontAlgn="base">
              <a:spcBef>
                <a:spcPct val="0"/>
              </a:spcBef>
              <a:spcAft>
                <a:spcPct val="0"/>
              </a:spcAft>
            </a:pPr>
            <a:r>
              <a:rPr lang="ja-JP" altLang="en-US" sz="2400" dirty="0" smtClean="0">
                <a:solidFill>
                  <a:srgbClr val="000000"/>
                </a:solidFill>
                <a:latin typeface="Arial" charset="0"/>
              </a:rPr>
              <a:t>第六条 </a:t>
            </a:r>
            <a:r>
              <a:rPr lang="ja-JP" altLang="en-US" sz="2400" dirty="0">
                <a:solidFill>
                  <a:srgbClr val="000000"/>
                </a:solidFill>
                <a:latin typeface="Arial" charset="0"/>
              </a:rPr>
              <a:t>　何人</a:t>
            </a:r>
            <a:r>
              <a:rPr lang="ja-JP" altLang="en-US" sz="2400" dirty="0" smtClean="0">
                <a:solidFill>
                  <a:srgbClr val="000000"/>
                </a:solidFill>
                <a:latin typeface="Arial" charset="0"/>
              </a:rPr>
              <a:t>も，インターネット</a:t>
            </a:r>
            <a:r>
              <a:rPr lang="ja-JP" altLang="en-US" sz="2400" dirty="0">
                <a:solidFill>
                  <a:srgbClr val="000000"/>
                </a:solidFill>
                <a:latin typeface="Arial" charset="0"/>
              </a:rPr>
              <a:t>異性紹介事業を利用</a:t>
            </a:r>
            <a:r>
              <a:rPr lang="ja-JP" altLang="en-US" sz="2400" dirty="0" smtClean="0">
                <a:solidFill>
                  <a:srgbClr val="000000"/>
                </a:solidFill>
                <a:latin typeface="Arial" charset="0"/>
              </a:rPr>
              <a:t>して，次</a:t>
            </a:r>
            <a:r>
              <a:rPr lang="ja-JP" altLang="en-US" sz="2400" dirty="0">
                <a:solidFill>
                  <a:srgbClr val="000000"/>
                </a:solidFill>
                <a:latin typeface="Arial" charset="0"/>
              </a:rPr>
              <a:t>に掲げ　</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る行為をしてはならない。</a:t>
            </a:r>
          </a:p>
          <a:p>
            <a:pPr fontAlgn="base">
              <a:lnSpc>
                <a:spcPct val="150000"/>
              </a:lnSpc>
              <a:spcBef>
                <a:spcPct val="0"/>
              </a:spcBef>
              <a:spcAft>
                <a:spcPct val="0"/>
              </a:spcAft>
            </a:pPr>
            <a:r>
              <a:rPr lang="ja-JP" altLang="en-US" sz="2400" dirty="0">
                <a:solidFill>
                  <a:srgbClr val="000000"/>
                </a:solidFill>
                <a:latin typeface="Arial" charset="0"/>
              </a:rPr>
              <a:t>一 　児童を性交等の相手方となるように誘引すること。</a:t>
            </a:r>
          </a:p>
          <a:p>
            <a:pPr fontAlgn="base">
              <a:lnSpc>
                <a:spcPct val="150000"/>
              </a:lnSpc>
              <a:spcBef>
                <a:spcPct val="0"/>
              </a:spcBef>
              <a:spcAft>
                <a:spcPct val="0"/>
              </a:spcAft>
            </a:pPr>
            <a:r>
              <a:rPr lang="ja-JP" altLang="en-US" sz="2400" dirty="0">
                <a:solidFill>
                  <a:srgbClr val="000000"/>
                </a:solidFill>
                <a:latin typeface="Arial" charset="0"/>
              </a:rPr>
              <a:t>二 　人を児童との性交等の相手方となるように誘引すること</a:t>
            </a:r>
            <a:r>
              <a:rPr lang="ja-JP" altLang="en-US" sz="2400" dirty="0" smtClean="0">
                <a:solidFill>
                  <a:srgbClr val="000000"/>
                </a:solidFill>
                <a:latin typeface="Arial" charset="0"/>
              </a:rPr>
              <a:t>。</a:t>
            </a:r>
            <a:endParaRPr lang="ja-JP" altLang="en-US" sz="2400" dirty="0">
              <a:solidFill>
                <a:srgbClr val="000000"/>
              </a:solidFill>
              <a:latin typeface="Arial" charset="0"/>
            </a:endParaRPr>
          </a:p>
        </p:txBody>
      </p:sp>
      <p:sp>
        <p:nvSpPr>
          <p:cNvPr id="14" name="円形吹き出し 13"/>
          <p:cNvSpPr/>
          <p:nvPr/>
        </p:nvSpPr>
        <p:spPr>
          <a:xfrm>
            <a:off x="7524328" y="6021288"/>
            <a:ext cx="1043608" cy="792088"/>
          </a:xfrm>
          <a:prstGeom prst="wedgeEllipseCallout">
            <a:avLst>
              <a:gd name="adj1" fmla="val 97602"/>
              <a:gd name="adj2" fmla="val 51464"/>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6" name="グループ化 7"/>
          <p:cNvGrpSpPr/>
          <p:nvPr/>
        </p:nvGrpSpPr>
        <p:grpSpPr>
          <a:xfrm>
            <a:off x="0" y="6254552"/>
            <a:ext cx="2931934" cy="603448"/>
            <a:chOff x="0" y="6254552"/>
            <a:chExt cx="2931934" cy="603448"/>
          </a:xfrm>
        </p:grpSpPr>
        <p:pic>
          <p:nvPicPr>
            <p:cNvPr id="7"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8" name="テキスト ボックス 7"/>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正方形/長方形 1"/>
          <p:cNvSpPr>
            <a:spLocks noChangeArrowheads="1"/>
          </p:cNvSpPr>
          <p:nvPr/>
        </p:nvSpPr>
        <p:spPr bwMode="auto">
          <a:xfrm>
            <a:off x="6545212" y="1268760"/>
            <a:ext cx="2598788"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20</a:t>
            </a:r>
            <a:r>
              <a:rPr lang="ja-JP" altLang="en-US" dirty="0">
                <a:solidFill>
                  <a:srgbClr val="000000"/>
                </a:solidFill>
                <a:latin typeface="Arial" charset="0"/>
              </a:rPr>
              <a:t>年</a:t>
            </a:r>
            <a:r>
              <a:rPr lang="en-US" altLang="ja-JP" dirty="0" smtClean="0">
                <a:solidFill>
                  <a:srgbClr val="000000"/>
                </a:solidFill>
                <a:latin typeface="Arial" charset="0"/>
              </a:rPr>
              <a:t>10</a:t>
            </a:r>
            <a:r>
              <a:rPr lang="ja-JP" altLang="en-US" dirty="0" smtClean="0">
                <a:solidFill>
                  <a:srgbClr val="000000"/>
                </a:solidFill>
                <a:latin typeface="Arial" charset="0"/>
              </a:rPr>
              <a:t>月１</a:t>
            </a:r>
            <a:r>
              <a:rPr lang="en-US" altLang="ja-JP" dirty="0" smtClean="0">
                <a:solidFill>
                  <a:srgbClr val="000000"/>
                </a:solidFill>
                <a:latin typeface="Arial" charset="0"/>
              </a:rPr>
              <a:t>0</a:t>
            </a:r>
            <a:r>
              <a:rPr lang="ja-JP" altLang="en-US" dirty="0" smtClean="0">
                <a:solidFill>
                  <a:srgbClr val="000000"/>
                </a:solidFill>
                <a:latin typeface="Arial" charset="0"/>
              </a:rPr>
              <a:t>日改正</a:t>
            </a:r>
            <a:endParaRPr lang="ja-JP" altLang="en-US" dirty="0">
              <a:solidFill>
                <a:srgbClr val="000000"/>
              </a:solidFill>
              <a:latin typeface="Arial" charset="0"/>
            </a:endParaRPr>
          </a:p>
        </p:txBody>
      </p:sp>
      <p:sp>
        <p:nvSpPr>
          <p:cNvPr id="9219" name="正方形/長方形 2"/>
          <p:cNvSpPr>
            <a:spLocks noChangeArrowheads="1"/>
          </p:cNvSpPr>
          <p:nvPr/>
        </p:nvSpPr>
        <p:spPr bwMode="auto">
          <a:xfrm>
            <a:off x="571500" y="3357562"/>
            <a:ext cx="8072438" cy="3046988"/>
          </a:xfrm>
          <a:prstGeom prst="rect">
            <a:avLst/>
          </a:prstGeom>
          <a:noFill/>
          <a:ln w="9525">
            <a:noFill/>
            <a:miter lim="800000"/>
            <a:headEnd/>
            <a:tailEnd/>
          </a:ln>
        </p:spPr>
        <p:txBody>
          <a:bodyPr>
            <a:spAutoFit/>
          </a:bodyPr>
          <a:lstStyle/>
          <a:p>
            <a:pPr fontAlgn="base">
              <a:spcBef>
                <a:spcPct val="0"/>
              </a:spcBef>
              <a:spcAft>
                <a:spcPct val="0"/>
              </a:spcAft>
            </a:pPr>
            <a:r>
              <a:rPr lang="ja-JP" altLang="en-US" sz="2400" dirty="0">
                <a:solidFill>
                  <a:srgbClr val="000000"/>
                </a:solidFill>
                <a:latin typeface="Arial" charset="0"/>
              </a:rPr>
              <a:t>○　出会い系サイト事業の届出に関する手続</a:t>
            </a:r>
          </a:p>
          <a:p>
            <a:pPr fontAlgn="base">
              <a:spcBef>
                <a:spcPct val="0"/>
              </a:spcBef>
              <a:spcAft>
                <a:spcPct val="0"/>
              </a:spcAft>
            </a:pPr>
            <a:endParaRPr lang="ja-JP" altLang="en-US" sz="2400" dirty="0">
              <a:solidFill>
                <a:srgbClr val="000000"/>
              </a:solidFill>
              <a:latin typeface="Arial" charset="0"/>
            </a:endParaRPr>
          </a:p>
          <a:p>
            <a:pPr fontAlgn="base">
              <a:spcBef>
                <a:spcPct val="0"/>
              </a:spcBef>
              <a:spcAft>
                <a:spcPct val="0"/>
              </a:spcAft>
            </a:pPr>
            <a:r>
              <a:rPr lang="ja-JP" altLang="en-US" sz="2400" dirty="0">
                <a:solidFill>
                  <a:srgbClr val="000000"/>
                </a:solidFill>
                <a:latin typeface="Arial" charset="0"/>
              </a:rPr>
              <a:t>○　児童による利用の禁止の明示方法</a:t>
            </a:r>
          </a:p>
          <a:p>
            <a:pPr fontAlgn="base">
              <a:spcBef>
                <a:spcPct val="0"/>
              </a:spcBef>
              <a:spcAft>
                <a:spcPct val="0"/>
              </a:spcAft>
            </a:pPr>
            <a:endParaRPr lang="ja-JP" altLang="en-US" sz="2400" dirty="0">
              <a:solidFill>
                <a:srgbClr val="000000"/>
              </a:solidFill>
              <a:latin typeface="Arial" charset="0"/>
            </a:endParaRPr>
          </a:p>
          <a:p>
            <a:pPr fontAlgn="base">
              <a:spcBef>
                <a:spcPct val="0"/>
              </a:spcBef>
              <a:spcAft>
                <a:spcPct val="0"/>
              </a:spcAft>
            </a:pPr>
            <a:r>
              <a:rPr lang="ja-JP" altLang="en-US" sz="2400" dirty="0">
                <a:solidFill>
                  <a:srgbClr val="000000"/>
                </a:solidFill>
                <a:latin typeface="Arial" charset="0"/>
              </a:rPr>
              <a:t>○　児童でないことの確認の方法</a:t>
            </a:r>
          </a:p>
          <a:p>
            <a:pPr fontAlgn="base">
              <a:lnSpc>
                <a:spcPct val="150000"/>
              </a:lnSpc>
              <a:spcBef>
                <a:spcPct val="0"/>
              </a:spcBef>
              <a:spcAft>
                <a:spcPct val="0"/>
              </a:spcAft>
            </a:pPr>
            <a:r>
              <a:rPr lang="ja-JP" altLang="en-US" sz="2400" dirty="0">
                <a:solidFill>
                  <a:srgbClr val="000000"/>
                </a:solidFill>
                <a:latin typeface="Arial" charset="0"/>
              </a:rPr>
              <a:t>      </a:t>
            </a:r>
            <a:r>
              <a:rPr lang="en-US" altLang="ja-JP" sz="2400" dirty="0">
                <a:solidFill>
                  <a:srgbClr val="000000"/>
                </a:solidFill>
                <a:latin typeface="Arial" charset="0"/>
              </a:rPr>
              <a:t>(1) </a:t>
            </a:r>
            <a:r>
              <a:rPr lang="ja-JP" altLang="en-US" sz="2400" dirty="0">
                <a:solidFill>
                  <a:srgbClr val="000000"/>
                </a:solidFill>
                <a:latin typeface="Arial" charset="0"/>
              </a:rPr>
              <a:t>運転免許証等の提示</a:t>
            </a:r>
          </a:p>
          <a:p>
            <a:pPr fontAlgn="base">
              <a:lnSpc>
                <a:spcPct val="150000"/>
              </a:lnSpc>
              <a:spcBef>
                <a:spcPct val="0"/>
              </a:spcBef>
              <a:spcAft>
                <a:spcPct val="0"/>
              </a:spcAft>
            </a:pPr>
            <a:r>
              <a:rPr lang="ja-JP" altLang="en-US" sz="2400" dirty="0">
                <a:solidFill>
                  <a:srgbClr val="000000"/>
                </a:solidFill>
                <a:latin typeface="Arial" charset="0"/>
              </a:rPr>
              <a:t>      </a:t>
            </a:r>
            <a:r>
              <a:rPr lang="en-US" altLang="ja-JP" sz="2400" dirty="0">
                <a:solidFill>
                  <a:srgbClr val="000000"/>
                </a:solidFill>
                <a:latin typeface="Arial" charset="0"/>
              </a:rPr>
              <a:t>(2) </a:t>
            </a:r>
            <a:r>
              <a:rPr lang="ja-JP" altLang="en-US" sz="2400" dirty="0">
                <a:solidFill>
                  <a:srgbClr val="000000"/>
                </a:solidFill>
                <a:latin typeface="Arial" charset="0"/>
              </a:rPr>
              <a:t>クレジットカードを使用する方法等</a:t>
            </a:r>
          </a:p>
        </p:txBody>
      </p:sp>
      <p:sp>
        <p:nvSpPr>
          <p:cNvPr id="9220" name="正方形/長方形 3"/>
          <p:cNvSpPr>
            <a:spLocks noChangeArrowheads="1"/>
          </p:cNvSpPr>
          <p:nvPr/>
        </p:nvSpPr>
        <p:spPr bwMode="auto">
          <a:xfrm>
            <a:off x="214313" y="1643050"/>
            <a:ext cx="7500937" cy="1692275"/>
          </a:xfrm>
          <a:prstGeom prst="rect">
            <a:avLst/>
          </a:prstGeom>
          <a:noFill/>
          <a:ln w="9525">
            <a:noFill/>
            <a:miter lim="800000"/>
            <a:headEnd/>
            <a:tailEnd/>
          </a:ln>
        </p:spPr>
        <p:txBody>
          <a:bodyPr>
            <a:spAutoFit/>
          </a:bodyPr>
          <a:lstStyle/>
          <a:p>
            <a:pPr fontAlgn="base">
              <a:spcBef>
                <a:spcPct val="0"/>
              </a:spcBef>
              <a:spcAft>
                <a:spcPct val="0"/>
              </a:spcAft>
            </a:pPr>
            <a:r>
              <a:rPr lang="ja-JP" altLang="en-US" sz="2400" dirty="0">
                <a:solidFill>
                  <a:srgbClr val="000000"/>
                </a:solidFill>
                <a:latin typeface="Arial" charset="0"/>
              </a:rPr>
              <a:t>「施行規則」平成</a:t>
            </a:r>
            <a:r>
              <a:rPr lang="en-US" altLang="ja-JP" sz="2400" dirty="0">
                <a:solidFill>
                  <a:srgbClr val="000000"/>
                </a:solidFill>
                <a:latin typeface="Arial" charset="0"/>
              </a:rPr>
              <a:t>20</a:t>
            </a:r>
            <a:r>
              <a:rPr lang="ja-JP" altLang="en-US" sz="2400" dirty="0">
                <a:solidFill>
                  <a:srgbClr val="000000"/>
                </a:solidFill>
                <a:latin typeface="Arial" charset="0"/>
              </a:rPr>
              <a:t>年</a:t>
            </a:r>
            <a:r>
              <a:rPr lang="en-US" altLang="ja-JP" sz="2400" dirty="0">
                <a:solidFill>
                  <a:srgbClr val="000000"/>
                </a:solidFill>
                <a:latin typeface="Arial" charset="0"/>
              </a:rPr>
              <a:t>12</a:t>
            </a:r>
            <a:r>
              <a:rPr lang="ja-JP" altLang="en-US" sz="2400" dirty="0">
                <a:solidFill>
                  <a:srgbClr val="000000"/>
                </a:solidFill>
                <a:latin typeface="Arial" charset="0"/>
              </a:rPr>
              <a:t>月１日改正施行</a:t>
            </a:r>
            <a:endParaRPr lang="en-US" altLang="ja-JP" sz="2400" dirty="0">
              <a:solidFill>
                <a:srgbClr val="000000"/>
              </a:solidFill>
              <a:latin typeface="Arial" charset="0"/>
            </a:endParaRPr>
          </a:p>
          <a:p>
            <a:pPr fontAlgn="base">
              <a:spcBef>
                <a:spcPct val="0"/>
              </a:spcBef>
              <a:spcAft>
                <a:spcPct val="0"/>
              </a:spcAft>
            </a:pPr>
            <a:endParaRPr lang="en-US" altLang="ja-JP" sz="2400" dirty="0">
              <a:solidFill>
                <a:srgbClr val="000000"/>
              </a:solidFill>
              <a:latin typeface="Arial" charset="0"/>
            </a:endParaRPr>
          </a:p>
          <a:p>
            <a:pPr fontAlgn="base">
              <a:spcBef>
                <a:spcPct val="0"/>
              </a:spcBef>
              <a:spcAft>
                <a:spcPct val="0"/>
              </a:spcAft>
            </a:pPr>
            <a:r>
              <a:rPr lang="en-US" altLang="ja-JP" sz="2800" dirty="0">
                <a:solidFill>
                  <a:srgbClr val="000000"/>
                </a:solidFill>
                <a:latin typeface="Arial" charset="0"/>
              </a:rPr>
              <a:t>『</a:t>
            </a:r>
            <a:r>
              <a:rPr lang="ja-JP" altLang="en-US" sz="2800" dirty="0">
                <a:solidFill>
                  <a:srgbClr val="000000"/>
                </a:solidFill>
                <a:latin typeface="Arial" charset="0"/>
              </a:rPr>
              <a:t>児童でないことの確認方法を厳格化する部分</a:t>
            </a:r>
            <a:r>
              <a:rPr lang="en-US" altLang="ja-JP" sz="2800" dirty="0">
                <a:solidFill>
                  <a:srgbClr val="000000"/>
                </a:solidFill>
                <a:latin typeface="Arial" charset="0"/>
              </a:rPr>
              <a:t>』</a:t>
            </a:r>
          </a:p>
          <a:p>
            <a:pPr algn="r" fontAlgn="base">
              <a:spcBef>
                <a:spcPct val="0"/>
              </a:spcBef>
              <a:spcAft>
                <a:spcPct val="0"/>
              </a:spcAft>
            </a:pPr>
            <a:r>
              <a:rPr lang="ja-JP" altLang="en-US" sz="2400" dirty="0">
                <a:solidFill>
                  <a:srgbClr val="000000"/>
                </a:solidFill>
                <a:latin typeface="Arial" charset="0"/>
              </a:rPr>
              <a:t>平成</a:t>
            </a:r>
            <a:r>
              <a:rPr lang="en-US" altLang="ja-JP" sz="2400" dirty="0">
                <a:solidFill>
                  <a:srgbClr val="000000"/>
                </a:solidFill>
                <a:latin typeface="Arial" charset="0"/>
              </a:rPr>
              <a:t>21</a:t>
            </a:r>
            <a:r>
              <a:rPr lang="ja-JP" altLang="en-US" sz="2400" dirty="0">
                <a:solidFill>
                  <a:srgbClr val="000000"/>
                </a:solidFill>
                <a:latin typeface="Arial" charset="0"/>
              </a:rPr>
              <a:t>年２月１日施行</a:t>
            </a:r>
          </a:p>
        </p:txBody>
      </p:sp>
      <p:sp>
        <p:nvSpPr>
          <p:cNvPr id="9221" name="正方形/長方形 4"/>
          <p:cNvSpPr>
            <a:spLocks noChangeArrowheads="1"/>
          </p:cNvSpPr>
          <p:nvPr/>
        </p:nvSpPr>
        <p:spPr bwMode="auto">
          <a:xfrm>
            <a:off x="0" y="0"/>
            <a:ext cx="8788400" cy="1384995"/>
          </a:xfrm>
          <a:prstGeom prst="rect">
            <a:avLst/>
          </a:prstGeom>
          <a:noFill/>
          <a:ln w="9525">
            <a:noFill/>
            <a:miter lim="800000"/>
            <a:headEnd/>
            <a:tailEnd/>
          </a:ln>
        </p:spPr>
        <p:txBody>
          <a:bodyPr>
            <a:spAutoFit/>
          </a:bodyPr>
          <a:lstStyle/>
          <a:p>
            <a:pPr algn="ctr" fontAlgn="base">
              <a:spcBef>
                <a:spcPct val="0"/>
              </a:spcBef>
              <a:spcAft>
                <a:spcPct val="0"/>
              </a:spcAft>
            </a:pPr>
            <a:r>
              <a:rPr lang="ja-JP" altLang="en-US" sz="3600" dirty="0" smtClean="0">
                <a:solidFill>
                  <a:schemeClr val="accent1"/>
                </a:solidFill>
              </a:rPr>
              <a:t>出会い系サイト規制法</a:t>
            </a:r>
            <a:r>
              <a:rPr lang="en-US" altLang="ja-JP" sz="4000" dirty="0" smtClean="0">
                <a:solidFill>
                  <a:schemeClr val="accent1"/>
                </a:solidFill>
              </a:rPr>
              <a:t/>
            </a:r>
            <a:br>
              <a:rPr lang="en-US" altLang="ja-JP" sz="4000" dirty="0" smtClean="0">
                <a:solidFill>
                  <a:schemeClr val="accent1"/>
                </a:solidFill>
              </a:rPr>
            </a:br>
            <a:r>
              <a:rPr lang="ja-JP" altLang="en-US" sz="2400" dirty="0" smtClean="0">
                <a:solidFill>
                  <a:srgbClr val="000000"/>
                </a:solidFill>
              </a:rPr>
              <a:t>「インターネット異性紹介事業を利用して</a:t>
            </a:r>
            <a:r>
              <a:rPr lang="en-US" altLang="ja-JP" sz="2400" dirty="0" smtClean="0">
                <a:solidFill>
                  <a:srgbClr val="000000"/>
                </a:solidFill>
              </a:rPr>
              <a:t/>
            </a:r>
            <a:br>
              <a:rPr lang="en-US" altLang="ja-JP" sz="2400" dirty="0" smtClean="0">
                <a:solidFill>
                  <a:srgbClr val="000000"/>
                </a:solidFill>
              </a:rPr>
            </a:br>
            <a:r>
              <a:rPr lang="ja-JP" altLang="en-US" sz="2400" dirty="0" smtClean="0">
                <a:solidFill>
                  <a:srgbClr val="000000"/>
                </a:solidFill>
              </a:rPr>
              <a:t>児童を誘引する行為の規制等に関する法律</a:t>
            </a:r>
            <a:r>
              <a:rPr lang="ja-JP" altLang="en-US" sz="2400" dirty="0" smtClean="0"/>
              <a:t>」</a:t>
            </a:r>
            <a:endParaRPr lang="ja-JP" altLang="en-US" sz="2400" dirty="0">
              <a:solidFill>
                <a:srgbClr val="000000"/>
              </a:solidFill>
              <a:latin typeface="Arial" charset="0"/>
            </a:endParaRPr>
          </a:p>
        </p:txBody>
      </p:sp>
      <p:sp>
        <p:nvSpPr>
          <p:cNvPr id="15" name="円形吹き出し 14"/>
          <p:cNvSpPr/>
          <p:nvPr/>
        </p:nvSpPr>
        <p:spPr>
          <a:xfrm>
            <a:off x="7572722" y="6008506"/>
            <a:ext cx="1043608" cy="792088"/>
          </a:xfrm>
          <a:prstGeom prst="wedgeEllipseCallout">
            <a:avLst>
              <a:gd name="adj1" fmla="val 97602"/>
              <a:gd name="adj2" fmla="val 51464"/>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7" name="グループ化 7"/>
          <p:cNvGrpSpPr/>
          <p:nvPr/>
        </p:nvGrpSpPr>
        <p:grpSpPr>
          <a:xfrm>
            <a:off x="0" y="6254552"/>
            <a:ext cx="2931934" cy="603448"/>
            <a:chOff x="0" y="6254552"/>
            <a:chExt cx="2931934" cy="603448"/>
          </a:xfrm>
        </p:grpSpPr>
        <p:pic>
          <p:nvPicPr>
            <p:cNvPr id="8"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9" name="テキスト ボックス 8"/>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851" y="1059214"/>
            <a:ext cx="8802298" cy="5429454"/>
          </a:xfrm>
          <a:prstGeom prst="rect">
            <a:avLst/>
          </a:prstGeom>
        </p:spPr>
      </p:pic>
      <p:sp>
        <p:nvSpPr>
          <p:cNvPr id="5" name="タイトル 1"/>
          <p:cNvSpPr txBox="1">
            <a:spLocks/>
          </p:cNvSpPr>
          <p:nvPr/>
        </p:nvSpPr>
        <p:spPr>
          <a:xfrm>
            <a:off x="0" y="116632"/>
            <a:ext cx="9144000" cy="1143000"/>
          </a:xfrm>
          <a:prstGeom prst="rect">
            <a:avLst/>
          </a:prstGeom>
        </p:spPr>
        <p:txBody>
          <a:bodyPr anchor="t"/>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800" dirty="0" smtClean="0">
                <a:latin typeface="+mj-lt"/>
                <a:ea typeface="+mj-ea"/>
                <a:cs typeface="+mj-cs"/>
              </a:rPr>
              <a:t>コミュニティーサイト及び出会い系サイトに起因する事犯の被害児童数の</a:t>
            </a:r>
            <a:r>
              <a:rPr kumimoji="1" lang="ja-JP" altLang="en-US" sz="2800" b="0" i="0" u="none" strike="noStrike" kern="1200" cap="none" spc="0" normalizeH="0" baseline="0" noProof="0" dirty="0" smtClean="0">
                <a:ln>
                  <a:noFill/>
                </a:ln>
                <a:solidFill>
                  <a:schemeClr val="tx1"/>
                </a:solidFill>
                <a:effectLst/>
                <a:uLnTx/>
                <a:uFillTx/>
                <a:latin typeface="+mj-lt"/>
                <a:ea typeface="+mj-ea"/>
                <a:cs typeface="+mj-cs"/>
              </a:rPr>
              <a:t>推移</a:t>
            </a:r>
          </a:p>
        </p:txBody>
      </p:sp>
      <p:sp>
        <p:nvSpPr>
          <p:cNvPr id="6" name="テキスト ボックス 3"/>
          <p:cNvSpPr txBox="1">
            <a:spLocks noChangeArrowheads="1"/>
          </p:cNvSpPr>
          <p:nvPr/>
        </p:nvSpPr>
        <p:spPr bwMode="auto">
          <a:xfrm>
            <a:off x="0" y="6488668"/>
            <a:ext cx="9381094"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smtClean="0">
                <a:solidFill>
                  <a:srgbClr val="000000"/>
                </a:solidFill>
                <a:latin typeface="Arial" charset="0"/>
              </a:rPr>
              <a:t>28</a:t>
            </a:r>
            <a:r>
              <a:rPr lang="ja-JP" altLang="en-US" dirty="0" smtClean="0">
                <a:solidFill>
                  <a:srgbClr val="000000"/>
                </a:solidFill>
                <a:latin typeface="Arial" charset="0"/>
              </a:rPr>
              <a:t>年におけるコミュニティーサイト等に起因する事犯の現状と対策に</a:t>
            </a:r>
            <a:r>
              <a:rPr lang="ja-JP" altLang="en-US" dirty="0">
                <a:solidFill>
                  <a:srgbClr val="000000"/>
                </a:solidFill>
                <a:latin typeface="Arial" charset="0"/>
              </a:rPr>
              <a:t>ついて」警察庁より</a:t>
            </a:r>
          </a:p>
        </p:txBody>
      </p:sp>
      <p:sp>
        <p:nvSpPr>
          <p:cNvPr id="7" name="テキスト ボックス 6"/>
          <p:cNvSpPr txBox="1"/>
          <p:nvPr/>
        </p:nvSpPr>
        <p:spPr>
          <a:xfrm>
            <a:off x="170851" y="700970"/>
            <a:ext cx="646331" cy="369332"/>
          </a:xfrm>
          <a:prstGeom prst="rect">
            <a:avLst/>
          </a:prstGeom>
          <a:noFill/>
        </p:spPr>
        <p:txBody>
          <a:bodyPr wrap="none" rtlCol="0">
            <a:spAutoFit/>
          </a:bodyPr>
          <a:lstStyle/>
          <a:p>
            <a:r>
              <a:rPr kumimoji="1" lang="ja-JP" altLang="en-US" dirty="0" smtClean="0"/>
              <a:t>（人）</a:t>
            </a:r>
            <a:endParaRPr kumimoji="1" lang="ja-JP" altLang="en-US" dirty="0"/>
          </a:p>
        </p:txBody>
      </p:sp>
      <p:sp>
        <p:nvSpPr>
          <p:cNvPr id="17" name="円形吹き出し 16"/>
          <p:cNvSpPr/>
          <p:nvPr/>
        </p:nvSpPr>
        <p:spPr>
          <a:xfrm>
            <a:off x="7668344" y="5517232"/>
            <a:ext cx="1097868" cy="648072"/>
          </a:xfrm>
          <a:prstGeom prst="wedgeEllipseCallout">
            <a:avLst>
              <a:gd name="adj1" fmla="val 57844"/>
              <a:gd name="adj2" fmla="val 80631"/>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1500"/>
                                  </p:stCondLst>
                                  <p:childTnLst>
                                    <p:set>
                                      <p:cBhvr>
                                        <p:cTn id="6" dur="1" fill="hold">
                                          <p:stCondLst>
                                            <p:cond delay="0"/>
                                          </p:stCondLst>
                                        </p:cTn>
                                        <p:tgtEl>
                                          <p:spTgt spid="17"/>
                                        </p:tgtEl>
                                        <p:attrNameLst>
                                          <p:attrName>style.visibility</p:attrName>
                                        </p:attrNameLst>
                                      </p:cBhvr>
                                      <p:to>
                                        <p:strVal val="visible"/>
                                      </p:to>
                                    </p:set>
                                    <p:animEffect transition="in" filter="strips(down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正方形/長方形 6"/>
          <p:cNvSpPr>
            <a:spLocks noChangeArrowheads="1"/>
          </p:cNvSpPr>
          <p:nvPr/>
        </p:nvSpPr>
        <p:spPr bwMode="auto">
          <a:xfrm>
            <a:off x="142875" y="1699200"/>
            <a:ext cx="8858250" cy="2308324"/>
          </a:xfrm>
          <a:prstGeom prst="rect">
            <a:avLst/>
          </a:prstGeom>
          <a:noFill/>
          <a:ln w="9525">
            <a:noFill/>
            <a:miter lim="800000"/>
            <a:headEnd/>
            <a:tailEnd/>
          </a:ln>
        </p:spPr>
        <p:txBody>
          <a:bodyPr>
            <a:spAutoFit/>
          </a:bodyPr>
          <a:lstStyle/>
          <a:p>
            <a:pPr fontAlgn="base">
              <a:spcBef>
                <a:spcPct val="0"/>
              </a:spcBef>
              <a:spcAft>
                <a:spcPct val="0"/>
              </a:spcAft>
            </a:pPr>
            <a:r>
              <a:rPr lang="ja-JP" altLang="en-US" sz="2400" dirty="0">
                <a:solidFill>
                  <a:srgbClr val="000000"/>
                </a:solidFill>
                <a:latin typeface="Arial" charset="0"/>
              </a:rPr>
              <a:t>児童に係る誘引の禁止</a:t>
            </a:r>
          </a:p>
          <a:p>
            <a:pPr fontAlgn="base">
              <a:spcBef>
                <a:spcPct val="0"/>
              </a:spcBef>
              <a:spcAft>
                <a:spcPct val="0"/>
              </a:spcAft>
            </a:pPr>
            <a:r>
              <a:rPr lang="ja-JP" altLang="en-US" sz="2400" dirty="0" smtClean="0">
                <a:solidFill>
                  <a:srgbClr val="000000"/>
                </a:solidFill>
                <a:latin typeface="Arial" charset="0"/>
              </a:rPr>
              <a:t>第六条 </a:t>
            </a:r>
            <a:r>
              <a:rPr lang="ja-JP" altLang="en-US" sz="2400" dirty="0">
                <a:solidFill>
                  <a:srgbClr val="000000"/>
                </a:solidFill>
                <a:latin typeface="Arial" charset="0"/>
              </a:rPr>
              <a:t>　何人</a:t>
            </a:r>
            <a:r>
              <a:rPr lang="ja-JP" altLang="en-US" sz="2400" dirty="0" smtClean="0">
                <a:solidFill>
                  <a:srgbClr val="000000"/>
                </a:solidFill>
                <a:latin typeface="Arial" charset="0"/>
              </a:rPr>
              <a:t>も，インターネット</a:t>
            </a:r>
            <a:r>
              <a:rPr lang="ja-JP" altLang="en-US" sz="2400" dirty="0">
                <a:solidFill>
                  <a:srgbClr val="000000"/>
                </a:solidFill>
                <a:latin typeface="Arial" charset="0"/>
              </a:rPr>
              <a:t>異性紹介事業を利用</a:t>
            </a:r>
            <a:r>
              <a:rPr lang="ja-JP" altLang="en-US" sz="2400" dirty="0" smtClean="0">
                <a:solidFill>
                  <a:srgbClr val="000000"/>
                </a:solidFill>
                <a:latin typeface="Arial" charset="0"/>
              </a:rPr>
              <a:t>して，次</a:t>
            </a:r>
            <a:r>
              <a:rPr lang="ja-JP" altLang="en-US" sz="2400" dirty="0">
                <a:solidFill>
                  <a:srgbClr val="000000"/>
                </a:solidFill>
                <a:latin typeface="Arial" charset="0"/>
              </a:rPr>
              <a:t>に掲げ　</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る行為をしてはならない。</a:t>
            </a:r>
          </a:p>
          <a:p>
            <a:pPr fontAlgn="base">
              <a:lnSpc>
                <a:spcPct val="150000"/>
              </a:lnSpc>
              <a:spcBef>
                <a:spcPct val="0"/>
              </a:spcBef>
              <a:spcAft>
                <a:spcPct val="0"/>
              </a:spcAft>
            </a:pPr>
            <a:r>
              <a:rPr lang="ja-JP" altLang="en-US" sz="2400" dirty="0">
                <a:solidFill>
                  <a:srgbClr val="000000"/>
                </a:solidFill>
                <a:latin typeface="Arial" charset="0"/>
              </a:rPr>
              <a:t>一 　児童を性交等の相手方となるように誘引すること。</a:t>
            </a:r>
          </a:p>
          <a:p>
            <a:pPr fontAlgn="base">
              <a:lnSpc>
                <a:spcPct val="150000"/>
              </a:lnSpc>
              <a:spcBef>
                <a:spcPct val="0"/>
              </a:spcBef>
              <a:spcAft>
                <a:spcPct val="0"/>
              </a:spcAft>
            </a:pPr>
            <a:r>
              <a:rPr lang="ja-JP" altLang="en-US" sz="2400" dirty="0">
                <a:solidFill>
                  <a:srgbClr val="000000"/>
                </a:solidFill>
                <a:latin typeface="Arial" charset="0"/>
              </a:rPr>
              <a:t>二 　人を児童との性交等の相手方となるように誘引すること</a:t>
            </a:r>
            <a:r>
              <a:rPr lang="ja-JP" altLang="en-US" sz="2400" dirty="0" smtClean="0">
                <a:solidFill>
                  <a:srgbClr val="000000"/>
                </a:solidFill>
                <a:latin typeface="Arial" charset="0"/>
              </a:rPr>
              <a:t>。</a:t>
            </a:r>
            <a:endParaRPr lang="ja-JP" altLang="en-US" sz="2400" dirty="0">
              <a:solidFill>
                <a:srgbClr val="000000"/>
              </a:solidFill>
              <a:latin typeface="Arial" charset="0"/>
            </a:endParaRPr>
          </a:p>
        </p:txBody>
      </p:sp>
      <p:sp>
        <p:nvSpPr>
          <p:cNvPr id="5" name="正方形/長方形 6"/>
          <p:cNvSpPr>
            <a:spLocks noChangeArrowheads="1"/>
          </p:cNvSpPr>
          <p:nvPr/>
        </p:nvSpPr>
        <p:spPr bwMode="auto">
          <a:xfrm>
            <a:off x="142875" y="4078800"/>
            <a:ext cx="8858250" cy="1800493"/>
          </a:xfrm>
          <a:prstGeom prst="rect">
            <a:avLst/>
          </a:prstGeom>
          <a:noFill/>
          <a:ln w="9525">
            <a:noFill/>
            <a:miter lim="800000"/>
            <a:headEnd/>
            <a:tailEnd/>
          </a:ln>
        </p:spPr>
        <p:txBody>
          <a:bodyPr>
            <a:spAutoFit/>
          </a:bodyPr>
          <a:lstStyle/>
          <a:p>
            <a:pPr fontAlgn="base">
              <a:spcBef>
                <a:spcPct val="0"/>
              </a:spcBef>
              <a:spcAft>
                <a:spcPct val="0"/>
              </a:spcAft>
            </a:pPr>
            <a:r>
              <a:rPr lang="ja-JP" altLang="en-US" sz="2400" dirty="0" smtClean="0">
                <a:solidFill>
                  <a:srgbClr val="000000"/>
                </a:solidFill>
                <a:latin typeface="Arial" charset="0"/>
              </a:rPr>
              <a:t>三 </a:t>
            </a:r>
            <a:r>
              <a:rPr lang="ja-JP" altLang="en-US" sz="2400" dirty="0">
                <a:solidFill>
                  <a:srgbClr val="000000"/>
                </a:solidFill>
                <a:latin typeface="Arial" charset="0"/>
              </a:rPr>
              <a:t>　対償を供与することを</a:t>
            </a:r>
            <a:r>
              <a:rPr lang="ja-JP" altLang="en-US" sz="2400" dirty="0" smtClean="0">
                <a:solidFill>
                  <a:srgbClr val="000000"/>
                </a:solidFill>
                <a:latin typeface="Arial" charset="0"/>
              </a:rPr>
              <a:t>示して，児童</a:t>
            </a:r>
            <a:r>
              <a:rPr lang="ja-JP" altLang="en-US" sz="2400" dirty="0">
                <a:solidFill>
                  <a:srgbClr val="000000"/>
                </a:solidFill>
                <a:latin typeface="Arial" charset="0"/>
              </a:rPr>
              <a:t>を異性交際（性交等を除く。）</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の相手方となるように誘引すること。</a:t>
            </a:r>
          </a:p>
          <a:p>
            <a:pPr fontAlgn="base">
              <a:spcBef>
                <a:spcPts val="1800"/>
              </a:spcBef>
              <a:spcAft>
                <a:spcPct val="0"/>
              </a:spcAft>
            </a:pPr>
            <a:r>
              <a:rPr lang="ja-JP" altLang="en-US" sz="2400" dirty="0">
                <a:solidFill>
                  <a:srgbClr val="000000"/>
                </a:solidFill>
                <a:latin typeface="Arial" charset="0"/>
              </a:rPr>
              <a:t>四 　対償を受けることを</a:t>
            </a:r>
            <a:r>
              <a:rPr lang="ja-JP" altLang="en-US" sz="2400" dirty="0" smtClean="0">
                <a:solidFill>
                  <a:srgbClr val="000000"/>
                </a:solidFill>
                <a:latin typeface="Arial" charset="0"/>
              </a:rPr>
              <a:t>示して，人</a:t>
            </a:r>
            <a:r>
              <a:rPr lang="ja-JP" altLang="en-US" sz="2400" dirty="0">
                <a:solidFill>
                  <a:srgbClr val="000000"/>
                </a:solidFill>
                <a:latin typeface="Arial" charset="0"/>
              </a:rPr>
              <a:t>を児童との異性交際の相手方と</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なるように誘引すること。</a:t>
            </a:r>
          </a:p>
        </p:txBody>
      </p:sp>
      <p:grpSp>
        <p:nvGrpSpPr>
          <p:cNvPr id="6" name="グループ化 5"/>
          <p:cNvGrpSpPr/>
          <p:nvPr/>
        </p:nvGrpSpPr>
        <p:grpSpPr>
          <a:xfrm>
            <a:off x="8474904" y="0"/>
            <a:ext cx="669096" cy="1484785"/>
            <a:chOff x="3275856" y="-1"/>
            <a:chExt cx="2520280" cy="5592727"/>
          </a:xfrm>
        </p:grpSpPr>
        <p:grpSp>
          <p:nvGrpSpPr>
            <p:cNvPr id="7" name="グループ化 7"/>
            <p:cNvGrpSpPr/>
            <p:nvPr/>
          </p:nvGrpSpPr>
          <p:grpSpPr>
            <a:xfrm>
              <a:off x="3707904" y="-1"/>
              <a:ext cx="2088232" cy="3360287"/>
              <a:chOff x="3707904" y="0"/>
              <a:chExt cx="2736304" cy="2736304"/>
            </a:xfrm>
          </p:grpSpPr>
          <p:sp>
            <p:nvSpPr>
              <p:cNvPr id="12"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パイ 1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パイ 13"/>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 name="フリーフォーム 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 name="グループ化 11"/>
            <p:cNvGrpSpPr/>
            <p:nvPr/>
          </p:nvGrpSpPr>
          <p:grpSpPr>
            <a:xfrm flipH="1">
              <a:off x="3275856" y="0"/>
              <a:ext cx="1274440" cy="1058416"/>
              <a:chOff x="7812360" y="548680"/>
              <a:chExt cx="1274440" cy="1058416"/>
            </a:xfrm>
          </p:grpSpPr>
          <p:sp>
            <p:nvSpPr>
              <p:cNvPr id="10" name="円弧 9"/>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5" name="円形吹き出し 14"/>
          <p:cNvSpPr/>
          <p:nvPr/>
        </p:nvSpPr>
        <p:spPr>
          <a:xfrm>
            <a:off x="7524328" y="5950569"/>
            <a:ext cx="1068129" cy="692696"/>
          </a:xfrm>
          <a:prstGeom prst="wedgeEllipseCallout">
            <a:avLst>
              <a:gd name="adj1" fmla="val 98993"/>
              <a:gd name="adj2" fmla="val 700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
        <p:nvSpPr>
          <p:cNvPr id="17" name="タイトル 1"/>
          <p:cNvSpPr>
            <a:spLocks noGrp="1"/>
          </p:cNvSpPr>
          <p:nvPr>
            <p:ph type="title"/>
          </p:nvPr>
        </p:nvSpPr>
        <p:spPr>
          <a:xfrm>
            <a:off x="467544" y="332656"/>
            <a:ext cx="8229600" cy="1143000"/>
          </a:xfrm>
        </p:spPr>
        <p:txBody>
          <a:bodyPr/>
          <a:lstStyle/>
          <a:p>
            <a:pPr eaLnBrk="1" hangingPunct="1"/>
            <a:r>
              <a:rPr lang="ja-JP" altLang="en-US" sz="3600" dirty="0" smtClean="0">
                <a:solidFill>
                  <a:schemeClr val="accent1"/>
                </a:solidFill>
              </a:rPr>
              <a:t>出会い系サイト規制法</a:t>
            </a:r>
            <a:r>
              <a:rPr lang="en-US" altLang="ja-JP" sz="3600" dirty="0" smtClean="0">
                <a:solidFill>
                  <a:schemeClr val="accent1"/>
                </a:solidFill>
              </a:rPr>
              <a:t/>
            </a:r>
            <a:br>
              <a:rPr lang="en-US" altLang="ja-JP" sz="3600" dirty="0" smtClean="0">
                <a:solidFill>
                  <a:schemeClr val="accent1"/>
                </a:solidFill>
              </a:rPr>
            </a:br>
            <a:r>
              <a:rPr lang="ja-JP" altLang="en-US" sz="2400" dirty="0" smtClean="0">
                <a:solidFill>
                  <a:srgbClr val="000000"/>
                </a:solidFill>
              </a:rPr>
              <a:t>「インターネット異性紹介事業を利用して</a:t>
            </a:r>
            <a:r>
              <a:rPr lang="en-US" altLang="ja-JP" sz="2400" dirty="0" smtClean="0">
                <a:solidFill>
                  <a:srgbClr val="000000"/>
                </a:solidFill>
              </a:rPr>
              <a:t/>
            </a:r>
            <a:br>
              <a:rPr lang="en-US" altLang="ja-JP" sz="2400" dirty="0" smtClean="0">
                <a:solidFill>
                  <a:srgbClr val="000000"/>
                </a:solidFill>
              </a:rPr>
            </a:br>
            <a:r>
              <a:rPr lang="ja-JP" altLang="en-US" sz="2400" dirty="0" smtClean="0">
                <a:solidFill>
                  <a:srgbClr val="000000"/>
                </a:solidFill>
              </a:rPr>
              <a:t>児童を誘引する行為の規制等に関する法律</a:t>
            </a:r>
            <a:r>
              <a:rPr lang="ja-JP" altLang="en-US" sz="2400" dirty="0" smtClean="0"/>
              <a:t>」</a:t>
            </a:r>
            <a:endParaRPr lang="ja-JP" altLang="en-US" dirty="0" smtClean="0"/>
          </a:p>
        </p:txBody>
      </p:sp>
      <p:sp>
        <p:nvSpPr>
          <p:cNvPr id="18" name="正方形/長方形 3"/>
          <p:cNvSpPr>
            <a:spLocks noChangeArrowheads="1"/>
          </p:cNvSpPr>
          <p:nvPr/>
        </p:nvSpPr>
        <p:spPr bwMode="auto">
          <a:xfrm>
            <a:off x="6660232" y="1484784"/>
            <a:ext cx="2214563" cy="369888"/>
          </a:xfrm>
          <a:prstGeom prst="rect">
            <a:avLst/>
          </a:prstGeom>
          <a:noFill/>
          <a:ln w="9525">
            <a:noFill/>
            <a:miter lim="800000"/>
            <a:headEnd/>
            <a:tailEnd/>
          </a:ln>
        </p:spPr>
        <p:txBody>
          <a:bodyPr>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15</a:t>
            </a:r>
            <a:r>
              <a:rPr lang="ja-JP" altLang="en-US" dirty="0">
                <a:solidFill>
                  <a:srgbClr val="000000"/>
                </a:solidFill>
                <a:latin typeface="Arial" charset="0"/>
              </a:rPr>
              <a:t>年順次施行</a:t>
            </a:r>
            <a:endParaRPr lang="en-US" altLang="ja-JP" dirty="0">
              <a:solidFill>
                <a:srgbClr val="00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500"/>
                            </p:stCondLst>
                            <p:childTnLst>
                              <p:par>
                                <p:cTn id="16" presetID="18" presetClass="entr" presetSubtype="12" fill="hold" grpId="0" nodeType="afterEffect">
                                  <p:stCondLst>
                                    <p:cond delay="2000"/>
                                  </p:stCondLst>
                                  <p:childTnLst>
                                    <p:set>
                                      <p:cBhvr>
                                        <p:cTn id="17" dur="1" fill="hold">
                                          <p:stCondLst>
                                            <p:cond delay="0"/>
                                          </p:stCondLst>
                                        </p:cTn>
                                        <p:tgtEl>
                                          <p:spTgt spid="15"/>
                                        </p:tgtEl>
                                        <p:attrNameLst>
                                          <p:attrName>style.visibility</p:attrName>
                                        </p:attrNameLst>
                                      </p:cBhvr>
                                      <p:to>
                                        <p:strVal val="visible"/>
                                      </p:to>
                                    </p:set>
                                    <p:animEffect transition="in" filter="strips(downLeft)">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ja-JP" altLang="en-US" sz="3600" dirty="0" smtClean="0">
                <a:solidFill>
                  <a:srgbClr val="0000FF"/>
                </a:solidFill>
                <a:latin typeface="Arial" charset="0"/>
              </a:rPr>
              <a:t>青少年ネット規制法</a:t>
            </a:r>
            <a:r>
              <a:rPr lang="en-US" altLang="ja-JP" sz="3600" dirty="0" smtClean="0">
                <a:solidFill>
                  <a:srgbClr val="0000FF"/>
                </a:solidFill>
                <a:latin typeface="Arial" charset="0"/>
              </a:rPr>
              <a:t/>
            </a:r>
            <a:br>
              <a:rPr lang="en-US" altLang="ja-JP" sz="3600" dirty="0" smtClean="0">
                <a:solidFill>
                  <a:srgbClr val="0000FF"/>
                </a:solidFill>
                <a:latin typeface="Arial" charset="0"/>
              </a:rPr>
            </a:br>
            <a:r>
              <a:rPr lang="ja-JP" altLang="en-US" sz="2400" dirty="0" smtClean="0">
                <a:latin typeface="Arial" charset="0"/>
              </a:rPr>
              <a:t>「</a:t>
            </a:r>
            <a:r>
              <a:rPr lang="ja-JP" altLang="en-US" sz="2400" dirty="0" smtClean="0"/>
              <a:t>青少年が安全に安心してインターネットを利用できる環境の</a:t>
            </a:r>
            <a:r>
              <a:rPr lang="en-US" altLang="ja-JP" sz="2400" dirty="0" smtClean="0"/>
              <a:t/>
            </a:r>
            <a:br>
              <a:rPr lang="en-US" altLang="ja-JP" sz="2400" dirty="0" smtClean="0"/>
            </a:br>
            <a:r>
              <a:rPr lang="ja-JP" altLang="en-US" sz="2400" dirty="0" smtClean="0"/>
              <a:t>整備等に関する法律」（青少年インターネット環境整備法）</a:t>
            </a:r>
            <a:endParaRPr lang="ja-JP" altLang="en-US" sz="3600" dirty="0" smtClean="0"/>
          </a:p>
        </p:txBody>
      </p:sp>
      <p:sp>
        <p:nvSpPr>
          <p:cNvPr id="13315" name="正方形/長方形 2"/>
          <p:cNvSpPr>
            <a:spLocks noChangeArrowheads="1"/>
          </p:cNvSpPr>
          <p:nvPr/>
        </p:nvSpPr>
        <p:spPr bwMode="auto">
          <a:xfrm>
            <a:off x="0" y="1484784"/>
            <a:ext cx="9144000" cy="5262979"/>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400" dirty="0">
                <a:solidFill>
                  <a:srgbClr val="000000"/>
                </a:solidFill>
                <a:latin typeface="Arial" charset="0"/>
              </a:rPr>
              <a:t>（目的）</a:t>
            </a:r>
            <a:endParaRPr lang="en-US" altLang="ja-JP" sz="2400" dirty="0">
              <a:solidFill>
                <a:srgbClr val="000000"/>
              </a:solidFill>
              <a:latin typeface="Arial" charset="0"/>
            </a:endParaRPr>
          </a:p>
          <a:p>
            <a:pPr fontAlgn="base">
              <a:spcBef>
                <a:spcPct val="0"/>
              </a:spcBef>
              <a:spcAft>
                <a:spcPct val="0"/>
              </a:spcAft>
            </a:pPr>
            <a:endParaRPr lang="ja-JP" altLang="en-US" sz="2400" dirty="0">
              <a:solidFill>
                <a:srgbClr val="000000"/>
              </a:solidFill>
              <a:latin typeface="Arial" charset="0"/>
            </a:endParaRPr>
          </a:p>
          <a:p>
            <a:pPr marL="187325" fontAlgn="base">
              <a:lnSpc>
                <a:spcPct val="150000"/>
              </a:lnSpc>
              <a:spcBef>
                <a:spcPct val="0"/>
              </a:spcBef>
              <a:spcAft>
                <a:spcPct val="0"/>
              </a:spcAft>
            </a:pPr>
            <a:r>
              <a:rPr lang="ja-JP" altLang="en-US" sz="2400" dirty="0" smtClean="0">
                <a:solidFill>
                  <a:srgbClr val="000000"/>
                </a:solidFill>
                <a:latin typeface="Arial" charset="0"/>
              </a:rPr>
              <a:t>　第 </a:t>
            </a:r>
            <a:r>
              <a:rPr lang="ja-JP" altLang="en-US" sz="2400" dirty="0">
                <a:solidFill>
                  <a:srgbClr val="000000"/>
                </a:solidFill>
                <a:latin typeface="Arial" charset="0"/>
              </a:rPr>
              <a:t>一条　この法律</a:t>
            </a:r>
            <a:r>
              <a:rPr lang="ja-JP" altLang="en-US" sz="2400" dirty="0" smtClean="0">
                <a:solidFill>
                  <a:srgbClr val="000000"/>
                </a:solidFill>
                <a:latin typeface="Arial" charset="0"/>
              </a:rPr>
              <a:t>は，インターネット</a:t>
            </a:r>
            <a:r>
              <a:rPr lang="ja-JP" altLang="en-US" sz="2400" dirty="0">
                <a:solidFill>
                  <a:srgbClr val="000000"/>
                </a:solidFill>
                <a:latin typeface="Arial" charset="0"/>
              </a:rPr>
              <a:t>において青少年有害情報が多く流通している状況に</a:t>
            </a:r>
            <a:r>
              <a:rPr lang="ja-JP" altLang="en-US" sz="2400" dirty="0" smtClean="0">
                <a:solidFill>
                  <a:srgbClr val="000000"/>
                </a:solidFill>
                <a:latin typeface="Arial" charset="0"/>
              </a:rPr>
              <a:t>かんがみ，青少年</a:t>
            </a:r>
            <a:r>
              <a:rPr lang="ja-JP" altLang="en-US" sz="2400" dirty="0">
                <a:solidFill>
                  <a:srgbClr val="000000"/>
                </a:solidFill>
                <a:latin typeface="Arial" charset="0"/>
              </a:rPr>
              <a:t>のインターネットを適切に活用する能力の習得に必要な 措置を講ずるととも</a:t>
            </a:r>
            <a:r>
              <a:rPr lang="ja-JP" altLang="en-US" sz="2400" dirty="0" smtClean="0">
                <a:solidFill>
                  <a:srgbClr val="000000"/>
                </a:solidFill>
                <a:latin typeface="Arial" charset="0"/>
              </a:rPr>
              <a:t>に，青少年</a:t>
            </a:r>
            <a:r>
              <a:rPr lang="ja-JP" altLang="en-US" sz="2400" dirty="0">
                <a:solidFill>
                  <a:srgbClr val="000000"/>
                </a:solidFill>
                <a:latin typeface="Arial" charset="0"/>
              </a:rPr>
              <a:t>有害</a:t>
            </a:r>
            <a:r>
              <a:rPr lang="ja-JP" altLang="en-US" sz="2400" dirty="0" smtClean="0">
                <a:solidFill>
                  <a:srgbClr val="000000"/>
                </a:solidFill>
                <a:latin typeface="Arial" charset="0"/>
              </a:rPr>
              <a:t>情報フィルタリングソフトウェア</a:t>
            </a:r>
            <a:r>
              <a:rPr lang="ja-JP" altLang="en-US" sz="2400" dirty="0">
                <a:solidFill>
                  <a:srgbClr val="000000"/>
                </a:solidFill>
                <a:latin typeface="Arial" charset="0"/>
              </a:rPr>
              <a:t>の性能の向上及び利用の普及その他の青少年がインターネットを利用して青少年有害情報を 閲覧する機会をできるだけ少なくするための措置等を講ずることに</a:t>
            </a:r>
            <a:r>
              <a:rPr lang="ja-JP" altLang="en-US" sz="2400" dirty="0" smtClean="0">
                <a:solidFill>
                  <a:srgbClr val="000000"/>
                </a:solidFill>
                <a:latin typeface="Arial" charset="0"/>
              </a:rPr>
              <a:t>より，青少年が安全</a:t>
            </a:r>
            <a:r>
              <a:rPr lang="ja-JP" altLang="en-US" sz="2400" dirty="0">
                <a:solidFill>
                  <a:srgbClr val="000000"/>
                </a:solidFill>
                <a:latin typeface="Arial" charset="0"/>
              </a:rPr>
              <a:t>に安心してインターネット</a:t>
            </a:r>
            <a:r>
              <a:rPr lang="ja-JP" altLang="en-US" sz="2400" dirty="0" smtClean="0">
                <a:solidFill>
                  <a:srgbClr val="000000"/>
                </a:solidFill>
                <a:latin typeface="Arial" charset="0"/>
              </a:rPr>
              <a:t>を利用</a:t>
            </a:r>
            <a:r>
              <a:rPr lang="ja-JP" altLang="en-US" sz="2400" dirty="0">
                <a:solidFill>
                  <a:srgbClr val="000000"/>
                </a:solidFill>
                <a:latin typeface="Arial" charset="0"/>
              </a:rPr>
              <a:t>できるように</a:t>
            </a:r>
            <a:r>
              <a:rPr lang="ja-JP" altLang="en-US" sz="2400" dirty="0" smtClean="0">
                <a:solidFill>
                  <a:srgbClr val="000000"/>
                </a:solidFill>
                <a:latin typeface="Arial" charset="0"/>
              </a:rPr>
              <a:t>して，青少年</a:t>
            </a:r>
            <a:r>
              <a:rPr lang="ja-JP" altLang="en-US" sz="2400" dirty="0">
                <a:solidFill>
                  <a:srgbClr val="000000"/>
                </a:solidFill>
                <a:latin typeface="Arial" charset="0"/>
              </a:rPr>
              <a:t>の権利の擁護 に資することを目的とする。</a:t>
            </a:r>
          </a:p>
        </p:txBody>
      </p:sp>
      <p:sp>
        <p:nvSpPr>
          <p:cNvPr id="13316" name="正方形/長方形 3"/>
          <p:cNvSpPr>
            <a:spLocks noChangeArrowheads="1"/>
          </p:cNvSpPr>
          <p:nvPr/>
        </p:nvSpPr>
        <p:spPr bwMode="auto">
          <a:xfrm>
            <a:off x="6500813" y="1412776"/>
            <a:ext cx="2371725" cy="369888"/>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21</a:t>
            </a:r>
            <a:r>
              <a:rPr lang="ja-JP" altLang="en-US" dirty="0">
                <a:solidFill>
                  <a:srgbClr val="000000"/>
                </a:solidFill>
                <a:latin typeface="Arial" charset="0"/>
              </a:rPr>
              <a:t>年</a:t>
            </a:r>
            <a:r>
              <a:rPr lang="en-US" altLang="ja-JP" dirty="0">
                <a:solidFill>
                  <a:srgbClr val="000000"/>
                </a:solidFill>
                <a:latin typeface="Arial" charset="0"/>
              </a:rPr>
              <a:t>4</a:t>
            </a:r>
            <a:r>
              <a:rPr lang="ja-JP" altLang="en-US" dirty="0">
                <a:solidFill>
                  <a:srgbClr val="000000"/>
                </a:solidFill>
                <a:latin typeface="Arial" charset="0"/>
              </a:rPr>
              <a:t>月から施行</a:t>
            </a:r>
          </a:p>
        </p:txBody>
      </p:sp>
      <p:sp>
        <p:nvSpPr>
          <p:cNvPr id="14" name="円形吹き出し 13"/>
          <p:cNvSpPr/>
          <p:nvPr/>
        </p:nvSpPr>
        <p:spPr>
          <a:xfrm>
            <a:off x="7524328" y="6050205"/>
            <a:ext cx="1043608" cy="764704"/>
          </a:xfrm>
          <a:prstGeom prst="wedgeEllipseCallout">
            <a:avLst>
              <a:gd name="adj1" fmla="val 97602"/>
              <a:gd name="adj2" fmla="val 50025"/>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50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heme/theme1.xml><?xml version="1.0" encoding="utf-8"?>
<a:theme xmlns:a="http://schemas.openxmlformats.org/drawingml/2006/main" name="1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27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8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9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2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3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5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3278</TotalTime>
  <Words>2085</Words>
  <Application>Microsoft Office PowerPoint</Application>
  <PresentationFormat>画面に合わせる (4:3)</PresentationFormat>
  <Paragraphs>301</Paragraphs>
  <Slides>24</Slides>
  <Notes>24</Notes>
  <HiddenSlides>0</HiddenSlides>
  <MMClips>0</MMClips>
  <ScaleCrop>false</ScaleCrop>
  <HeadingPairs>
    <vt:vector size="6" baseType="variant">
      <vt:variant>
        <vt:lpstr>使用されているフォント</vt:lpstr>
      </vt:variant>
      <vt:variant>
        <vt:i4>4</vt:i4>
      </vt:variant>
      <vt:variant>
        <vt:lpstr>テーマ</vt:lpstr>
      </vt:variant>
      <vt:variant>
        <vt:i4>10</vt:i4>
      </vt:variant>
      <vt:variant>
        <vt:lpstr>スライド タイトル</vt:lpstr>
      </vt:variant>
      <vt:variant>
        <vt:i4>24</vt:i4>
      </vt:variant>
    </vt:vector>
  </HeadingPairs>
  <TitlesOfParts>
    <vt:vector size="38" baseType="lpstr">
      <vt:lpstr>ＭＳ Ｐゴシック</vt:lpstr>
      <vt:lpstr>ＭＳ ゴシック</vt:lpstr>
      <vt:lpstr>Arial</vt:lpstr>
      <vt:lpstr>Calibri</vt:lpstr>
      <vt:lpstr>1_Office テーマ</vt:lpstr>
      <vt:lpstr>2_Office テーマ</vt:lpstr>
      <vt:lpstr>3_Office テーマ</vt:lpstr>
      <vt:lpstr>5_Office テーマ</vt:lpstr>
      <vt:lpstr>8_Office テーマ</vt:lpstr>
      <vt:lpstr>9_Office テーマ</vt:lpstr>
      <vt:lpstr>12_Office テーマ</vt:lpstr>
      <vt:lpstr>13_Office テーマ</vt:lpstr>
      <vt:lpstr>15_Office テーマ</vt:lpstr>
      <vt:lpstr>27_Office テーマ</vt:lpstr>
      <vt:lpstr>ネット社会の事件と法</vt:lpstr>
      <vt:lpstr>PowerPoint プレゼンテーション</vt:lpstr>
      <vt:lpstr>PowerPoint プレゼンテーション</vt:lpstr>
      <vt:lpstr>サイバー犯罪検挙件数の推移</vt:lpstr>
      <vt:lpstr>出会い系サイト規制法 「インターネット異性紹介事業を利用して 児童を誘引する行為の規制等に関する法律」</vt:lpstr>
      <vt:lpstr>PowerPoint プレゼンテーション</vt:lpstr>
      <vt:lpstr>PowerPoint プレゼンテーション</vt:lpstr>
      <vt:lpstr>出会い系サイト規制法 「インターネット異性紹介事業を利用して 児童を誘引する行為の規制等に関する法律」</vt:lpstr>
      <vt:lpstr>青少年ネット規制法 「青少年が安全に安心してインターネットを利用できる環境の 整備等に関する法律」（青少年インターネット環境整備法）</vt:lpstr>
      <vt:lpstr>青少年有害情報</vt:lpstr>
      <vt:lpstr>PowerPoint プレゼンテーション</vt:lpstr>
      <vt:lpstr>PowerPoint プレゼンテーション</vt:lpstr>
      <vt:lpstr>PowerPoint プレゼンテーション</vt:lpstr>
      <vt:lpstr>PowerPoint プレゼンテーション</vt:lpstr>
      <vt:lpstr>サイト認定の第三者機関</vt:lpstr>
      <vt:lpstr>認定サイト一覧（認定順）２８サイト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中学校新学習指導要領　総則</vt:lpstr>
      <vt:lpstr>高等学校新学習指導要領　総則</vt:lpstr>
      <vt:lpstr> 「情報モラル」</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情報モラル教育の推進のために</dc:title>
  <cp:lastModifiedBy>setup</cp:lastModifiedBy>
  <cp:revision>286</cp:revision>
  <cp:lastPrinted>2018-02-01T01:49:43Z</cp:lastPrinted>
  <dcterms:modified xsi:type="dcterms:W3CDTF">2018-02-02T00:34:04Z</dcterms:modified>
</cp:coreProperties>
</file>