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xlsx" ContentType="application/vnd.openxmlformats-officedocument.spreadsheetml.sheet"/>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2" r:id="rId3"/>
    <p:sldMasterId id="2147483674" r:id="rId4"/>
    <p:sldMasterId id="2147483681" r:id="rId5"/>
  </p:sldMasterIdLst>
  <p:notesMasterIdLst>
    <p:notesMasterId r:id="rId15"/>
  </p:notesMasterIdLst>
  <p:sldIdLst>
    <p:sldId id="256" r:id="rId6"/>
    <p:sldId id="355" r:id="rId7"/>
    <p:sldId id="357" r:id="rId8"/>
    <p:sldId id="298" r:id="rId9"/>
    <p:sldId id="326" r:id="rId10"/>
    <p:sldId id="327" r:id="rId11"/>
    <p:sldId id="329" r:id="rId12"/>
    <p:sldId id="330" r:id="rId13"/>
    <p:sldId id="358" r:id="rId1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LzJVhyvnb9BYAQLlvdFZ4Q==" hashData="BBfaDSiR8kADse0ZXi9L4gCaJ4Y="/>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7C5A7"/>
    <a:srgbClr val="FDB595"/>
    <a:srgbClr val="FF0066"/>
    <a:srgbClr val="CC9900"/>
    <a:srgbClr val="AEE3A7"/>
    <a:srgbClr val="CCFFFF"/>
    <a:srgbClr val="FF7F71"/>
    <a:srgbClr val="F3AA7D"/>
    <a:srgbClr val="FCD6B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3" autoAdjust="0"/>
    <p:restoredTop sz="70187" autoAdjust="0"/>
  </p:normalViewPr>
  <p:slideViewPr>
    <p:cSldViewPr>
      <p:cViewPr varScale="1">
        <p:scale>
          <a:sx n="50" d="100"/>
          <a:sy n="50" d="100"/>
        </p:scale>
        <p:origin x="-1614" y="-90"/>
      </p:cViewPr>
      <p:guideLst>
        <p:guide orient="horz" pos="2160"/>
        <p:guide pos="2880"/>
      </p:guideLst>
    </p:cSldViewPr>
  </p:slideViewPr>
  <p:outlineViewPr>
    <p:cViewPr>
      <p:scale>
        <a:sx n="33" d="100"/>
        <a:sy n="33" d="100"/>
      </p:scale>
      <p:origin x="0" y="96"/>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Office_Excel_______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Office_Excel_______2.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clrMapOvr bg1="lt1" tx1="dk1" bg2="lt2" tx2="dk2" accent1="accent1" accent2="accent2" accent3="accent3" accent4="accent4" accent5="accent5" accent6="accent6" hlink="hlink" folHlink="folHlink"/>
  <c:chart>
    <c:autoTitleDeleted val="1"/>
    <c:plotArea>
      <c:layout/>
      <c:lineChart>
        <c:grouping val="standard"/>
        <c:ser>
          <c:idx val="0"/>
          <c:order val="0"/>
          <c:tx>
            <c:strRef>
              <c:f>Sheet1!$B$1</c:f>
              <c:strCache>
                <c:ptCount val="1"/>
                <c:pt idx="0">
                  <c:v>被害総数</c:v>
                </c:pt>
              </c:strCache>
            </c:strRef>
          </c:tx>
          <c:spPr>
            <a:ln w="82550">
              <a:solidFill>
                <a:srgbClr val="000000"/>
              </a:solidFill>
            </a:ln>
          </c:spPr>
          <c:marker>
            <c:symbol val="square"/>
            <c:size val="20"/>
            <c:spPr>
              <a:noFill/>
              <a:ln>
                <a:solidFill>
                  <a:prstClr val="black"/>
                </a:solidFill>
              </a:ln>
            </c:spPr>
          </c:marker>
          <c:dLbls>
            <c:dLbl>
              <c:idx val="0"/>
              <c:layout>
                <c:manualLayout>
                  <c:x val="-5.7753207733253965E-2"/>
                  <c:y val="-0.11405001546374716"/>
                </c:manualLayout>
              </c:layout>
              <c:dLblPos val="r"/>
              <c:showVal val="1"/>
            </c:dLbl>
            <c:dLbl>
              <c:idx val="1"/>
              <c:layout>
                <c:manualLayout>
                  <c:x val="-5.3111910567441918E-2"/>
                  <c:y val="-7.114937679597165E-2"/>
                </c:manualLayout>
              </c:layout>
              <c:dLblPos val="r"/>
              <c:showVal val="1"/>
            </c:dLbl>
            <c:dLbl>
              <c:idx val="2"/>
              <c:layout>
                <c:manualLayout>
                  <c:x val="-5.8519082675024363E-2"/>
                  <c:y val="-9.6174749352174266E-2"/>
                </c:manualLayout>
              </c:layout>
              <c:dLblPos val="r"/>
              <c:showVal val="1"/>
            </c:dLbl>
            <c:dLbl>
              <c:idx val="3"/>
              <c:layout>
                <c:manualLayout>
                  <c:x val="-5.6206108677983049E-2"/>
                  <c:y val="-9.0216327314983247E-2"/>
                </c:manualLayout>
              </c:layout>
              <c:dLblPos val="r"/>
              <c:showVal val="1"/>
            </c:dLbl>
            <c:dLbl>
              <c:idx val="4"/>
              <c:layout>
                <c:manualLayout>
                  <c:x val="-6.0847405843795326E-2"/>
                  <c:y val="-7.1149376795971497E-2"/>
                </c:manualLayout>
              </c:layout>
              <c:dLblPos val="r"/>
              <c:showVal val="1"/>
            </c:dLbl>
            <c:txPr>
              <a:bodyPr/>
              <a:lstStyle/>
              <a:p>
                <a:pPr>
                  <a:defRPr sz="2400"/>
                </a:pPr>
                <a:endParaRPr lang="ja-JP"/>
              </a:p>
            </c:txPr>
            <c:dLblPos val="b"/>
            <c:showVal val="1"/>
          </c:dLbls>
          <c:cat>
            <c:strRef>
              <c:f>Sheet1!$A$2:$A$6</c:f>
              <c:strCache>
                <c:ptCount val="5"/>
                <c:pt idx="0">
                  <c:v>H17</c:v>
                </c:pt>
                <c:pt idx="1">
                  <c:v>H18</c:v>
                </c:pt>
                <c:pt idx="2">
                  <c:v>H19</c:v>
                </c:pt>
                <c:pt idx="3">
                  <c:v>H20</c:v>
                </c:pt>
                <c:pt idx="4">
                  <c:v>H21</c:v>
                </c:pt>
              </c:strCache>
            </c:strRef>
          </c:cat>
          <c:val>
            <c:numRef>
              <c:f>Sheet1!$B$2:$B$6</c:f>
              <c:numCache>
                <c:formatCode>General</c:formatCode>
                <c:ptCount val="5"/>
                <c:pt idx="0">
                  <c:v>1061</c:v>
                </c:pt>
                <c:pt idx="1">
                  <c:v>1153</c:v>
                </c:pt>
                <c:pt idx="2">
                  <c:v>1100</c:v>
                </c:pt>
                <c:pt idx="3">
                  <c:v>1516</c:v>
                </c:pt>
                <c:pt idx="4">
                  <c:v>1589</c:v>
                </c:pt>
              </c:numCache>
            </c:numRef>
          </c:val>
        </c:ser>
        <c:dLbls>
          <c:showVal val="1"/>
        </c:dLbls>
        <c:marker val="1"/>
        <c:axId val="175069440"/>
        <c:axId val="175079424"/>
      </c:lineChart>
      <c:catAx>
        <c:axId val="175069440"/>
        <c:scaling>
          <c:orientation val="minMax"/>
        </c:scaling>
        <c:axPos val="b"/>
        <c:tickLblPos val="nextTo"/>
        <c:crossAx val="175079424"/>
        <c:crosses val="autoZero"/>
        <c:auto val="1"/>
        <c:lblAlgn val="ctr"/>
        <c:lblOffset val="100"/>
      </c:catAx>
      <c:valAx>
        <c:axId val="175079424"/>
        <c:scaling>
          <c:orientation val="minMax"/>
        </c:scaling>
        <c:axPos val="l"/>
        <c:majorGridlines/>
        <c:numFmt formatCode="General" sourceLinked="1"/>
        <c:tickLblPos val="nextTo"/>
        <c:crossAx val="175069440"/>
        <c:crosses val="autoZero"/>
        <c:crossBetween val="between"/>
      </c:valAx>
    </c:plotArea>
    <c:legend>
      <c:legendPos val="r"/>
      <c:layout>
        <c:manualLayout>
          <c:xMode val="edge"/>
          <c:yMode val="edge"/>
          <c:x val="7.8671570605215416E-2"/>
          <c:y val="2.8676430847023069E-2"/>
          <c:w val="0.19029318379829227"/>
          <c:h val="6.6150870623984726E-2"/>
        </c:manualLayout>
      </c:layout>
    </c:legend>
    <c:plotVisOnly val="1"/>
  </c:chart>
  <c:txPr>
    <a:bodyPr/>
    <a:lstStyle/>
    <a:p>
      <a:pPr>
        <a:defRPr sz="1800"/>
      </a:pPr>
      <a:endParaRPr lang="ja-JP"/>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ja-JP"/>
  <c:clrMapOvr bg1="lt1" tx1="dk1" bg2="lt2" tx2="dk2" accent1="accent1" accent2="accent2" accent3="accent3" accent4="accent4" accent5="accent5" accent6="accent6" hlink="hlink" folHlink="folHlink"/>
  <c:chart>
    <c:plotArea>
      <c:layout>
        <c:manualLayout>
          <c:layoutTarget val="inner"/>
          <c:xMode val="edge"/>
          <c:yMode val="edge"/>
          <c:x val="3.0941981105413296E-2"/>
          <c:y val="0.13585202244795622"/>
          <c:w val="0.7241561366475866"/>
          <c:h val="0.8379309205884049"/>
        </c:manualLayout>
      </c:layout>
      <c:barChart>
        <c:barDir val="col"/>
        <c:grouping val="stacked"/>
        <c:ser>
          <c:idx val="0"/>
          <c:order val="0"/>
          <c:tx>
            <c:strRef>
              <c:f>Sheet1!$B$1</c:f>
              <c:strCache>
                <c:ptCount val="1"/>
                <c:pt idx="0">
                  <c:v>出会い系サイト</c:v>
                </c:pt>
              </c:strCache>
            </c:strRef>
          </c:tx>
          <c:spPr>
            <a:ln w="63500">
              <a:solidFill>
                <a:srgbClr val="000000"/>
              </a:solidFill>
            </a:ln>
          </c:spPr>
          <c:dLbls>
            <c:dLbl>
              <c:idx val="0"/>
              <c:delete val="1"/>
            </c:dLbl>
            <c:dLbl>
              <c:idx val="1"/>
              <c:delete val="1"/>
            </c:dLbl>
            <c:dLbl>
              <c:idx val="2"/>
              <c:delete val="1"/>
            </c:dLbl>
            <c:dLbl>
              <c:idx val="3"/>
              <c:layout>
                <c:manualLayout>
                  <c:x val="6.0336863155555913E-2"/>
                  <c:y val="-5.1380552311004385E-2"/>
                </c:manualLayout>
              </c:layout>
              <c:dLblPos val="ctr"/>
              <c:showVal val="1"/>
            </c:dLbl>
            <c:dLbl>
              <c:idx val="4"/>
              <c:layout>
                <c:manualLayout>
                  <c:x val="7.4260754652991923E-2"/>
                  <c:y val="-3.3586921273011709E-2"/>
                </c:manualLayout>
              </c:layout>
              <c:dLblPos val="ctr"/>
              <c:showVal val="1"/>
            </c:dLbl>
            <c:txPr>
              <a:bodyPr/>
              <a:lstStyle/>
              <a:p>
                <a:pPr>
                  <a:defRPr sz="2400"/>
                </a:pPr>
                <a:endParaRPr lang="ja-JP"/>
              </a:p>
            </c:txPr>
            <c:dLblPos val="inEnd"/>
            <c:showVal val="1"/>
          </c:dLbls>
          <c:cat>
            <c:strRef>
              <c:f>Sheet1!$A$2:$A$6</c:f>
              <c:strCache>
                <c:ptCount val="5"/>
                <c:pt idx="0">
                  <c:v>H17</c:v>
                </c:pt>
                <c:pt idx="1">
                  <c:v>H18</c:v>
                </c:pt>
                <c:pt idx="2">
                  <c:v>H19</c:v>
                </c:pt>
                <c:pt idx="3">
                  <c:v>H20</c:v>
                </c:pt>
                <c:pt idx="4">
                  <c:v>H21</c:v>
                </c:pt>
              </c:strCache>
            </c:strRef>
          </c:cat>
          <c:val>
            <c:numRef>
              <c:f>Sheet1!$B$2:$B$6</c:f>
              <c:numCache>
                <c:formatCode>#,##0;[Red]\-#,##0</c:formatCode>
                <c:ptCount val="5"/>
                <c:pt idx="0">
                  <c:v>1061</c:v>
                </c:pt>
                <c:pt idx="1">
                  <c:v>1153</c:v>
                </c:pt>
                <c:pt idx="2">
                  <c:v>1100</c:v>
                </c:pt>
                <c:pt idx="3">
                  <c:v>724</c:v>
                </c:pt>
                <c:pt idx="4">
                  <c:v>453</c:v>
                </c:pt>
              </c:numCache>
            </c:numRef>
          </c:val>
        </c:ser>
        <c:ser>
          <c:idx val="1"/>
          <c:order val="1"/>
          <c:tx>
            <c:strRef>
              <c:f>Sheet1!$C$1</c:f>
              <c:strCache>
                <c:ptCount val="1"/>
                <c:pt idx="0">
                  <c:v>非出会い系</c:v>
                </c:pt>
              </c:strCache>
            </c:strRef>
          </c:tx>
          <c:spPr>
            <a:ln w="57150">
              <a:solidFill>
                <a:srgbClr val="000000"/>
              </a:solidFill>
              <a:prstDash val="solid"/>
            </a:ln>
          </c:spPr>
          <c:dPt>
            <c:idx val="3"/>
            <c:spPr>
              <a:solidFill>
                <a:srgbClr val="FF0000"/>
              </a:solidFill>
              <a:ln w="57150">
                <a:solidFill>
                  <a:srgbClr val="000000"/>
                </a:solidFill>
                <a:prstDash val="solid"/>
              </a:ln>
            </c:spPr>
          </c:dPt>
          <c:dPt>
            <c:idx val="4"/>
            <c:spPr>
              <a:solidFill>
                <a:srgbClr val="FF0000"/>
              </a:solidFill>
              <a:ln w="57150">
                <a:solidFill>
                  <a:srgbClr val="000000"/>
                </a:solidFill>
                <a:prstDash val="solid"/>
              </a:ln>
            </c:spPr>
          </c:dPt>
          <c:dLbls>
            <c:dLbl>
              <c:idx val="3"/>
              <c:layout>
                <c:manualLayout>
                  <c:x val="6.0336863155555913E-2"/>
                  <c:y val="4.2930665361506394E-3"/>
                </c:manualLayout>
              </c:layout>
              <c:dLblPos val="ctr"/>
              <c:showVal val="1"/>
            </c:dLbl>
            <c:dLbl>
              <c:idx val="4"/>
              <c:layout>
                <c:manualLayout>
                  <c:x val="7.8902051818803998E-2"/>
                  <c:y val="5.2925988703957767E-2"/>
                </c:manualLayout>
              </c:layout>
              <c:dLblPos val="ctr"/>
              <c:showVal val="1"/>
            </c:dLbl>
            <c:txPr>
              <a:bodyPr/>
              <a:lstStyle/>
              <a:p>
                <a:pPr>
                  <a:defRPr sz="2400"/>
                </a:pPr>
                <a:endParaRPr lang="ja-JP"/>
              </a:p>
            </c:txPr>
            <c:dLblPos val="inEnd"/>
            <c:showVal val="1"/>
          </c:dLbls>
          <c:cat>
            <c:strRef>
              <c:f>Sheet1!$A$2:$A$6</c:f>
              <c:strCache>
                <c:ptCount val="5"/>
                <c:pt idx="0">
                  <c:v>H17</c:v>
                </c:pt>
                <c:pt idx="1">
                  <c:v>H18</c:v>
                </c:pt>
                <c:pt idx="2">
                  <c:v>H19</c:v>
                </c:pt>
                <c:pt idx="3">
                  <c:v>H20</c:v>
                </c:pt>
                <c:pt idx="4">
                  <c:v>H21</c:v>
                </c:pt>
              </c:strCache>
            </c:strRef>
          </c:cat>
          <c:val>
            <c:numRef>
              <c:f>Sheet1!$C$2:$C$6</c:f>
              <c:numCache>
                <c:formatCode>General</c:formatCode>
                <c:ptCount val="5"/>
                <c:pt idx="3" formatCode="#,##0;[Red]\-#,##0">
                  <c:v>792</c:v>
                </c:pt>
                <c:pt idx="4" formatCode="#,##0;[Red]\-#,##0">
                  <c:v>1136</c:v>
                </c:pt>
              </c:numCache>
            </c:numRef>
          </c:val>
        </c:ser>
        <c:dLbls>
          <c:showVal val="1"/>
        </c:dLbls>
        <c:overlap val="100"/>
        <c:axId val="175889408"/>
        <c:axId val="175895296"/>
      </c:barChart>
      <c:catAx>
        <c:axId val="175889408"/>
        <c:scaling>
          <c:orientation val="minMax"/>
        </c:scaling>
        <c:delete val="1"/>
        <c:axPos val="b"/>
        <c:tickLblPos val="none"/>
        <c:crossAx val="175895296"/>
        <c:crosses val="autoZero"/>
        <c:auto val="1"/>
        <c:lblAlgn val="ctr"/>
        <c:lblOffset val="100"/>
      </c:catAx>
      <c:valAx>
        <c:axId val="175895296"/>
        <c:scaling>
          <c:orientation val="minMax"/>
        </c:scaling>
        <c:delete val="1"/>
        <c:axPos val="l"/>
        <c:numFmt formatCode="#,##0;[Red]\-#,##0" sourceLinked="1"/>
        <c:tickLblPos val="none"/>
        <c:crossAx val="175889408"/>
        <c:crosses val="autoZero"/>
        <c:crossBetween val="between"/>
      </c:valAx>
    </c:plotArea>
    <c:legend>
      <c:legendPos val="r"/>
      <c:legendEntry>
        <c:idx val="0"/>
        <c:txPr>
          <a:bodyPr/>
          <a:lstStyle/>
          <a:p>
            <a:pPr>
              <a:defRPr b="1">
                <a:solidFill>
                  <a:srgbClr val="FF0000"/>
                </a:solidFill>
              </a:defRPr>
            </a:pPr>
            <a:endParaRPr lang="ja-JP"/>
          </a:p>
        </c:txPr>
      </c:legendEntry>
      <c:layout>
        <c:manualLayout>
          <c:xMode val="edge"/>
          <c:yMode val="edge"/>
          <c:x val="3.6126346585272216E-2"/>
          <c:y val="0.18836214144374389"/>
          <c:w val="0.21860119830740118"/>
          <c:h val="0.13230174124796945"/>
        </c:manualLayout>
      </c:layout>
    </c:legend>
    <c:plotVisOnly val="1"/>
  </c:chart>
  <c:txPr>
    <a:bodyPr/>
    <a:lstStyle/>
    <a:p>
      <a:pPr>
        <a:defRPr sz="1800"/>
      </a:pPr>
      <a:endParaRPr lang="ja-JP"/>
    </a:p>
  </c:txPr>
  <c:externalData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D7C431-8046-42DD-A753-DD8B26B11D54}"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kumimoji="1" lang="ja-JP" altLang="en-US"/>
        </a:p>
      </dgm:t>
    </dgm:pt>
    <dgm:pt modelId="{3E385B4B-012E-4B5C-AAD3-90B3111B5654}">
      <dgm:prSet phldrT="[テキスト]"/>
      <dgm:spPr>
        <a:ln>
          <a:solidFill>
            <a:srgbClr val="002060"/>
          </a:solid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dgm:spPr>
      <dgm:t>
        <a:bodyPr>
          <a:scene3d>
            <a:camera prst="orthographicFront"/>
            <a:lightRig rig="soft" dir="t">
              <a:rot lat="0" lon="0" rev="10800000"/>
            </a:lightRig>
          </a:scene3d>
          <a:sp3d>
            <a:bevelT w="27940" h="12700"/>
            <a:contourClr>
              <a:srgbClr val="DDDDDD"/>
            </a:contourClr>
          </a:sp3d>
        </a:bodyPr>
        <a:lstStyle/>
        <a:p>
          <a:r>
            <a:rPr kumimoji="1" lang="ja-JP" altLang="en-US" b="1" cap="none" spc="150" dirty="0" smtClean="0">
              <a:ln w="11430"/>
              <a:solidFill>
                <a:srgbClr val="F8F8F8"/>
              </a:solidFill>
              <a:effectLst>
                <a:outerShdw blurRad="25400" algn="tl" rotWithShape="0">
                  <a:srgbClr val="000000">
                    <a:alpha val="43000"/>
                  </a:srgbClr>
                </a:outerShdw>
              </a:effectLst>
            </a:rPr>
            <a:t>自己紹介</a:t>
          </a:r>
          <a:endParaRPr kumimoji="1" lang="ja-JP" altLang="en-US" b="1" cap="none" spc="150" dirty="0">
            <a:ln w="11430"/>
            <a:solidFill>
              <a:srgbClr val="F8F8F8"/>
            </a:solidFill>
            <a:effectLst>
              <a:outerShdw blurRad="25400" algn="tl" rotWithShape="0">
                <a:srgbClr val="000000">
                  <a:alpha val="43000"/>
                </a:srgbClr>
              </a:outerShdw>
            </a:effectLst>
          </a:endParaRPr>
        </a:p>
      </dgm:t>
    </dgm:pt>
    <dgm:pt modelId="{92EF130F-0844-48AA-8EBF-EDF6311094AC}" type="parTrans" cxnId="{C377874F-38D9-43DC-9936-A7254F764BAE}">
      <dgm:prSet/>
      <dgm:spPr/>
      <dgm:t>
        <a:bodyPr/>
        <a:lstStyle/>
        <a:p>
          <a:endParaRPr kumimoji="1" lang="ja-JP" altLang="en-US"/>
        </a:p>
      </dgm:t>
    </dgm:pt>
    <dgm:pt modelId="{D3B474C3-4FFD-454C-AAF4-5F425D8D2B9C}" type="sibTrans" cxnId="{C377874F-38D9-43DC-9936-A7254F764BAE}">
      <dgm:prSet/>
      <dgm:spPr>
        <a:solidFill>
          <a:srgbClr val="FF0000">
            <a:alpha val="90000"/>
          </a:srgbClr>
        </a:solidFill>
        <a:scene3d>
          <a:camera prst="orthographicFront"/>
          <a:lightRig rig="threePt" dir="t"/>
        </a:scene3d>
        <a:sp3d>
          <a:bevelT/>
        </a:sp3d>
      </dgm:spPr>
      <dgm:t>
        <a:bodyPr/>
        <a:lstStyle/>
        <a:p>
          <a:endParaRPr kumimoji="1" lang="ja-JP" altLang="en-US"/>
        </a:p>
      </dgm:t>
    </dgm:pt>
    <dgm:pt modelId="{FCFA115F-2E5E-44F6-9BE3-5C4E110BCCED}">
      <dgm:prSet phldrT="[テキスト]"/>
      <dgm:spPr>
        <a:solidFill>
          <a:srgbClr val="FFC000"/>
        </a:solidFill>
        <a:ln>
          <a:solidFill>
            <a:srgbClr val="BCB800"/>
          </a:solid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dgm:spPr>
      <dgm:t>
        <a:bodyPr>
          <a:scene3d>
            <a:camera prst="orthographicFront"/>
            <a:lightRig rig="soft" dir="t">
              <a:rot lat="0" lon="0" rev="10800000"/>
            </a:lightRig>
          </a:scene3d>
          <a:sp3d>
            <a:bevelT w="27940" h="12700"/>
            <a:contourClr>
              <a:srgbClr val="DDDDDD"/>
            </a:contourClr>
          </a:sp3d>
        </a:bodyPr>
        <a:lstStyle/>
        <a:p>
          <a:r>
            <a:rPr kumimoji="1" lang="ja-JP" altLang="en-US" b="1" cap="none" spc="150" dirty="0" smtClean="0">
              <a:ln w="11430"/>
              <a:solidFill>
                <a:srgbClr val="F8F8F8"/>
              </a:solidFill>
              <a:effectLst>
                <a:outerShdw blurRad="25400" algn="tl" rotWithShape="0">
                  <a:srgbClr val="000000">
                    <a:alpha val="43000"/>
                  </a:srgbClr>
                </a:outerShdw>
              </a:effectLst>
            </a:rPr>
            <a:t>コメント</a:t>
          </a:r>
          <a:endParaRPr kumimoji="1" lang="ja-JP" altLang="en-US" b="1" cap="none" spc="150" dirty="0">
            <a:ln w="11430"/>
            <a:solidFill>
              <a:srgbClr val="F8F8F8"/>
            </a:solidFill>
            <a:effectLst>
              <a:outerShdw blurRad="25400" algn="tl" rotWithShape="0">
                <a:srgbClr val="000000">
                  <a:alpha val="43000"/>
                </a:srgbClr>
              </a:outerShdw>
            </a:effectLst>
          </a:endParaRPr>
        </a:p>
      </dgm:t>
    </dgm:pt>
    <dgm:pt modelId="{7562A754-A8BE-4ECF-93E4-D977D2783A7C}" type="parTrans" cxnId="{9A512792-A4EE-48D0-BD7D-FEB179D39DCC}">
      <dgm:prSet/>
      <dgm:spPr/>
      <dgm:t>
        <a:bodyPr/>
        <a:lstStyle/>
        <a:p>
          <a:endParaRPr kumimoji="1" lang="ja-JP" altLang="en-US"/>
        </a:p>
      </dgm:t>
    </dgm:pt>
    <dgm:pt modelId="{560F20C6-F453-43F5-AC2E-D467F60EFD85}" type="sibTrans" cxnId="{9A512792-A4EE-48D0-BD7D-FEB179D39DCC}">
      <dgm:prSet/>
      <dgm:spPr>
        <a:solidFill>
          <a:srgbClr val="FF0000">
            <a:alpha val="90000"/>
          </a:srgbClr>
        </a:solidFill>
        <a:scene3d>
          <a:camera prst="orthographicFront"/>
          <a:lightRig rig="threePt" dir="t"/>
        </a:scene3d>
        <a:sp3d>
          <a:bevelT/>
        </a:sp3d>
      </dgm:spPr>
      <dgm:t>
        <a:bodyPr/>
        <a:lstStyle/>
        <a:p>
          <a:endParaRPr kumimoji="1" lang="ja-JP" altLang="en-US"/>
        </a:p>
      </dgm:t>
    </dgm:pt>
    <dgm:pt modelId="{C97C2A47-66FB-474F-B5E8-675436FE3A7F}">
      <dgm:prSet phldrT="[テキスト]"/>
      <dgm:spPr>
        <a:solidFill>
          <a:schemeClr val="accent2">
            <a:lumMod val="75000"/>
          </a:schemeClr>
        </a:solidFill>
        <a:ln>
          <a:solidFill>
            <a:schemeClr val="accent2">
              <a:lumMod val="50000"/>
            </a:schemeClr>
          </a:solid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dgm:spPr>
      <dgm:t>
        <a:bodyPr>
          <a:scene3d>
            <a:camera prst="orthographicFront"/>
            <a:lightRig rig="soft" dir="t">
              <a:rot lat="0" lon="0" rev="10800000"/>
            </a:lightRig>
          </a:scene3d>
          <a:sp3d>
            <a:bevelT w="27940" h="12700"/>
            <a:contourClr>
              <a:srgbClr val="DDDDDD"/>
            </a:contourClr>
          </a:sp3d>
        </a:bodyPr>
        <a:lstStyle/>
        <a:p>
          <a:r>
            <a:rPr kumimoji="1" lang="ja-JP" altLang="en-US" b="1" cap="none" spc="150" dirty="0" smtClean="0">
              <a:ln w="11430"/>
              <a:solidFill>
                <a:srgbClr val="F8F8F8"/>
              </a:solidFill>
              <a:effectLst>
                <a:outerShdw blurRad="25400" algn="tl" rotWithShape="0">
                  <a:srgbClr val="000000">
                    <a:alpha val="43000"/>
                  </a:srgbClr>
                </a:outerShdw>
              </a:effectLst>
            </a:rPr>
            <a:t>ネット交際</a:t>
          </a:r>
          <a:endParaRPr kumimoji="1" lang="ja-JP" altLang="en-US" b="1" cap="none" spc="150" dirty="0">
            <a:ln w="11430"/>
            <a:solidFill>
              <a:srgbClr val="F8F8F8"/>
            </a:solidFill>
            <a:effectLst>
              <a:outerShdw blurRad="25400" algn="tl" rotWithShape="0">
                <a:srgbClr val="000000">
                  <a:alpha val="43000"/>
                </a:srgbClr>
              </a:outerShdw>
            </a:effectLst>
          </a:endParaRPr>
        </a:p>
      </dgm:t>
    </dgm:pt>
    <dgm:pt modelId="{3832F033-4C6D-4E9D-AD32-26C536F1A437}" type="parTrans" cxnId="{75065D3C-82EE-4A9B-BFC7-4BDE9B0C2CAE}">
      <dgm:prSet/>
      <dgm:spPr/>
      <dgm:t>
        <a:bodyPr/>
        <a:lstStyle/>
        <a:p>
          <a:endParaRPr kumimoji="1" lang="ja-JP" altLang="en-US"/>
        </a:p>
      </dgm:t>
    </dgm:pt>
    <dgm:pt modelId="{656516E5-D045-4EDB-B996-DF461FD821D7}" type="sibTrans" cxnId="{75065D3C-82EE-4A9B-BFC7-4BDE9B0C2CAE}">
      <dgm:prSet/>
      <dgm:spPr/>
      <dgm:t>
        <a:bodyPr/>
        <a:lstStyle/>
        <a:p>
          <a:endParaRPr kumimoji="1" lang="ja-JP" altLang="en-US"/>
        </a:p>
      </dgm:t>
    </dgm:pt>
    <dgm:pt modelId="{CBE18A89-5FE1-4B62-8802-840696435C65}" type="pres">
      <dgm:prSet presAssocID="{2CD7C431-8046-42DD-A753-DD8B26B11D54}" presName="outerComposite" presStyleCnt="0">
        <dgm:presLayoutVars>
          <dgm:chMax val="5"/>
          <dgm:dir/>
          <dgm:resizeHandles val="exact"/>
        </dgm:presLayoutVars>
      </dgm:prSet>
      <dgm:spPr/>
      <dgm:t>
        <a:bodyPr/>
        <a:lstStyle/>
        <a:p>
          <a:endParaRPr kumimoji="1" lang="ja-JP" altLang="en-US"/>
        </a:p>
      </dgm:t>
    </dgm:pt>
    <dgm:pt modelId="{395C8434-F183-4138-A9A0-7460EEDC202B}" type="pres">
      <dgm:prSet presAssocID="{2CD7C431-8046-42DD-A753-DD8B26B11D54}" presName="dummyMaxCanvas" presStyleCnt="0">
        <dgm:presLayoutVars/>
      </dgm:prSet>
      <dgm:spPr/>
    </dgm:pt>
    <dgm:pt modelId="{622C2471-E6B1-473A-895C-9C97DCAF9EC7}" type="pres">
      <dgm:prSet presAssocID="{2CD7C431-8046-42DD-A753-DD8B26B11D54}" presName="ThreeNodes_1" presStyleLbl="node1" presStyleIdx="0" presStyleCnt="3">
        <dgm:presLayoutVars>
          <dgm:bulletEnabled val="1"/>
        </dgm:presLayoutVars>
      </dgm:prSet>
      <dgm:spPr/>
      <dgm:t>
        <a:bodyPr/>
        <a:lstStyle/>
        <a:p>
          <a:endParaRPr kumimoji="1" lang="ja-JP" altLang="en-US"/>
        </a:p>
      </dgm:t>
    </dgm:pt>
    <dgm:pt modelId="{1EE6CEC9-46AE-4AA3-9589-0B45B7542AD7}" type="pres">
      <dgm:prSet presAssocID="{2CD7C431-8046-42DD-A753-DD8B26B11D54}" presName="ThreeNodes_2" presStyleLbl="node1" presStyleIdx="1" presStyleCnt="3">
        <dgm:presLayoutVars>
          <dgm:bulletEnabled val="1"/>
        </dgm:presLayoutVars>
      </dgm:prSet>
      <dgm:spPr/>
      <dgm:t>
        <a:bodyPr/>
        <a:lstStyle/>
        <a:p>
          <a:endParaRPr kumimoji="1" lang="ja-JP" altLang="en-US"/>
        </a:p>
      </dgm:t>
    </dgm:pt>
    <dgm:pt modelId="{D2960628-4890-4C26-AE1E-9B55464F9AF8}" type="pres">
      <dgm:prSet presAssocID="{2CD7C431-8046-42DD-A753-DD8B26B11D54}" presName="ThreeNodes_3" presStyleLbl="node1" presStyleIdx="2" presStyleCnt="3">
        <dgm:presLayoutVars>
          <dgm:bulletEnabled val="1"/>
        </dgm:presLayoutVars>
      </dgm:prSet>
      <dgm:spPr/>
      <dgm:t>
        <a:bodyPr/>
        <a:lstStyle/>
        <a:p>
          <a:endParaRPr kumimoji="1" lang="ja-JP" altLang="en-US"/>
        </a:p>
      </dgm:t>
    </dgm:pt>
    <dgm:pt modelId="{41A8CF67-60F9-4872-BE76-ED0C00030A78}" type="pres">
      <dgm:prSet presAssocID="{2CD7C431-8046-42DD-A753-DD8B26B11D54}" presName="ThreeConn_1-2" presStyleLbl="fgAccFollowNode1" presStyleIdx="0" presStyleCnt="2" custLinFactX="-65212" custLinFactNeighborX="-100000" custLinFactNeighborY="-1856">
        <dgm:presLayoutVars>
          <dgm:bulletEnabled val="1"/>
        </dgm:presLayoutVars>
      </dgm:prSet>
      <dgm:spPr/>
      <dgm:t>
        <a:bodyPr/>
        <a:lstStyle/>
        <a:p>
          <a:endParaRPr kumimoji="1" lang="ja-JP" altLang="en-US"/>
        </a:p>
      </dgm:t>
    </dgm:pt>
    <dgm:pt modelId="{35AB350A-EDB4-43D1-B6DF-BA856AF2D7F9}" type="pres">
      <dgm:prSet presAssocID="{2CD7C431-8046-42DD-A753-DD8B26B11D54}" presName="ThreeConn_2-3" presStyleLbl="fgAccFollowNode1" presStyleIdx="1" presStyleCnt="2" custLinFactX="-14887" custLinFactNeighborX="-100000" custLinFactNeighborY="-4275">
        <dgm:presLayoutVars>
          <dgm:bulletEnabled val="1"/>
        </dgm:presLayoutVars>
      </dgm:prSet>
      <dgm:spPr/>
      <dgm:t>
        <a:bodyPr/>
        <a:lstStyle/>
        <a:p>
          <a:endParaRPr kumimoji="1" lang="ja-JP" altLang="en-US"/>
        </a:p>
      </dgm:t>
    </dgm:pt>
    <dgm:pt modelId="{69FE5B7C-09AE-4710-9AEF-AC9F23746BD3}" type="pres">
      <dgm:prSet presAssocID="{2CD7C431-8046-42DD-A753-DD8B26B11D54}" presName="ThreeNodes_1_text" presStyleLbl="node1" presStyleIdx="2" presStyleCnt="3">
        <dgm:presLayoutVars>
          <dgm:bulletEnabled val="1"/>
        </dgm:presLayoutVars>
      </dgm:prSet>
      <dgm:spPr/>
      <dgm:t>
        <a:bodyPr/>
        <a:lstStyle/>
        <a:p>
          <a:endParaRPr kumimoji="1" lang="ja-JP" altLang="en-US"/>
        </a:p>
      </dgm:t>
    </dgm:pt>
    <dgm:pt modelId="{62DA437E-B2B8-40C8-B409-A377D03C61CE}" type="pres">
      <dgm:prSet presAssocID="{2CD7C431-8046-42DD-A753-DD8B26B11D54}" presName="ThreeNodes_2_text" presStyleLbl="node1" presStyleIdx="2" presStyleCnt="3">
        <dgm:presLayoutVars>
          <dgm:bulletEnabled val="1"/>
        </dgm:presLayoutVars>
      </dgm:prSet>
      <dgm:spPr/>
      <dgm:t>
        <a:bodyPr/>
        <a:lstStyle/>
        <a:p>
          <a:endParaRPr kumimoji="1" lang="ja-JP" altLang="en-US"/>
        </a:p>
      </dgm:t>
    </dgm:pt>
    <dgm:pt modelId="{42583A89-757F-431B-8496-17F0BE536036}" type="pres">
      <dgm:prSet presAssocID="{2CD7C431-8046-42DD-A753-DD8B26B11D54}" presName="ThreeNodes_3_text" presStyleLbl="node1" presStyleIdx="2" presStyleCnt="3">
        <dgm:presLayoutVars>
          <dgm:bulletEnabled val="1"/>
        </dgm:presLayoutVars>
      </dgm:prSet>
      <dgm:spPr/>
      <dgm:t>
        <a:bodyPr/>
        <a:lstStyle/>
        <a:p>
          <a:endParaRPr kumimoji="1" lang="ja-JP" altLang="en-US"/>
        </a:p>
      </dgm:t>
    </dgm:pt>
  </dgm:ptLst>
  <dgm:cxnLst>
    <dgm:cxn modelId="{0ABFA48E-26BD-4980-AA2E-FBCAF2122E59}" type="presOf" srcId="{C97C2A47-66FB-474F-B5E8-675436FE3A7F}" destId="{42583A89-757F-431B-8496-17F0BE536036}" srcOrd="1" destOrd="0" presId="urn:microsoft.com/office/officeart/2005/8/layout/vProcess5"/>
    <dgm:cxn modelId="{3E730066-9D21-4956-BD1D-8F9B1249B1B9}" type="presOf" srcId="{2CD7C431-8046-42DD-A753-DD8B26B11D54}" destId="{CBE18A89-5FE1-4B62-8802-840696435C65}" srcOrd="0" destOrd="0" presId="urn:microsoft.com/office/officeart/2005/8/layout/vProcess5"/>
    <dgm:cxn modelId="{D6175640-C6D8-4E65-9498-2C426FD4842D}" type="presOf" srcId="{C97C2A47-66FB-474F-B5E8-675436FE3A7F}" destId="{D2960628-4890-4C26-AE1E-9B55464F9AF8}" srcOrd="0" destOrd="0" presId="urn:microsoft.com/office/officeart/2005/8/layout/vProcess5"/>
    <dgm:cxn modelId="{1AA7A35F-F61F-4581-A2B3-750637AD505A}" type="presOf" srcId="{FCFA115F-2E5E-44F6-9BE3-5C4E110BCCED}" destId="{1EE6CEC9-46AE-4AA3-9589-0B45B7542AD7}" srcOrd="0" destOrd="0" presId="urn:microsoft.com/office/officeart/2005/8/layout/vProcess5"/>
    <dgm:cxn modelId="{75065D3C-82EE-4A9B-BFC7-4BDE9B0C2CAE}" srcId="{2CD7C431-8046-42DD-A753-DD8B26B11D54}" destId="{C97C2A47-66FB-474F-B5E8-675436FE3A7F}" srcOrd="2" destOrd="0" parTransId="{3832F033-4C6D-4E9D-AD32-26C536F1A437}" sibTransId="{656516E5-D045-4EDB-B996-DF461FD821D7}"/>
    <dgm:cxn modelId="{C377874F-38D9-43DC-9936-A7254F764BAE}" srcId="{2CD7C431-8046-42DD-A753-DD8B26B11D54}" destId="{3E385B4B-012E-4B5C-AAD3-90B3111B5654}" srcOrd="0" destOrd="0" parTransId="{92EF130F-0844-48AA-8EBF-EDF6311094AC}" sibTransId="{D3B474C3-4FFD-454C-AAF4-5F425D8D2B9C}"/>
    <dgm:cxn modelId="{EE4F5B4D-7487-4B72-A215-BF50234DEA61}" type="presOf" srcId="{3E385B4B-012E-4B5C-AAD3-90B3111B5654}" destId="{69FE5B7C-09AE-4710-9AEF-AC9F23746BD3}" srcOrd="1" destOrd="0" presId="urn:microsoft.com/office/officeart/2005/8/layout/vProcess5"/>
    <dgm:cxn modelId="{0F62DE84-6012-4609-B722-EF99757D55F2}" type="presOf" srcId="{FCFA115F-2E5E-44F6-9BE3-5C4E110BCCED}" destId="{62DA437E-B2B8-40C8-B409-A377D03C61CE}" srcOrd="1" destOrd="0" presId="urn:microsoft.com/office/officeart/2005/8/layout/vProcess5"/>
    <dgm:cxn modelId="{6981E6BB-F0C6-4BAC-A429-F745B7CAE0DE}" type="presOf" srcId="{3E385B4B-012E-4B5C-AAD3-90B3111B5654}" destId="{622C2471-E6B1-473A-895C-9C97DCAF9EC7}" srcOrd="0" destOrd="0" presId="urn:microsoft.com/office/officeart/2005/8/layout/vProcess5"/>
    <dgm:cxn modelId="{F671656C-527B-4E5F-A6D5-EFD23F6B3269}" type="presOf" srcId="{D3B474C3-4FFD-454C-AAF4-5F425D8D2B9C}" destId="{41A8CF67-60F9-4872-BE76-ED0C00030A78}" srcOrd="0" destOrd="0" presId="urn:microsoft.com/office/officeart/2005/8/layout/vProcess5"/>
    <dgm:cxn modelId="{9A512792-A4EE-48D0-BD7D-FEB179D39DCC}" srcId="{2CD7C431-8046-42DD-A753-DD8B26B11D54}" destId="{FCFA115F-2E5E-44F6-9BE3-5C4E110BCCED}" srcOrd="1" destOrd="0" parTransId="{7562A754-A8BE-4ECF-93E4-D977D2783A7C}" sibTransId="{560F20C6-F453-43F5-AC2E-D467F60EFD85}"/>
    <dgm:cxn modelId="{978B4B95-706D-4992-AE73-5B6001CDE9CC}" type="presOf" srcId="{560F20C6-F453-43F5-AC2E-D467F60EFD85}" destId="{35AB350A-EDB4-43D1-B6DF-BA856AF2D7F9}" srcOrd="0" destOrd="0" presId="urn:microsoft.com/office/officeart/2005/8/layout/vProcess5"/>
    <dgm:cxn modelId="{5C327EF2-C176-477B-A914-C39F7F340937}" type="presParOf" srcId="{CBE18A89-5FE1-4B62-8802-840696435C65}" destId="{395C8434-F183-4138-A9A0-7460EEDC202B}" srcOrd="0" destOrd="0" presId="urn:microsoft.com/office/officeart/2005/8/layout/vProcess5"/>
    <dgm:cxn modelId="{AAEDFBD1-BFFC-4342-BBF9-8720A3F08673}" type="presParOf" srcId="{CBE18A89-5FE1-4B62-8802-840696435C65}" destId="{622C2471-E6B1-473A-895C-9C97DCAF9EC7}" srcOrd="1" destOrd="0" presId="urn:microsoft.com/office/officeart/2005/8/layout/vProcess5"/>
    <dgm:cxn modelId="{A3AE828B-03BA-4126-BD9A-6DB47BF0468A}" type="presParOf" srcId="{CBE18A89-5FE1-4B62-8802-840696435C65}" destId="{1EE6CEC9-46AE-4AA3-9589-0B45B7542AD7}" srcOrd="2" destOrd="0" presId="urn:microsoft.com/office/officeart/2005/8/layout/vProcess5"/>
    <dgm:cxn modelId="{A1866359-F196-4431-AE2C-34C128C67F27}" type="presParOf" srcId="{CBE18A89-5FE1-4B62-8802-840696435C65}" destId="{D2960628-4890-4C26-AE1E-9B55464F9AF8}" srcOrd="3" destOrd="0" presId="urn:microsoft.com/office/officeart/2005/8/layout/vProcess5"/>
    <dgm:cxn modelId="{3783FE32-1117-4DE4-939F-D3A0F79385AD}" type="presParOf" srcId="{CBE18A89-5FE1-4B62-8802-840696435C65}" destId="{41A8CF67-60F9-4872-BE76-ED0C00030A78}" srcOrd="4" destOrd="0" presId="urn:microsoft.com/office/officeart/2005/8/layout/vProcess5"/>
    <dgm:cxn modelId="{4F223D16-F676-4DE7-899A-895893F7B86D}" type="presParOf" srcId="{CBE18A89-5FE1-4B62-8802-840696435C65}" destId="{35AB350A-EDB4-43D1-B6DF-BA856AF2D7F9}" srcOrd="5" destOrd="0" presId="urn:microsoft.com/office/officeart/2005/8/layout/vProcess5"/>
    <dgm:cxn modelId="{1F885628-C2C1-4620-84C1-87EB2512B503}" type="presParOf" srcId="{CBE18A89-5FE1-4B62-8802-840696435C65}" destId="{69FE5B7C-09AE-4710-9AEF-AC9F23746BD3}" srcOrd="6" destOrd="0" presId="urn:microsoft.com/office/officeart/2005/8/layout/vProcess5"/>
    <dgm:cxn modelId="{BF25BBF5-87BD-4836-9255-A22B88F5C19D}" type="presParOf" srcId="{CBE18A89-5FE1-4B62-8802-840696435C65}" destId="{62DA437E-B2B8-40C8-B409-A377D03C61CE}" srcOrd="7" destOrd="0" presId="urn:microsoft.com/office/officeart/2005/8/layout/vProcess5"/>
    <dgm:cxn modelId="{D3721A96-FC60-4276-916E-8F7E7E757852}" type="presParOf" srcId="{CBE18A89-5FE1-4B62-8802-840696435C65}" destId="{42583A89-757F-431B-8496-17F0BE536036}" srcOrd="8" destOrd="0" presId="urn:microsoft.com/office/officeart/2005/8/layout/vProcess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22C2471-E6B1-473A-895C-9C97DCAF9EC7}">
      <dsp:nvSpPr>
        <dsp:cNvPr id="0" name=""/>
        <dsp:cNvSpPr/>
      </dsp:nvSpPr>
      <dsp:spPr>
        <a:xfrm>
          <a:off x="0" y="0"/>
          <a:ext cx="6011507" cy="1435903"/>
        </a:xfrm>
        <a:prstGeom prst="roundRect">
          <a:avLst>
            <a:gd name="adj" fmla="val 10000"/>
          </a:avLst>
        </a:prstGeom>
        <a:solidFill>
          <a:schemeClr val="accent1">
            <a:hueOff val="0"/>
            <a:satOff val="0"/>
            <a:lumOff val="0"/>
            <a:alphaOff val="0"/>
          </a:schemeClr>
        </a:solidFill>
        <a:ln w="25400" cap="flat" cmpd="sng" algn="ctr">
          <a:solidFill>
            <a:srgbClr val="002060"/>
          </a:solidFill>
          <a:prstDash val="solid"/>
        </a:ln>
        <a:effectLst>
          <a:outerShdw blurRad="225425" dist="50800" dir="5220000" algn="ctr" rotWithShape="0">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scene3d>
            <a:camera prst="orthographicFront"/>
            <a:lightRig rig="soft" dir="t">
              <a:rot lat="0" lon="0" rev="10800000"/>
            </a:lightRig>
          </a:scene3d>
          <a:sp3d>
            <a:bevelT w="27940" h="12700"/>
            <a:contourClr>
              <a:srgbClr val="DDDDDD"/>
            </a:contourClr>
          </a:sp3d>
        </a:bodyPr>
        <a:lstStyle/>
        <a:p>
          <a:pPr lvl="0" algn="l" defTabSz="2667000">
            <a:lnSpc>
              <a:spcPct val="90000"/>
            </a:lnSpc>
            <a:spcBef>
              <a:spcPct val="0"/>
            </a:spcBef>
            <a:spcAft>
              <a:spcPct val="35000"/>
            </a:spcAft>
          </a:pPr>
          <a:r>
            <a:rPr kumimoji="1" lang="ja-JP" altLang="en-US" sz="6000" b="1" kern="1200" cap="none" spc="150" dirty="0" smtClean="0">
              <a:ln w="11430"/>
              <a:solidFill>
                <a:srgbClr val="F8F8F8"/>
              </a:solidFill>
              <a:effectLst>
                <a:outerShdw blurRad="25400" algn="tl" rotWithShape="0">
                  <a:srgbClr val="000000">
                    <a:alpha val="43000"/>
                  </a:srgbClr>
                </a:outerShdw>
              </a:effectLst>
            </a:rPr>
            <a:t>自己紹介</a:t>
          </a:r>
          <a:endParaRPr kumimoji="1" lang="ja-JP" altLang="en-US" sz="6000" b="1" kern="1200" cap="none" spc="150" dirty="0">
            <a:ln w="11430"/>
            <a:solidFill>
              <a:srgbClr val="F8F8F8"/>
            </a:solidFill>
            <a:effectLst>
              <a:outerShdw blurRad="25400" algn="tl" rotWithShape="0">
                <a:srgbClr val="000000">
                  <a:alpha val="43000"/>
                </a:srgbClr>
              </a:outerShdw>
            </a:effectLst>
          </a:endParaRPr>
        </a:p>
      </dsp:txBody>
      <dsp:txXfrm>
        <a:off x="0" y="0"/>
        <a:ext cx="4546167" cy="1435903"/>
      </dsp:txXfrm>
    </dsp:sp>
    <dsp:sp modelId="{1EE6CEC9-46AE-4AA3-9589-0B45B7542AD7}">
      <dsp:nvSpPr>
        <dsp:cNvPr id="0" name=""/>
        <dsp:cNvSpPr/>
      </dsp:nvSpPr>
      <dsp:spPr>
        <a:xfrm>
          <a:off x="530427" y="1675221"/>
          <a:ext cx="6011507" cy="1435903"/>
        </a:xfrm>
        <a:prstGeom prst="roundRect">
          <a:avLst>
            <a:gd name="adj" fmla="val 10000"/>
          </a:avLst>
        </a:prstGeom>
        <a:solidFill>
          <a:srgbClr val="FFC000"/>
        </a:solidFill>
        <a:ln w="25400" cap="flat" cmpd="sng" algn="ctr">
          <a:solidFill>
            <a:srgbClr val="BCB800"/>
          </a:solidFill>
          <a:prstDash val="solid"/>
        </a:ln>
        <a:effectLst>
          <a:outerShdw blurRad="225425" dist="50800" dir="5220000" algn="ctr" rotWithShape="0">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scene3d>
            <a:camera prst="orthographicFront"/>
            <a:lightRig rig="soft" dir="t">
              <a:rot lat="0" lon="0" rev="10800000"/>
            </a:lightRig>
          </a:scene3d>
          <a:sp3d>
            <a:bevelT w="27940" h="12700"/>
            <a:contourClr>
              <a:srgbClr val="DDDDDD"/>
            </a:contourClr>
          </a:sp3d>
        </a:bodyPr>
        <a:lstStyle/>
        <a:p>
          <a:pPr lvl="0" algn="l" defTabSz="2667000">
            <a:lnSpc>
              <a:spcPct val="90000"/>
            </a:lnSpc>
            <a:spcBef>
              <a:spcPct val="0"/>
            </a:spcBef>
            <a:spcAft>
              <a:spcPct val="35000"/>
            </a:spcAft>
          </a:pPr>
          <a:r>
            <a:rPr kumimoji="1" lang="ja-JP" altLang="en-US" sz="6000" b="1" kern="1200" cap="none" spc="150" dirty="0" smtClean="0">
              <a:ln w="11430"/>
              <a:solidFill>
                <a:srgbClr val="F8F8F8"/>
              </a:solidFill>
              <a:effectLst>
                <a:outerShdw blurRad="25400" algn="tl" rotWithShape="0">
                  <a:srgbClr val="000000">
                    <a:alpha val="43000"/>
                  </a:srgbClr>
                </a:outerShdw>
              </a:effectLst>
            </a:rPr>
            <a:t>コメント</a:t>
          </a:r>
          <a:endParaRPr kumimoji="1" lang="ja-JP" altLang="en-US" sz="6000" b="1" kern="1200" cap="none" spc="150" dirty="0">
            <a:ln w="11430"/>
            <a:solidFill>
              <a:srgbClr val="F8F8F8"/>
            </a:solidFill>
            <a:effectLst>
              <a:outerShdw blurRad="25400" algn="tl" rotWithShape="0">
                <a:srgbClr val="000000">
                  <a:alpha val="43000"/>
                </a:srgbClr>
              </a:outerShdw>
            </a:effectLst>
          </a:endParaRPr>
        </a:p>
      </dsp:txBody>
      <dsp:txXfrm>
        <a:off x="530427" y="1675221"/>
        <a:ext cx="4547743" cy="1435903"/>
      </dsp:txXfrm>
    </dsp:sp>
    <dsp:sp modelId="{D2960628-4890-4C26-AE1E-9B55464F9AF8}">
      <dsp:nvSpPr>
        <dsp:cNvPr id="0" name=""/>
        <dsp:cNvSpPr/>
      </dsp:nvSpPr>
      <dsp:spPr>
        <a:xfrm>
          <a:off x="1060854" y="3350442"/>
          <a:ext cx="6011507" cy="1435903"/>
        </a:xfrm>
        <a:prstGeom prst="roundRect">
          <a:avLst>
            <a:gd name="adj" fmla="val 10000"/>
          </a:avLst>
        </a:prstGeom>
        <a:solidFill>
          <a:schemeClr val="accent2">
            <a:lumMod val="75000"/>
          </a:schemeClr>
        </a:solidFill>
        <a:ln w="25400" cap="flat" cmpd="sng" algn="ctr">
          <a:solidFill>
            <a:schemeClr val="accent2">
              <a:lumMod val="50000"/>
            </a:schemeClr>
          </a:solidFill>
          <a:prstDash val="solid"/>
        </a:ln>
        <a:effectLst>
          <a:outerShdw blurRad="225425" dist="50800" dir="5220000" algn="ctr" rotWithShape="0">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scene3d>
            <a:camera prst="orthographicFront"/>
            <a:lightRig rig="soft" dir="t">
              <a:rot lat="0" lon="0" rev="10800000"/>
            </a:lightRig>
          </a:scene3d>
          <a:sp3d>
            <a:bevelT w="27940" h="12700"/>
            <a:contourClr>
              <a:srgbClr val="DDDDDD"/>
            </a:contourClr>
          </a:sp3d>
        </a:bodyPr>
        <a:lstStyle/>
        <a:p>
          <a:pPr lvl="0" algn="l" defTabSz="2667000">
            <a:lnSpc>
              <a:spcPct val="90000"/>
            </a:lnSpc>
            <a:spcBef>
              <a:spcPct val="0"/>
            </a:spcBef>
            <a:spcAft>
              <a:spcPct val="35000"/>
            </a:spcAft>
          </a:pPr>
          <a:r>
            <a:rPr kumimoji="1" lang="ja-JP" altLang="en-US" sz="6000" b="1" kern="1200" cap="none" spc="150" dirty="0" smtClean="0">
              <a:ln w="11430"/>
              <a:solidFill>
                <a:srgbClr val="F8F8F8"/>
              </a:solidFill>
              <a:effectLst>
                <a:outerShdw blurRad="25400" algn="tl" rotWithShape="0">
                  <a:srgbClr val="000000">
                    <a:alpha val="43000"/>
                  </a:srgbClr>
                </a:outerShdw>
              </a:effectLst>
            </a:rPr>
            <a:t>ネット交際</a:t>
          </a:r>
          <a:endParaRPr kumimoji="1" lang="ja-JP" altLang="en-US" sz="6000" b="1" kern="1200" cap="none" spc="150" dirty="0">
            <a:ln w="11430"/>
            <a:solidFill>
              <a:srgbClr val="F8F8F8"/>
            </a:solidFill>
            <a:effectLst>
              <a:outerShdw blurRad="25400" algn="tl" rotWithShape="0">
                <a:srgbClr val="000000">
                  <a:alpha val="43000"/>
                </a:srgbClr>
              </a:outerShdw>
            </a:effectLst>
          </a:endParaRPr>
        </a:p>
      </dsp:txBody>
      <dsp:txXfrm>
        <a:off x="1060854" y="3350442"/>
        <a:ext cx="4547743" cy="1435903"/>
      </dsp:txXfrm>
    </dsp:sp>
    <dsp:sp modelId="{41A8CF67-60F9-4872-BE76-ED0C00030A78}">
      <dsp:nvSpPr>
        <dsp:cNvPr id="0" name=""/>
        <dsp:cNvSpPr/>
      </dsp:nvSpPr>
      <dsp:spPr>
        <a:xfrm>
          <a:off x="3536184" y="1071570"/>
          <a:ext cx="933337" cy="933337"/>
        </a:xfrm>
        <a:prstGeom prst="downArrow">
          <a:avLst>
            <a:gd name="adj1" fmla="val 55000"/>
            <a:gd name="adj2" fmla="val 45000"/>
          </a:avLst>
        </a:prstGeom>
        <a:solidFill>
          <a:srgbClr val="FF0000">
            <a:alpha val="90000"/>
          </a:srgbClr>
        </a:solidFill>
        <a:ln w="25400" cap="flat" cmpd="sng" algn="ctr">
          <a:solidFill>
            <a:schemeClr val="accent1">
              <a:alpha val="90000"/>
              <a:tint val="40000"/>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kumimoji="1" lang="ja-JP" altLang="en-US" sz="3600" kern="1200"/>
        </a:p>
      </dsp:txBody>
      <dsp:txXfrm>
        <a:off x="3536184" y="1071570"/>
        <a:ext cx="933337" cy="933337"/>
      </dsp:txXfrm>
    </dsp:sp>
    <dsp:sp modelId="{35AB350A-EDB4-43D1-B6DF-BA856AF2D7F9}">
      <dsp:nvSpPr>
        <dsp:cNvPr id="0" name=""/>
        <dsp:cNvSpPr/>
      </dsp:nvSpPr>
      <dsp:spPr>
        <a:xfrm>
          <a:off x="4536313" y="2714641"/>
          <a:ext cx="933337" cy="933337"/>
        </a:xfrm>
        <a:prstGeom prst="downArrow">
          <a:avLst>
            <a:gd name="adj1" fmla="val 55000"/>
            <a:gd name="adj2" fmla="val 45000"/>
          </a:avLst>
        </a:prstGeom>
        <a:solidFill>
          <a:srgbClr val="FF0000">
            <a:alpha val="90000"/>
          </a:srgbClr>
        </a:solidFill>
        <a:ln w="25400" cap="flat" cmpd="sng" algn="ctr">
          <a:solidFill>
            <a:schemeClr val="accent1">
              <a:alpha val="90000"/>
              <a:tint val="40000"/>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kumimoji="1" lang="ja-JP" altLang="en-US" sz="3600" kern="1200"/>
        </a:p>
      </dsp:txBody>
      <dsp:txXfrm>
        <a:off x="4536313" y="2714641"/>
        <a:ext cx="933337" cy="933337"/>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D40302A2-D205-499C-AE28-736B357E4A1F}" type="datetimeFigureOut">
              <a:rPr kumimoji="1" lang="ja-JP" altLang="en-US" smtClean="0"/>
              <a:pPr/>
              <a:t>2010/12/22</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A32DAC53-CA1C-4867-8C14-18158508D92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ここでは，プロフ・ブログ，ゲームサイトなどにあるコミュニケーション機能の利用から発生する危険について具体的に見ていきましょう。</a:t>
            </a:r>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出会い系サイトを利用して，事件に巻き込まれたり，トラブルに遭ったりすることは，子どもも大人も多くの人が理解しています。しかし，出会い系サイト以外の，一般サイトでもトラブルや，女子児童生徒の性犯罪被害が増加していることを認識しなくてはなりません。</a:t>
            </a:r>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これは警察庁が発表したデータです。出会い系サイトに関連した児童（</a:t>
            </a:r>
            <a:r>
              <a:rPr kumimoji="1" lang="en-US" altLang="ja-JP" dirty="0" smtClean="0"/>
              <a:t>18</a:t>
            </a:r>
            <a:r>
              <a:rPr kumimoji="1" lang="ja-JP" altLang="en-US" dirty="0" smtClean="0"/>
              <a:t>歳未満の者）の被害者数は，平成</a:t>
            </a:r>
            <a:r>
              <a:rPr kumimoji="1" lang="en-US" altLang="ja-JP" dirty="0" smtClean="0"/>
              <a:t>20</a:t>
            </a:r>
            <a:r>
              <a:rPr kumimoji="1" lang="ja-JP" altLang="en-US" dirty="0" smtClean="0"/>
              <a:t>年の出会い系サイト規制法改正以降，減少傾向にありますが，プロフ，ブログ，ゲームサイトなど「非出会い系サイト」を利用して被害に遭う児童生徒が増加傾向にあります。</a:t>
            </a:r>
            <a:endParaRPr kumimoji="1" lang="en-US" altLang="ja-JP" dirty="0" smtClean="0"/>
          </a:p>
          <a:p>
            <a:r>
              <a:rPr kumimoji="1" lang="ja-JP" altLang="en-US" dirty="0" smtClean="0"/>
              <a:t>　</a:t>
            </a:r>
            <a:r>
              <a:rPr kumimoji="1" lang="en-US" altLang="ja-JP" dirty="0" smtClean="0"/>
              <a:t>EMA</a:t>
            </a:r>
            <a:r>
              <a:rPr kumimoji="1" lang="ja-JP" altLang="en-US" dirty="0" smtClean="0"/>
              <a:t>認定サイトにおいても性被害が発生しています。サイト管理者が，不適切な書き込みやネット上で知り合った者同士が実際に遭うことを完全に監視することは不可能なことです。被害が多いことについて</a:t>
            </a:r>
            <a:r>
              <a:rPr kumimoji="1" lang="en-US" altLang="ja-JP" dirty="0" smtClean="0"/>
              <a:t>EMA</a:t>
            </a:r>
            <a:r>
              <a:rPr kumimoji="1" lang="ja-JP" altLang="en-US" dirty="0" smtClean="0"/>
              <a:t>は，会員数と利用者の問題で</a:t>
            </a:r>
            <a:r>
              <a:rPr kumimoji="1" lang="ja-JP" altLang="en-US" smtClean="0"/>
              <a:t>あるとしています</a:t>
            </a:r>
            <a:r>
              <a:rPr kumimoji="1" lang="ja-JP" altLang="en-US" dirty="0" smtClean="0"/>
              <a:t>。子どもだけではなく，大人も一般サイトに潜む危険についても正しく認識する必要があります。</a:t>
            </a:r>
            <a:endParaRPr kumimoji="1" lang="en-US" altLang="ja-JP" dirty="0" smtClean="0"/>
          </a:p>
          <a:p>
            <a:endParaRPr kumimoji="1" lang="en-US" altLang="ja-JP" dirty="0" smtClean="0"/>
          </a:p>
          <a:p>
            <a:r>
              <a:rPr kumimoji="1" lang="ja-JP" altLang="en-US" dirty="0" smtClean="0"/>
              <a:t>注）</a:t>
            </a:r>
            <a:r>
              <a:rPr kumimoji="1" lang="en-US" altLang="ja-JP" dirty="0" smtClean="0"/>
              <a:t>EMA</a:t>
            </a:r>
            <a:r>
              <a:rPr kumimoji="1" lang="ja-JP" altLang="en-US" dirty="0" smtClean="0"/>
              <a:t>認定サイト・・・コミュニティサイトの健全性などを審査し，認定されたサイトは携帯各社のフィルタリングリストから除外され，子どもたちが自由に利用できるサイトとなる。</a:t>
            </a:r>
            <a:endParaRPr kumimoji="1" lang="ja-JP" altLang="en-US" dirty="0"/>
          </a:p>
        </p:txBody>
      </p:sp>
      <p:sp>
        <p:nvSpPr>
          <p:cNvPr id="4" name="スライド番号プレースホルダ 3"/>
          <p:cNvSpPr>
            <a:spLocks noGrp="1"/>
          </p:cNvSpPr>
          <p:nvPr>
            <p:ph type="sldNum" sz="quarter" idx="10"/>
          </p:nvPr>
        </p:nvSpPr>
        <p:spPr/>
        <p:txBody>
          <a:bodyPr/>
          <a:lstStyle/>
          <a:p>
            <a:fld id="{8884316F-796D-4E0E-BF3B-C493B031FF44}" type="slidenum">
              <a:rPr lang="ja-JP" altLang="en-US" smtClean="0">
                <a:solidFill>
                  <a:prstClr val="black"/>
                </a:solidFill>
              </a:rPr>
              <a:pPr/>
              <a:t>3</a:t>
            </a:fld>
            <a:endParaRPr lang="ja-JP" alt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子どもたちが頻繁に利用するプロフやブログ，無料ゲームサイトなど，いわゆる</a:t>
            </a:r>
            <a:r>
              <a:rPr kumimoji="1" lang="en-US" altLang="ja-JP" dirty="0" smtClean="0"/>
              <a:t>SNS</a:t>
            </a:r>
            <a:r>
              <a:rPr kumimoji="1" lang="ja-JP" altLang="en-US" dirty="0" smtClean="0"/>
              <a:t>と呼ばれるサイトは，人と人とのコミュニケーションが可能なサイトです。これらのサイトでは，自己紹介を掲載するページがあり，そこに閲覧者がコメントを書き込むことができます。他にも日記を書くページや写真を掲載するページなど随所にコメント機能があり，このコメントのやり取りから，やがてネットを通じた交際に発展することがあります。見知らぬ人同士がこれらのページを通じて結びつく役割を果たしているのが</a:t>
            </a:r>
            <a:r>
              <a:rPr kumimoji="1" lang="en-US" altLang="ja-JP" dirty="0" smtClean="0"/>
              <a:t>SNS</a:t>
            </a:r>
            <a:r>
              <a:rPr kumimoji="1" lang="ja-JP" altLang="en-US" dirty="0" smtClean="0"/>
              <a:t>であり，必ずしも善意の人ばかりが利用しているのではないことに，危険性が存在する結果となります。</a:t>
            </a:r>
            <a:endParaRPr kumimoji="1" lang="en-US" altLang="ja-JP" dirty="0" smtClean="0"/>
          </a:p>
          <a:p>
            <a:endParaRPr kumimoji="1" lang="en-US" altLang="ja-JP" dirty="0" smtClean="0"/>
          </a:p>
          <a:p>
            <a:r>
              <a:rPr kumimoji="1" lang="en-US" altLang="ja-JP" dirty="0" smtClean="0"/>
              <a:t>SNS</a:t>
            </a:r>
            <a:r>
              <a:rPr kumimoji="1" lang="ja-JP" altLang="en-US" dirty="0" smtClean="0"/>
              <a:t>・・・「ソーシャル・ネットワーキング・サービス（</a:t>
            </a:r>
            <a:r>
              <a:rPr kumimoji="1" lang="en-US" altLang="ja-JP" dirty="0" smtClean="0"/>
              <a:t>Social Network Service</a:t>
            </a:r>
            <a:r>
              <a:rPr kumimoji="1" lang="ja-JP" altLang="en-US" dirty="0" smtClean="0"/>
              <a:t>）」人と人をネットワークで結び付けた社会をつくるサービス。</a:t>
            </a:r>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これはあるサイトの日記の例です。この日記を読んで，この子に興味をもった閲覧者は，上のハンドルネーム（ニックネーム）からこの子のプロフィールを見ることができます。（次へ）</a:t>
            </a:r>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プロフィールのページには，自分の顔写真や学校名などの個人情報が掲載されていることがあります。この子は，岡崎に住んでいて，米野木高校に通っている２年生のバスケ部だということが分かります。クラスの担任名も掲載されています。これを読んだ人が「伝言を書く」を選択して，伝言を残すことができます。（次へ）</a:t>
            </a:r>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先ほどの日記ですが，この日記を読んだ人がコメントを書いています。プロフィールを見たことが，「住んでいるところが近い」や「バスケ」の記述から分かります。この子が「近くに住んでいる，バスケ経験者」の「ユーキ」</a:t>
            </a:r>
            <a:r>
              <a:rPr kumimoji="1" lang="ja-JP" altLang="en-US" dirty="0" err="1" smtClean="0"/>
              <a:t>さんに</a:t>
            </a:r>
            <a:r>
              <a:rPr kumimoji="1" lang="ja-JP" altLang="en-US" dirty="0" smtClean="0"/>
              <a:t>興味をもてば，この人のハンドルネーム（ニックネーム）で選択ボタンを押すと（次へ）</a:t>
            </a:r>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「ユーキ」</a:t>
            </a:r>
            <a:r>
              <a:rPr kumimoji="1" lang="ja-JP" altLang="en-US" dirty="0" err="1" smtClean="0"/>
              <a:t>さんの</a:t>
            </a:r>
            <a:r>
              <a:rPr kumimoji="1" lang="ja-JP" altLang="en-US" dirty="0" smtClean="0"/>
              <a:t>ページに飛ぶことができます。プロフィールを見ると「近くに住んでいるスポーツマンで彼女のいない大学生」ということが分かります。写真を見て更に興味をもてば，伝言を書けば，やり取りが始まり，コミュニケーションが成立していきます。</a:t>
            </a:r>
            <a:endParaRPr kumimoji="1" lang="en-US" altLang="ja-JP" dirty="0" smtClean="0"/>
          </a:p>
          <a:p>
            <a:r>
              <a:rPr kumimoji="1" lang="ja-JP" altLang="en-US" dirty="0" smtClean="0"/>
              <a:t>　しかし，相手がどのような人かは，本当はこのページだけではわかりません。写真やプロフィールが事実なのか。それでも，子どもたちはなんどもやり取りをするうちに相手を信じ，悩みを相談したりするようになります。</a:t>
            </a:r>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　これは，平成</a:t>
            </a:r>
            <a:r>
              <a:rPr kumimoji="1" lang="en-US" altLang="ja-JP" dirty="0" smtClean="0"/>
              <a:t>22</a:t>
            </a:r>
            <a:r>
              <a:rPr kumimoji="1" lang="ja-JP" altLang="en-US" dirty="0" smtClean="0"/>
              <a:t>年上半期に検挙された非出会い系サイトに起因する児童被害の福祉犯罪等の被疑者が，「非出会い系サイト」，つまり一般のサイトで自分のプロフィールに</a:t>
            </a:r>
            <a:r>
              <a:rPr kumimoji="1" lang="ja-JP" altLang="en-US" smtClean="0"/>
              <a:t>ついて，詐称したか</a:t>
            </a:r>
            <a:r>
              <a:rPr kumimoji="1" lang="ja-JP" altLang="en-US" dirty="0" smtClean="0"/>
              <a:t>どうか，またその内容について分析された結果です。</a:t>
            </a:r>
            <a:endParaRPr kumimoji="1" lang="en-US" altLang="ja-JP" dirty="0" smtClean="0"/>
          </a:p>
          <a:p>
            <a:r>
              <a:rPr kumimoji="1" lang="ja-JP" altLang="en-US" dirty="0" smtClean="0"/>
              <a:t>半数近くの被疑者が「嘘のプロフィール」を書いてます。</a:t>
            </a:r>
            <a:endParaRPr kumimoji="1" lang="en-US" altLang="ja-JP" dirty="0" smtClean="0"/>
          </a:p>
          <a:p>
            <a:r>
              <a:rPr kumimoji="1" lang="ja-JP" altLang="en-US" dirty="0" smtClean="0"/>
              <a:t>　このことからも，安易にネットで知り合った人と実際に遭うことは危険であることを，子どもたちに伝えなくてはなりません。</a:t>
            </a:r>
            <a:endParaRPr kumimoji="1" lang="ja-JP" altLang="en-US" dirty="0"/>
          </a:p>
        </p:txBody>
      </p:sp>
      <p:sp>
        <p:nvSpPr>
          <p:cNvPr id="4" name="スライド番号プレースホルダ 3"/>
          <p:cNvSpPr>
            <a:spLocks noGrp="1"/>
          </p:cNvSpPr>
          <p:nvPr>
            <p:ph type="sldNum" sz="quarter" idx="10"/>
          </p:nvPr>
        </p:nvSpPr>
        <p:spPr/>
        <p:txBody>
          <a:bodyPr/>
          <a:lstStyle/>
          <a:p>
            <a:fld id="{8884316F-796D-4E0E-BF3B-C493B031FF44}" type="slidenum">
              <a:rPr lang="ja-JP" altLang="en-US" smtClean="0">
                <a:solidFill>
                  <a:prstClr val="black"/>
                </a:solidFill>
              </a:rPr>
              <a:pPr/>
              <a:t>9</a:t>
            </a:fld>
            <a:endParaRPr lang="ja-JP"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2010/12/22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2010/12/22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2010/12/22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97AF461-7AA2-4FE8-AD5D-6EDA93BEC2C1}" type="datetimeFigureOut">
              <a:rPr lang="ja-JP" altLang="en-US" smtClean="0">
                <a:solidFill>
                  <a:prstClr val="black">
                    <a:tint val="75000"/>
                  </a:prstClr>
                </a:solidFill>
              </a:rPr>
              <a:pPr/>
              <a:t>2010/12/22</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421098D7-2C1D-434E-9897-4EBC971E6370}" type="slidenum">
              <a:rPr lang="ja-JP" altLang="en-US" smtClean="0">
                <a:solidFill>
                  <a:prstClr val="black">
                    <a:tint val="75000"/>
                  </a:prstClr>
                </a:solidFill>
              </a:rPr>
              <a:pPr/>
              <a:t>&lt;#&gt;</a:t>
            </a:fld>
            <a:endParaRPr lang="ja-JP" alt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97AF461-7AA2-4FE8-AD5D-6EDA93BEC2C1}" type="datetimeFigureOut">
              <a:rPr lang="ja-JP" altLang="en-US" smtClean="0">
                <a:solidFill>
                  <a:prstClr val="black">
                    <a:tint val="75000"/>
                  </a:prstClr>
                </a:solidFill>
              </a:rPr>
              <a:pPr/>
              <a:t>2010/12/22</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421098D7-2C1D-434E-9897-4EBC971E6370}" type="slidenum">
              <a:rPr lang="ja-JP" altLang="en-US" smtClean="0">
                <a:solidFill>
                  <a:prstClr val="black">
                    <a:tint val="75000"/>
                  </a:prstClr>
                </a:solidFill>
              </a:rPr>
              <a:pPr/>
              <a:t>&lt;#&gt;</a:t>
            </a:fld>
            <a:endParaRPr lang="ja-JP" alt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97AF461-7AA2-4FE8-AD5D-6EDA93BEC2C1}" type="datetimeFigureOut">
              <a:rPr lang="ja-JP" altLang="en-US" smtClean="0">
                <a:solidFill>
                  <a:prstClr val="black">
                    <a:tint val="75000"/>
                  </a:prstClr>
                </a:solidFill>
              </a:rPr>
              <a:pPr/>
              <a:t>2010/12/22</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421098D7-2C1D-434E-9897-4EBC971E6370}" type="slidenum">
              <a:rPr lang="ja-JP" altLang="en-US" smtClean="0">
                <a:solidFill>
                  <a:prstClr val="black">
                    <a:tint val="75000"/>
                  </a:prstClr>
                </a:solidFill>
              </a:rPr>
              <a:pPr/>
              <a:t>&lt;#&gt;</a:t>
            </a:fld>
            <a:endParaRPr lang="ja-JP" alt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592F004-9127-4970-930E-6DAF815487B5}" type="datetimeFigureOut">
              <a:rPr lang="ja-JP" altLang="en-US" smtClean="0">
                <a:solidFill>
                  <a:srgbClr val="000000">
                    <a:tint val="75000"/>
                  </a:srgbClr>
                </a:solidFill>
              </a:rPr>
              <a:pPr/>
              <a:t>2010/12/22</a:t>
            </a:fld>
            <a:endParaRPr lang="ja-JP" altLang="en-US">
              <a:solidFill>
                <a:srgbClr val="000000">
                  <a:tint val="75000"/>
                </a:srgbClr>
              </a:solidFill>
            </a:endParaRPr>
          </a:p>
        </p:txBody>
      </p:sp>
      <p:sp>
        <p:nvSpPr>
          <p:cNvPr id="3" name="フッター プレースホルダ 2"/>
          <p:cNvSpPr>
            <a:spLocks noGrp="1"/>
          </p:cNvSpPr>
          <p:nvPr>
            <p:ph type="ftr" sz="quarter" idx="11"/>
          </p:nvPr>
        </p:nvSpPr>
        <p:spPr/>
        <p:txBody>
          <a:bodyPr/>
          <a:lstStyle/>
          <a:p>
            <a:endParaRPr lang="ja-JP" altLang="en-US">
              <a:solidFill>
                <a:srgbClr val="000000">
                  <a:tint val="75000"/>
                </a:srgbClr>
              </a:solidFill>
            </a:endParaRPr>
          </a:p>
        </p:txBody>
      </p:sp>
      <p:sp>
        <p:nvSpPr>
          <p:cNvPr id="4" name="スライド番号プレースホルダ 3"/>
          <p:cNvSpPr>
            <a:spLocks noGrp="1"/>
          </p:cNvSpPr>
          <p:nvPr>
            <p:ph type="sldNum" sz="quarter" idx="12"/>
          </p:nvPr>
        </p:nvSpPr>
        <p:spPr/>
        <p:txBody>
          <a:bodyPr/>
          <a:lstStyle/>
          <a:p>
            <a:fld id="{EB4F11E9-287A-4129-A1AC-D04BABD1D5E9}" type="slidenum">
              <a:rPr lang="ja-JP" altLang="en-US" smtClean="0">
                <a:solidFill>
                  <a:srgbClr val="000000">
                    <a:tint val="75000"/>
                  </a:srgbClr>
                </a:solidFill>
              </a:rPr>
              <a:pPr/>
              <a:t>&lt;#&gt;</a:t>
            </a:fld>
            <a:endParaRPr lang="ja-JP" altLang="en-US">
              <a:solidFill>
                <a:srgbClr val="000000">
                  <a:tint val="75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2010/12/22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2010/12/22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2010/12/22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2010/12/22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2010/12/22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2010/12/22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2010/12/22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2010/12/22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2010/12/22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AF461-7AA2-4FE8-AD5D-6EDA93BEC2C1}" type="datetimeFigureOut">
              <a:rPr lang="ja-JP" altLang="en-US" smtClean="0">
                <a:solidFill>
                  <a:prstClr val="black">
                    <a:tint val="75000"/>
                  </a:prstClr>
                </a:solidFill>
              </a:rPr>
              <a:pPr/>
              <a:t>2010/12/22</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1098D7-2C1D-434E-9897-4EBC971E6370}" type="slidenum">
              <a:rPr lang="ja-JP" altLang="en-US" smtClean="0">
                <a:solidFill>
                  <a:prstClr val="black">
                    <a:tint val="75000"/>
                  </a:prstClr>
                </a:solidFill>
              </a:rPr>
              <a:pPr/>
              <a:t>&lt;#&gt;</a:t>
            </a:fld>
            <a:endParaRPr lang="ja-JP" alt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AF461-7AA2-4FE8-AD5D-6EDA93BEC2C1}" type="datetimeFigureOut">
              <a:rPr lang="ja-JP" altLang="en-US" smtClean="0">
                <a:solidFill>
                  <a:prstClr val="black">
                    <a:tint val="75000"/>
                  </a:prstClr>
                </a:solidFill>
              </a:rPr>
              <a:pPr/>
              <a:t>2010/12/22</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1098D7-2C1D-434E-9897-4EBC971E6370}" type="slidenum">
              <a:rPr lang="ja-JP" altLang="en-US" smtClean="0">
                <a:solidFill>
                  <a:prstClr val="black">
                    <a:tint val="75000"/>
                  </a:prstClr>
                </a:solidFill>
              </a:rPr>
              <a:pPr/>
              <a:t>&lt;#&gt;</a:t>
            </a:fld>
            <a:endParaRPr lang="ja-JP" alt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3" r:id="rId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AF461-7AA2-4FE8-AD5D-6EDA93BEC2C1}" type="datetimeFigureOut">
              <a:rPr lang="ja-JP" altLang="en-US" smtClean="0">
                <a:solidFill>
                  <a:prstClr val="black">
                    <a:tint val="75000"/>
                  </a:prstClr>
                </a:solidFill>
              </a:rPr>
              <a:pPr/>
              <a:t>2010/12/22</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1098D7-2C1D-434E-9897-4EBC971E6370}" type="slidenum">
              <a:rPr lang="ja-JP" altLang="en-US" smtClean="0">
                <a:solidFill>
                  <a:prstClr val="black">
                    <a:tint val="75000"/>
                  </a:prstClr>
                </a:solidFill>
              </a:rPr>
              <a:pPr/>
              <a:t>&lt;#&gt;</a:t>
            </a:fld>
            <a:endParaRPr lang="ja-JP" alt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5" r:id="rId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Tree>
  </p:cSld>
  <p:clrMap bg1="lt1" tx1="dk1" bg2="lt2" tx2="dk2" accent1="accent1" accent2="accent2" accent3="accent3" accent4="accent4" accent5="accent5" accent6="accent6" hlink="hlink" folHlink="folHlink"/>
  <p:sldLayoutIdLst>
    <p:sldLayoutId id="2147483682" r:id="rId1"/>
  </p:sldLayoutIdLst>
  <p:timing>
    <p:tnLst>
      <p:par>
        <p:cTn id="1" dur="indefinite" restart="never" nodeType="tmRoot"/>
      </p:par>
    </p:tnLst>
  </p:timing>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5.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4.xml"/><Relationship Id="rId5" Type="http://schemas.openxmlformats.org/officeDocument/2006/relationships/image" Target="../media/image4.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4.xml"/><Relationship Id="rId6" Type="http://schemas.openxmlformats.org/officeDocument/2006/relationships/image" Target="../media/image4.png"/><Relationship Id="rId5" Type="http://schemas.openxmlformats.org/officeDocument/2006/relationships/image" Target="../media/image5.pn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4.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5.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ja-JP" alt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ネットに潜む危険</a:t>
            </a:r>
            <a:endParaRPr kumimoji="1" lang="ja-JP" alt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サブタイトル 2"/>
          <p:cNvSpPr>
            <a:spLocks noGrp="1"/>
          </p:cNvSpPr>
          <p:nvPr>
            <p:ph type="subTitle" idx="1"/>
          </p:nvPr>
        </p:nvSpPr>
        <p:spPr/>
        <p:txBody>
          <a:bodyPr/>
          <a:lstStyle/>
          <a:p>
            <a:endParaRPr kumimoji="1" lang="ja-JP" altLang="en-US"/>
          </a:p>
        </p:txBody>
      </p:sp>
      <p:sp>
        <p:nvSpPr>
          <p:cNvPr id="4" name="タイトル 1"/>
          <p:cNvSpPr txBox="1">
            <a:spLocks/>
          </p:cNvSpPr>
          <p:nvPr/>
        </p:nvSpPr>
        <p:spPr>
          <a:xfrm>
            <a:off x="457200" y="4320000"/>
            <a:ext cx="8229600" cy="11430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5400" b="0" i="0" u="none" strike="noStrike" kern="1200" cap="none" spc="0" normalizeH="0" baseline="0" noProof="0" smtClean="0">
                <a:ln>
                  <a:noFill/>
                </a:ln>
                <a:solidFill>
                  <a:schemeClr val="bg1"/>
                </a:solidFill>
                <a:effectLst>
                  <a:glow rad="228600">
                    <a:schemeClr val="accent6">
                      <a:satMod val="175000"/>
                      <a:alpha val="40000"/>
                    </a:schemeClr>
                  </a:glow>
                </a:effectLst>
                <a:uLnTx/>
                <a:uFillTx/>
                <a:latin typeface="+mj-lt"/>
                <a:ea typeface="+mj-ea"/>
                <a:cs typeface="+mj-cs"/>
              </a:rPr>
              <a:t>コミュニティサイトの危険性１</a:t>
            </a:r>
            <a:endParaRPr kumimoji="1" lang="ja-JP" altLang="en-US" sz="5400" b="0" i="0" u="none" strike="noStrike" kern="1200" cap="none" spc="0" normalizeH="0" baseline="0" noProof="0" dirty="0">
              <a:ln>
                <a:noFill/>
              </a:ln>
              <a:solidFill>
                <a:schemeClr val="bg1"/>
              </a:solidFill>
              <a:effectLst>
                <a:glow rad="228600">
                  <a:schemeClr val="accent6">
                    <a:satMod val="175000"/>
                    <a:alpha val="40000"/>
                  </a:schemeClr>
                </a:glow>
              </a:effectLst>
              <a:uLnTx/>
              <a:uFillTx/>
              <a:latin typeface="+mj-lt"/>
              <a:ea typeface="+mj-ea"/>
              <a:cs typeface="+mj-cs"/>
            </a:endParaRPr>
          </a:p>
        </p:txBody>
      </p:sp>
      <p:sp>
        <p:nvSpPr>
          <p:cNvPr id="5" name="テキスト ボックス 4"/>
          <p:cNvSpPr txBox="1"/>
          <p:nvPr/>
        </p:nvSpPr>
        <p:spPr>
          <a:xfrm>
            <a:off x="3707904" y="5445224"/>
            <a:ext cx="5049780" cy="523220"/>
          </a:xfrm>
          <a:prstGeom prst="rect">
            <a:avLst/>
          </a:prstGeom>
          <a:noFill/>
        </p:spPr>
        <p:txBody>
          <a:bodyPr wrap="none" rtlCol="0">
            <a:spAutoFit/>
          </a:bodyPr>
          <a:lstStyle/>
          <a:p>
            <a:r>
              <a:rPr kumimoji="1" lang="ja-JP" altLang="en-US" sz="2800" dirty="0" smtClean="0">
                <a:solidFill>
                  <a:srgbClr val="FFFF00"/>
                </a:solidFill>
              </a:rPr>
              <a:t>誰とでもできるコミュニケーション</a:t>
            </a:r>
            <a:endParaRPr kumimoji="1" lang="ja-JP" altLang="en-US" sz="2800" dirty="0">
              <a:solidFill>
                <a:srgbClr val="FFFF00"/>
              </a:solidFill>
            </a:endParaRPr>
          </a:p>
        </p:txBody>
      </p:sp>
      <p:sp>
        <p:nvSpPr>
          <p:cNvPr id="6" name="円形吹き出し 5"/>
          <p:cNvSpPr/>
          <p:nvPr/>
        </p:nvSpPr>
        <p:spPr>
          <a:xfrm>
            <a:off x="7524328" y="6065912"/>
            <a:ext cx="1043608" cy="792088"/>
          </a:xfrm>
          <a:prstGeom prst="wedgeEllipseCallout">
            <a:avLst>
              <a:gd name="adj1" fmla="val 101876"/>
              <a:gd name="adj2" fmla="val -23307"/>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200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11560" y="1700808"/>
            <a:ext cx="7151317" cy="954107"/>
          </a:xfrm>
          <a:prstGeom prst="rect">
            <a:avLst/>
          </a:prstGeom>
          <a:noFill/>
        </p:spPr>
        <p:txBody>
          <a:bodyPr wrap="none" rtlCol="0">
            <a:spAutoFit/>
          </a:bodyPr>
          <a:lstStyle/>
          <a:p>
            <a:r>
              <a:rPr kumimoji="1" lang="ja-JP" altLang="en-US" sz="2800" dirty="0" smtClean="0">
                <a:solidFill>
                  <a:schemeClr val="bg1"/>
                </a:solidFill>
              </a:rPr>
              <a:t>出会い系サイトで知り合った男に，女子生徒が</a:t>
            </a:r>
            <a:endParaRPr kumimoji="1" lang="en-US" altLang="ja-JP" sz="2800" dirty="0" smtClean="0">
              <a:solidFill>
                <a:schemeClr val="bg1"/>
              </a:solidFill>
            </a:endParaRPr>
          </a:p>
          <a:p>
            <a:r>
              <a:rPr kumimoji="1" lang="ja-JP" altLang="en-US" sz="2800" dirty="0" smtClean="0">
                <a:solidFill>
                  <a:schemeClr val="bg1"/>
                </a:solidFill>
              </a:rPr>
              <a:t>乱暴され，被害</a:t>
            </a:r>
            <a:r>
              <a:rPr lang="ja-JP" altLang="en-US" sz="2800" dirty="0" smtClean="0">
                <a:solidFill>
                  <a:schemeClr val="bg1"/>
                </a:solidFill>
              </a:rPr>
              <a:t>に遭いました。</a:t>
            </a:r>
            <a:endParaRPr kumimoji="1" lang="ja-JP" altLang="en-US" sz="2800" dirty="0">
              <a:solidFill>
                <a:schemeClr val="bg1"/>
              </a:solidFill>
            </a:endParaRPr>
          </a:p>
        </p:txBody>
      </p:sp>
      <p:sp>
        <p:nvSpPr>
          <p:cNvPr id="3" name="円形吹き出し 2"/>
          <p:cNvSpPr/>
          <p:nvPr/>
        </p:nvSpPr>
        <p:spPr>
          <a:xfrm>
            <a:off x="7524328" y="6065912"/>
            <a:ext cx="1043608" cy="792088"/>
          </a:xfrm>
          <a:prstGeom prst="wedgeEllipseCallout">
            <a:avLst>
              <a:gd name="adj1" fmla="val 101876"/>
              <a:gd name="adj2" fmla="val -23307"/>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200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p:cNvGraphicFramePr/>
          <p:nvPr/>
        </p:nvGraphicFramePr>
        <p:xfrm>
          <a:off x="611560" y="908720"/>
          <a:ext cx="8208912" cy="5328592"/>
        </p:xfrm>
        <a:graphic>
          <a:graphicData uri="http://schemas.openxmlformats.org/drawingml/2006/chart">
            <c:chart xmlns:c="http://schemas.openxmlformats.org/drawingml/2006/chart" xmlns:r="http://schemas.openxmlformats.org/officeDocument/2006/relationships" r:id="rId3"/>
          </a:graphicData>
        </a:graphic>
      </p:graphicFrame>
      <p:sp>
        <p:nvSpPr>
          <p:cNvPr id="5" name="タイトル 1"/>
          <p:cNvSpPr txBox="1">
            <a:spLocks/>
          </p:cNvSpPr>
          <p:nvPr/>
        </p:nvSpPr>
        <p:spPr>
          <a:xfrm>
            <a:off x="0" y="0"/>
            <a:ext cx="9144000" cy="1143000"/>
          </a:xfrm>
          <a:prstGeom prst="rect">
            <a:avLst/>
          </a:prstGeom>
        </p:spPr>
        <p:txBody>
          <a:bodyPr anchor="t"/>
          <a:lstStyle/>
          <a:p>
            <a:pPr algn="ctr" fontAlgn="base">
              <a:spcBef>
                <a:spcPct val="0"/>
              </a:spcBef>
              <a:spcAft>
                <a:spcPct val="0"/>
              </a:spcAft>
              <a:defRPr/>
            </a:pPr>
            <a:r>
              <a:rPr lang="ja-JP" altLang="en-US" sz="3200" dirty="0" smtClean="0">
                <a:solidFill>
                  <a:srgbClr val="000000"/>
                </a:solidFill>
              </a:rPr>
              <a:t>出会い系・非出会い系サイトに関連した</a:t>
            </a:r>
            <a:endParaRPr lang="en-US" altLang="ja-JP" sz="3200" dirty="0" smtClean="0">
              <a:solidFill>
                <a:srgbClr val="000000"/>
              </a:solidFill>
            </a:endParaRPr>
          </a:p>
          <a:p>
            <a:pPr algn="ctr" fontAlgn="base">
              <a:spcBef>
                <a:spcPct val="0"/>
              </a:spcBef>
              <a:spcAft>
                <a:spcPct val="0"/>
              </a:spcAft>
              <a:defRPr/>
            </a:pPr>
            <a:r>
              <a:rPr lang="ja-JP" altLang="en-US" sz="3200" dirty="0" smtClean="0">
                <a:solidFill>
                  <a:srgbClr val="000000"/>
                </a:solidFill>
              </a:rPr>
              <a:t>被害児童数の推移</a:t>
            </a:r>
          </a:p>
        </p:txBody>
      </p:sp>
      <p:sp>
        <p:nvSpPr>
          <p:cNvPr id="6" name="テキスト ボックス 3"/>
          <p:cNvSpPr txBox="1">
            <a:spLocks noChangeArrowheads="1"/>
          </p:cNvSpPr>
          <p:nvPr/>
        </p:nvSpPr>
        <p:spPr bwMode="auto">
          <a:xfrm>
            <a:off x="0" y="6488668"/>
            <a:ext cx="8821646" cy="369332"/>
          </a:xfrm>
          <a:prstGeom prst="rect">
            <a:avLst/>
          </a:prstGeom>
          <a:noFill/>
          <a:ln w="9525">
            <a:noFill/>
            <a:miter lim="800000"/>
            <a:headEnd/>
            <a:tailEnd/>
          </a:ln>
        </p:spPr>
        <p:txBody>
          <a:bodyPr wrap="none">
            <a:spAutoFit/>
          </a:bodyPr>
          <a:lstStyle/>
          <a:p>
            <a:pPr fontAlgn="base">
              <a:spcBef>
                <a:spcPct val="0"/>
              </a:spcBef>
              <a:spcAft>
                <a:spcPct val="0"/>
              </a:spcAft>
            </a:pPr>
            <a:r>
              <a:rPr lang="ja-JP" altLang="en-US" dirty="0">
                <a:solidFill>
                  <a:srgbClr val="000000"/>
                </a:solidFill>
                <a:latin typeface="Arial" charset="0"/>
              </a:rPr>
              <a:t>「平成</a:t>
            </a:r>
            <a:r>
              <a:rPr lang="en-US" altLang="ja-JP" dirty="0" smtClean="0">
                <a:solidFill>
                  <a:srgbClr val="000000"/>
                </a:solidFill>
                <a:latin typeface="Arial" charset="0"/>
              </a:rPr>
              <a:t>2</a:t>
            </a:r>
            <a:r>
              <a:rPr lang="ja-JP" altLang="en-US" dirty="0" smtClean="0">
                <a:solidFill>
                  <a:srgbClr val="000000"/>
                </a:solidFill>
                <a:latin typeface="Arial" charset="0"/>
              </a:rPr>
              <a:t>１年中の</a:t>
            </a:r>
            <a:r>
              <a:rPr lang="ja-JP" altLang="en-US" dirty="0">
                <a:solidFill>
                  <a:srgbClr val="000000"/>
                </a:solidFill>
                <a:latin typeface="Arial" charset="0"/>
              </a:rPr>
              <a:t>いわゆる出会い系サイトに関係した事件の検挙状況について」警察庁より</a:t>
            </a:r>
          </a:p>
        </p:txBody>
      </p:sp>
      <p:sp>
        <p:nvSpPr>
          <p:cNvPr id="7" name="テキスト ボックス 6"/>
          <p:cNvSpPr txBox="1"/>
          <p:nvPr/>
        </p:nvSpPr>
        <p:spPr>
          <a:xfrm>
            <a:off x="899592" y="692696"/>
            <a:ext cx="646331" cy="369332"/>
          </a:xfrm>
          <a:prstGeom prst="rect">
            <a:avLst/>
          </a:prstGeom>
          <a:noFill/>
        </p:spPr>
        <p:txBody>
          <a:bodyPr wrap="none" rtlCol="0">
            <a:spAutoFit/>
          </a:bodyPr>
          <a:lstStyle/>
          <a:p>
            <a:r>
              <a:rPr lang="ja-JP" altLang="en-US" dirty="0" smtClean="0">
                <a:solidFill>
                  <a:srgbClr val="000000"/>
                </a:solidFill>
              </a:rPr>
              <a:t>（人）</a:t>
            </a:r>
            <a:endParaRPr lang="ja-JP" altLang="en-US" dirty="0">
              <a:solidFill>
                <a:srgbClr val="000000"/>
              </a:solidFill>
            </a:endParaRPr>
          </a:p>
        </p:txBody>
      </p:sp>
      <p:graphicFrame>
        <p:nvGraphicFramePr>
          <p:cNvPr id="8" name="グラフ 7"/>
          <p:cNvGraphicFramePr/>
          <p:nvPr/>
        </p:nvGraphicFramePr>
        <p:xfrm>
          <a:off x="1187624" y="404664"/>
          <a:ext cx="8208912" cy="5328592"/>
        </p:xfrm>
        <a:graphic>
          <a:graphicData uri="http://schemas.openxmlformats.org/drawingml/2006/chart">
            <c:chart xmlns:c="http://schemas.openxmlformats.org/drawingml/2006/chart" xmlns:r="http://schemas.openxmlformats.org/officeDocument/2006/relationships" r:id="rId4"/>
          </a:graphicData>
        </a:graphic>
      </p:graphicFrame>
      <p:grpSp>
        <p:nvGrpSpPr>
          <p:cNvPr id="9" name="グループ化 8"/>
          <p:cNvGrpSpPr/>
          <p:nvPr/>
        </p:nvGrpSpPr>
        <p:grpSpPr>
          <a:xfrm>
            <a:off x="8474904" y="0"/>
            <a:ext cx="669096" cy="1484785"/>
            <a:chOff x="3275856" y="-1"/>
            <a:chExt cx="2520280" cy="5592727"/>
          </a:xfrm>
        </p:grpSpPr>
        <p:grpSp>
          <p:nvGrpSpPr>
            <p:cNvPr id="10" name="グループ化 7"/>
            <p:cNvGrpSpPr/>
            <p:nvPr/>
          </p:nvGrpSpPr>
          <p:grpSpPr>
            <a:xfrm>
              <a:off x="3707904" y="-1"/>
              <a:ext cx="2088232" cy="3360287"/>
              <a:chOff x="3707904" y="0"/>
              <a:chExt cx="2736304" cy="2736304"/>
            </a:xfrm>
          </p:grpSpPr>
          <p:sp>
            <p:nvSpPr>
              <p:cNvPr id="15" name="円/楕円 4"/>
              <p:cNvSpPr/>
              <p:nvPr/>
            </p:nvSpPr>
            <p:spPr>
              <a:xfrm>
                <a:off x="3707904" y="0"/>
                <a:ext cx="2736304" cy="2736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パイ 15"/>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 name="パイ 16"/>
              <p:cNvSpPr/>
              <p:nvPr/>
            </p:nvSpPr>
            <p:spPr>
              <a:xfrm flipH="1">
                <a:off x="3707904" y="0"/>
                <a:ext cx="2736304" cy="2736304"/>
              </a:xfrm>
              <a:prstGeom prst="pie">
                <a:avLst>
                  <a:gd name="adj1" fmla="val 10800000"/>
                  <a:gd name="adj2" fmla="val 16200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1" name="フリーフォーム 10"/>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12" name="グループ化 11"/>
            <p:cNvGrpSpPr/>
            <p:nvPr/>
          </p:nvGrpSpPr>
          <p:grpSpPr>
            <a:xfrm flipH="1">
              <a:off x="3275856" y="0"/>
              <a:ext cx="1274440" cy="1058416"/>
              <a:chOff x="7812360" y="548680"/>
              <a:chExt cx="1274440" cy="1058416"/>
            </a:xfrm>
          </p:grpSpPr>
          <p:sp>
            <p:nvSpPr>
              <p:cNvPr id="13" name="円弧 12"/>
              <p:cNvSpPr/>
              <p:nvPr/>
            </p:nvSpPr>
            <p:spPr>
              <a:xfrm rot="388473">
                <a:off x="8172400" y="548680"/>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円弧 13"/>
              <p:cNvSpPr/>
              <p:nvPr/>
            </p:nvSpPr>
            <p:spPr>
              <a:xfrm>
                <a:off x="7812360" y="692696"/>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
        <p:nvSpPr>
          <p:cNvPr id="19" name="円形吹き出し 18"/>
          <p:cNvSpPr/>
          <p:nvPr/>
        </p:nvSpPr>
        <p:spPr>
          <a:xfrm>
            <a:off x="7524328" y="5661248"/>
            <a:ext cx="1043608" cy="792088"/>
          </a:xfrm>
          <a:prstGeom prst="wedgeEllipseCallout">
            <a:avLst>
              <a:gd name="adj1" fmla="val 101876"/>
              <a:gd name="adj2" fmla="val -23307"/>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grpSp>
        <p:nvGrpSpPr>
          <p:cNvPr id="20" name="グループ化 19"/>
          <p:cNvGrpSpPr/>
          <p:nvPr/>
        </p:nvGrpSpPr>
        <p:grpSpPr>
          <a:xfrm>
            <a:off x="8474904" y="0"/>
            <a:ext cx="669096" cy="1484785"/>
            <a:chOff x="3275856" y="-1"/>
            <a:chExt cx="2520280" cy="5592727"/>
          </a:xfrm>
        </p:grpSpPr>
        <p:grpSp>
          <p:nvGrpSpPr>
            <p:cNvPr id="21" name="グループ化 7"/>
            <p:cNvGrpSpPr/>
            <p:nvPr/>
          </p:nvGrpSpPr>
          <p:grpSpPr>
            <a:xfrm>
              <a:off x="3707904" y="-1"/>
              <a:ext cx="2088232" cy="3360287"/>
              <a:chOff x="3707904" y="0"/>
              <a:chExt cx="2736304" cy="2736304"/>
            </a:xfrm>
          </p:grpSpPr>
          <p:sp>
            <p:nvSpPr>
              <p:cNvPr id="26" name="円/楕円 4"/>
              <p:cNvSpPr/>
              <p:nvPr/>
            </p:nvSpPr>
            <p:spPr>
              <a:xfrm>
                <a:off x="3707904" y="0"/>
                <a:ext cx="2736304" cy="2736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パイ 26"/>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8" name="パイ 27"/>
              <p:cNvSpPr/>
              <p:nvPr/>
            </p:nvSpPr>
            <p:spPr>
              <a:xfrm flipH="1">
                <a:off x="3707904" y="0"/>
                <a:ext cx="2736304" cy="2736304"/>
              </a:xfrm>
              <a:prstGeom prst="pie">
                <a:avLst>
                  <a:gd name="adj1" fmla="val 10800000"/>
                  <a:gd name="adj2" fmla="val 16200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22" name="フリーフォーム 21"/>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23" name="グループ化 11"/>
            <p:cNvGrpSpPr/>
            <p:nvPr/>
          </p:nvGrpSpPr>
          <p:grpSpPr>
            <a:xfrm flipH="1">
              <a:off x="3275856" y="0"/>
              <a:ext cx="1274440" cy="1058416"/>
              <a:chOff x="7812360" y="548680"/>
              <a:chExt cx="1274440" cy="1058416"/>
            </a:xfrm>
          </p:grpSpPr>
          <p:sp>
            <p:nvSpPr>
              <p:cNvPr id="24" name="円弧 23"/>
              <p:cNvSpPr/>
              <p:nvPr/>
            </p:nvSpPr>
            <p:spPr>
              <a:xfrm rot="388473">
                <a:off x="8172400" y="548680"/>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5" name="円弧 24"/>
              <p:cNvSpPr/>
              <p:nvPr/>
            </p:nvSpPr>
            <p:spPr>
              <a:xfrm>
                <a:off x="7812360" y="692696"/>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
        <p:nvSpPr>
          <p:cNvPr id="29" name="テキスト ボックス 28"/>
          <p:cNvSpPr txBox="1"/>
          <p:nvPr/>
        </p:nvSpPr>
        <p:spPr>
          <a:xfrm>
            <a:off x="6156176" y="620688"/>
            <a:ext cx="2595582" cy="369332"/>
          </a:xfrm>
          <a:prstGeom prst="rect">
            <a:avLst/>
          </a:prstGeom>
          <a:noFill/>
        </p:spPr>
        <p:txBody>
          <a:bodyPr wrap="none" rtlCol="0">
            <a:spAutoFit/>
          </a:bodyPr>
          <a:lstStyle/>
          <a:p>
            <a:r>
              <a:rPr kumimoji="1" lang="en-US" altLang="ja-JP" dirty="0" smtClean="0"/>
              <a:t>※</a:t>
            </a:r>
            <a:r>
              <a:rPr kumimoji="1" lang="ja-JP" altLang="en-US" dirty="0" smtClean="0"/>
              <a:t>児童･･･</a:t>
            </a:r>
            <a:r>
              <a:rPr kumimoji="1" lang="en-US" altLang="ja-JP" dirty="0" smtClean="0"/>
              <a:t>18</a:t>
            </a:r>
            <a:r>
              <a:rPr kumimoji="1" lang="ja-JP" altLang="en-US" dirty="0" smtClean="0"/>
              <a:t>歳未満の者</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graphicEl>
                                              <a:chart seriesIdx="0" categoryIdx="-4" bldStep="series"/>
                                            </p:graphicEl>
                                          </p:spTgt>
                                        </p:tgtEl>
                                        <p:attrNameLst>
                                          <p:attrName>style.visibility</p:attrName>
                                        </p:attrNameLst>
                                      </p:cBhvr>
                                      <p:to>
                                        <p:strVal val="visible"/>
                                      </p:to>
                                    </p:set>
                                    <p:animEffect transition="in" filter="wipe(left)">
                                      <p:cBhvr>
                                        <p:cTn id="12" dur="2000"/>
                                        <p:tgtEl>
                                          <p:spTgt spid="2">
                                            <p:graphicEl>
                                              <a:chart seriesIdx="0" categoryIdx="-4" bldStep="series"/>
                                            </p:graphicEl>
                                          </p:spTgt>
                                        </p:tgtEl>
                                      </p:cBhvr>
                                    </p:animEffect>
                                  </p:childTnLst>
                                </p:cTn>
                              </p:par>
                              <p:par>
                                <p:cTn id="13" presetID="1" presetClass="exit" presetSubtype="0" fill="hold" nodeType="with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par>
                          <p:cTn id="15" fill="hold">
                            <p:stCondLst>
                              <p:cond delay="2000"/>
                            </p:stCondLst>
                            <p:childTnLst>
                              <p:par>
                                <p:cTn id="16" presetID="10" presetClass="entr" presetSubtype="0" fill="hold" nodeType="afterEffect">
                                  <p:stCondLst>
                                    <p:cond delay="1500"/>
                                  </p:stCondLst>
                                  <p:childTnLst>
                                    <p:set>
                                      <p:cBhvr>
                                        <p:cTn id="17" dur="1" fill="hold">
                                          <p:stCondLst>
                                            <p:cond delay="0"/>
                                          </p:stCondLst>
                                        </p:cTn>
                                        <p:tgtEl>
                                          <p:spTgt spid="20"/>
                                        </p:tgtEl>
                                        <p:attrNameLst>
                                          <p:attrName>style.visibility</p:attrName>
                                        </p:attrNameLst>
                                      </p:cBhvr>
                                      <p:to>
                                        <p:strVal val="visible"/>
                                      </p:to>
                                    </p:set>
                                    <p:animEffect transition="in" filter="fade">
                                      <p:cBhvr>
                                        <p:cTn id="18" dur="1000"/>
                                        <p:tgtEl>
                                          <p:spTgt spid="2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8">
                                            <p:graphicEl>
                                              <a:chart seriesIdx="0" categoryIdx="-4" bldStep="series"/>
                                            </p:graphicEl>
                                          </p:spTgt>
                                        </p:tgtEl>
                                        <p:attrNameLst>
                                          <p:attrName>style.visibility</p:attrName>
                                        </p:attrNameLst>
                                      </p:cBhvr>
                                      <p:to>
                                        <p:strVal val="visible"/>
                                      </p:to>
                                    </p:set>
                                    <p:animEffect transition="in" filter="wipe(left)">
                                      <p:cBhvr>
                                        <p:cTn id="23" dur="2000"/>
                                        <p:tgtEl>
                                          <p:spTgt spid="8">
                                            <p:graphicEl>
                                              <a:chart seriesIdx="0" categoryIdx="-4" bldStep="series"/>
                                            </p:graphicEl>
                                          </p:spTgt>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8">
                                            <p:graphicEl>
                                              <a:chart seriesIdx="1" categoryIdx="-4" bldStep="series"/>
                                            </p:graphicEl>
                                          </p:spTgt>
                                        </p:tgtEl>
                                        <p:attrNameLst>
                                          <p:attrName>style.visibility</p:attrName>
                                        </p:attrNameLst>
                                      </p:cBhvr>
                                      <p:to>
                                        <p:strVal val="visible"/>
                                      </p:to>
                                    </p:set>
                                    <p:animEffect transition="in" filter="wipe(left)">
                                      <p:cBhvr>
                                        <p:cTn id="27" dur="2000"/>
                                        <p:tgtEl>
                                          <p:spTgt spid="8">
                                            <p:graphicEl>
                                              <a:chart seriesIdx="1" categoryIdx="-4" bldStep="series"/>
                                            </p:graphicEl>
                                          </p:spTgt>
                                        </p:tgtEl>
                                      </p:cBhvr>
                                    </p:animEffect>
                                  </p:childTnLst>
                                </p:cTn>
                              </p:par>
                              <p:par>
                                <p:cTn id="28" presetID="1" presetClass="exit" presetSubtype="0" fill="hold" nodeType="withEffect">
                                  <p:stCondLst>
                                    <p:cond delay="0"/>
                                  </p:stCondLst>
                                  <p:childTnLst>
                                    <p:set>
                                      <p:cBhvr>
                                        <p:cTn id="29" dur="1" fill="hold">
                                          <p:stCondLst>
                                            <p:cond delay="0"/>
                                          </p:stCondLst>
                                        </p:cTn>
                                        <p:tgtEl>
                                          <p:spTgt spid="20"/>
                                        </p:tgtEl>
                                        <p:attrNameLst>
                                          <p:attrName>style.visibility</p:attrName>
                                        </p:attrNameLst>
                                      </p:cBhvr>
                                      <p:to>
                                        <p:strVal val="hidden"/>
                                      </p:to>
                                    </p:set>
                                  </p:childTnLst>
                                </p:cTn>
                              </p:par>
                            </p:childTnLst>
                          </p:cTn>
                        </p:par>
                        <p:par>
                          <p:cTn id="30" fill="hold">
                            <p:stCondLst>
                              <p:cond delay="4000"/>
                            </p:stCondLst>
                            <p:childTnLst>
                              <p:par>
                                <p:cTn id="31" presetID="18" presetClass="entr" presetSubtype="12" fill="hold" grpId="0" nodeType="afterEffect">
                                  <p:stCondLst>
                                    <p:cond delay="2000"/>
                                  </p:stCondLst>
                                  <p:childTnLst>
                                    <p:set>
                                      <p:cBhvr>
                                        <p:cTn id="32" dur="1" fill="hold">
                                          <p:stCondLst>
                                            <p:cond delay="0"/>
                                          </p:stCondLst>
                                        </p:cTn>
                                        <p:tgtEl>
                                          <p:spTgt spid="19"/>
                                        </p:tgtEl>
                                        <p:attrNameLst>
                                          <p:attrName>style.visibility</p:attrName>
                                        </p:attrNameLst>
                                      </p:cBhvr>
                                      <p:to>
                                        <p:strVal val="visible"/>
                                      </p:to>
                                    </p:set>
                                    <p:animEffect transition="in" filter="strips(downLeft)">
                                      <p:cBhvr>
                                        <p:cTn id="3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Chart bld="series" animBg="0"/>
        </p:bldSub>
      </p:bldGraphic>
      <p:bldGraphic spid="8" grpId="0">
        <p:bldSub>
          <a:bldChart bld="series" animBg="0"/>
        </p:bldSub>
      </p:bldGraphic>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sz="5400" dirty="0" smtClean="0">
                <a:solidFill>
                  <a:schemeClr val="bg1"/>
                </a:solidFill>
                <a:effectLst>
                  <a:glow rad="228600">
                    <a:schemeClr val="accent6">
                      <a:satMod val="175000"/>
                      <a:alpha val="40000"/>
                    </a:schemeClr>
                  </a:glow>
                </a:effectLst>
              </a:rPr>
              <a:t>コミュニティサイトの危険性１</a:t>
            </a:r>
            <a:endParaRPr kumimoji="1" lang="ja-JP" altLang="en-US" sz="5400" dirty="0">
              <a:solidFill>
                <a:schemeClr val="bg1"/>
              </a:solidFill>
              <a:effectLst>
                <a:glow rad="228600">
                  <a:schemeClr val="accent6">
                    <a:satMod val="175000"/>
                    <a:alpha val="40000"/>
                  </a:schemeClr>
                </a:glow>
              </a:effectLst>
            </a:endParaRPr>
          </a:p>
        </p:txBody>
      </p:sp>
      <p:graphicFrame>
        <p:nvGraphicFramePr>
          <p:cNvPr id="3" name="図表 2"/>
          <p:cNvGraphicFramePr/>
          <p:nvPr/>
        </p:nvGraphicFramePr>
        <p:xfrm>
          <a:off x="1035819" y="1500174"/>
          <a:ext cx="7072362" cy="47863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円形吹き出し 3"/>
          <p:cNvSpPr/>
          <p:nvPr/>
        </p:nvSpPr>
        <p:spPr>
          <a:xfrm>
            <a:off x="7524328" y="6065912"/>
            <a:ext cx="1043608" cy="792088"/>
          </a:xfrm>
          <a:prstGeom prst="wedgeEllipseCallout">
            <a:avLst>
              <a:gd name="adj1" fmla="val 101876"/>
              <a:gd name="adj2" fmla="val -23307"/>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1000"/>
                                  </p:stCondLst>
                                  <p:childTnLst>
                                    <p:set>
                                      <p:cBhvr>
                                        <p:cTn id="6" dur="1" fill="hold">
                                          <p:stCondLst>
                                            <p:cond delay="0"/>
                                          </p:stCondLst>
                                        </p:cTn>
                                        <p:tgtEl>
                                          <p:spTgt spid="3">
                                            <p:graphicEl>
                                              <a:dgm id="{622C2471-E6B1-473A-895C-9C97DCAF9EC7}"/>
                                            </p:graphicEl>
                                          </p:spTgt>
                                        </p:tgtEl>
                                        <p:attrNameLst>
                                          <p:attrName>style.visibility</p:attrName>
                                        </p:attrNameLst>
                                      </p:cBhvr>
                                      <p:to>
                                        <p:strVal val="visible"/>
                                      </p:to>
                                    </p:set>
                                    <p:animEffect transition="in" filter="fade">
                                      <p:cBhvr>
                                        <p:cTn id="7" dur="1000"/>
                                        <p:tgtEl>
                                          <p:spTgt spid="3">
                                            <p:graphicEl>
                                              <a:dgm id="{622C2471-E6B1-473A-895C-9C97DCAF9EC7}"/>
                                            </p:graphicEl>
                                          </p:spTgt>
                                        </p:tgtEl>
                                      </p:cBhvr>
                                    </p:animEffect>
                                    <p:anim calcmode="lin" valueType="num">
                                      <p:cBhvr>
                                        <p:cTn id="8" dur="1000" fill="hold"/>
                                        <p:tgtEl>
                                          <p:spTgt spid="3">
                                            <p:graphicEl>
                                              <a:dgm id="{622C2471-E6B1-473A-895C-9C97DCAF9EC7}"/>
                                            </p:graphicEl>
                                          </p:spTgt>
                                        </p:tgtEl>
                                        <p:attrNameLst>
                                          <p:attrName>ppt_x</p:attrName>
                                        </p:attrNameLst>
                                      </p:cBhvr>
                                      <p:tavLst>
                                        <p:tav tm="0">
                                          <p:val>
                                            <p:strVal val="#ppt_x"/>
                                          </p:val>
                                        </p:tav>
                                        <p:tav tm="100000">
                                          <p:val>
                                            <p:strVal val="#ppt_x"/>
                                          </p:val>
                                        </p:tav>
                                      </p:tavLst>
                                    </p:anim>
                                    <p:anim calcmode="lin" valueType="num">
                                      <p:cBhvr>
                                        <p:cTn id="9" dur="1000" fill="hold"/>
                                        <p:tgtEl>
                                          <p:spTgt spid="3">
                                            <p:graphicEl>
                                              <a:dgm id="{622C2471-E6B1-473A-895C-9C97DCAF9EC7}"/>
                                            </p:graphic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7" presetClass="entr" presetSubtype="0" fill="hold" grpId="0" nodeType="afterEffect">
                                  <p:stCondLst>
                                    <p:cond delay="2000"/>
                                  </p:stCondLst>
                                  <p:childTnLst>
                                    <p:set>
                                      <p:cBhvr>
                                        <p:cTn id="12" dur="1" fill="hold">
                                          <p:stCondLst>
                                            <p:cond delay="0"/>
                                          </p:stCondLst>
                                        </p:cTn>
                                        <p:tgtEl>
                                          <p:spTgt spid="3">
                                            <p:graphicEl>
                                              <a:dgm id="{41A8CF67-60F9-4872-BE76-ED0C00030A78}"/>
                                            </p:graphicEl>
                                          </p:spTgt>
                                        </p:tgtEl>
                                        <p:attrNameLst>
                                          <p:attrName>style.visibility</p:attrName>
                                        </p:attrNameLst>
                                      </p:cBhvr>
                                      <p:to>
                                        <p:strVal val="visible"/>
                                      </p:to>
                                    </p:set>
                                    <p:animEffect transition="in" filter="fade">
                                      <p:cBhvr>
                                        <p:cTn id="13" dur="1000"/>
                                        <p:tgtEl>
                                          <p:spTgt spid="3">
                                            <p:graphicEl>
                                              <a:dgm id="{41A8CF67-60F9-4872-BE76-ED0C00030A78}"/>
                                            </p:graphicEl>
                                          </p:spTgt>
                                        </p:tgtEl>
                                      </p:cBhvr>
                                    </p:animEffect>
                                    <p:anim calcmode="lin" valueType="num">
                                      <p:cBhvr>
                                        <p:cTn id="14" dur="1000" fill="hold"/>
                                        <p:tgtEl>
                                          <p:spTgt spid="3">
                                            <p:graphicEl>
                                              <a:dgm id="{41A8CF67-60F9-4872-BE76-ED0C00030A78}"/>
                                            </p:graphicEl>
                                          </p:spTgt>
                                        </p:tgtEl>
                                        <p:attrNameLst>
                                          <p:attrName>ppt_x</p:attrName>
                                        </p:attrNameLst>
                                      </p:cBhvr>
                                      <p:tavLst>
                                        <p:tav tm="0">
                                          <p:val>
                                            <p:strVal val="#ppt_x"/>
                                          </p:val>
                                        </p:tav>
                                        <p:tav tm="100000">
                                          <p:val>
                                            <p:strVal val="#ppt_x"/>
                                          </p:val>
                                        </p:tav>
                                      </p:tavLst>
                                    </p:anim>
                                    <p:anim calcmode="lin" valueType="num">
                                      <p:cBhvr>
                                        <p:cTn id="15" dur="1000" fill="hold"/>
                                        <p:tgtEl>
                                          <p:spTgt spid="3">
                                            <p:graphicEl>
                                              <a:dgm id="{41A8CF67-60F9-4872-BE76-ED0C00030A78}"/>
                                            </p:graphicEl>
                                          </p:spTgt>
                                        </p:tgtEl>
                                        <p:attrNameLst>
                                          <p:attrName>ppt_y</p:attrName>
                                        </p:attrNameLst>
                                      </p:cBhvr>
                                      <p:tavLst>
                                        <p:tav tm="0">
                                          <p:val>
                                            <p:strVal val="#ppt_y-.1"/>
                                          </p:val>
                                        </p:tav>
                                        <p:tav tm="100000">
                                          <p:val>
                                            <p:strVal val="#ppt_y"/>
                                          </p:val>
                                        </p:tav>
                                      </p:tavLst>
                                    </p:anim>
                                  </p:childTnLst>
                                </p:cTn>
                              </p:par>
                            </p:childTnLst>
                          </p:cTn>
                        </p:par>
                        <p:par>
                          <p:cTn id="16" fill="hold">
                            <p:stCondLst>
                              <p:cond delay="5000"/>
                            </p:stCondLst>
                            <p:childTnLst>
                              <p:par>
                                <p:cTn id="17" presetID="47" presetClass="entr" presetSubtype="0" fill="hold" grpId="0" nodeType="afterEffect">
                                  <p:stCondLst>
                                    <p:cond delay="0"/>
                                  </p:stCondLst>
                                  <p:childTnLst>
                                    <p:set>
                                      <p:cBhvr>
                                        <p:cTn id="18" dur="1" fill="hold">
                                          <p:stCondLst>
                                            <p:cond delay="0"/>
                                          </p:stCondLst>
                                        </p:cTn>
                                        <p:tgtEl>
                                          <p:spTgt spid="3">
                                            <p:graphicEl>
                                              <a:dgm id="{1EE6CEC9-46AE-4AA3-9589-0B45B7542AD7}"/>
                                            </p:graphicEl>
                                          </p:spTgt>
                                        </p:tgtEl>
                                        <p:attrNameLst>
                                          <p:attrName>style.visibility</p:attrName>
                                        </p:attrNameLst>
                                      </p:cBhvr>
                                      <p:to>
                                        <p:strVal val="visible"/>
                                      </p:to>
                                    </p:set>
                                    <p:animEffect transition="in" filter="fade">
                                      <p:cBhvr>
                                        <p:cTn id="19" dur="1000"/>
                                        <p:tgtEl>
                                          <p:spTgt spid="3">
                                            <p:graphicEl>
                                              <a:dgm id="{1EE6CEC9-46AE-4AA3-9589-0B45B7542AD7}"/>
                                            </p:graphicEl>
                                          </p:spTgt>
                                        </p:tgtEl>
                                      </p:cBhvr>
                                    </p:animEffect>
                                    <p:anim calcmode="lin" valueType="num">
                                      <p:cBhvr>
                                        <p:cTn id="20" dur="1000" fill="hold"/>
                                        <p:tgtEl>
                                          <p:spTgt spid="3">
                                            <p:graphicEl>
                                              <a:dgm id="{1EE6CEC9-46AE-4AA3-9589-0B45B7542AD7}"/>
                                            </p:graphicEl>
                                          </p:spTgt>
                                        </p:tgtEl>
                                        <p:attrNameLst>
                                          <p:attrName>ppt_x</p:attrName>
                                        </p:attrNameLst>
                                      </p:cBhvr>
                                      <p:tavLst>
                                        <p:tav tm="0">
                                          <p:val>
                                            <p:strVal val="#ppt_x"/>
                                          </p:val>
                                        </p:tav>
                                        <p:tav tm="100000">
                                          <p:val>
                                            <p:strVal val="#ppt_x"/>
                                          </p:val>
                                        </p:tav>
                                      </p:tavLst>
                                    </p:anim>
                                    <p:anim calcmode="lin" valueType="num">
                                      <p:cBhvr>
                                        <p:cTn id="21" dur="1000" fill="hold"/>
                                        <p:tgtEl>
                                          <p:spTgt spid="3">
                                            <p:graphicEl>
                                              <a:dgm id="{1EE6CEC9-46AE-4AA3-9589-0B45B7542AD7}"/>
                                            </p:graphicEl>
                                          </p:spTgt>
                                        </p:tgtEl>
                                        <p:attrNameLst>
                                          <p:attrName>ppt_y</p:attrName>
                                        </p:attrNameLst>
                                      </p:cBhvr>
                                      <p:tavLst>
                                        <p:tav tm="0">
                                          <p:val>
                                            <p:strVal val="#ppt_y-.1"/>
                                          </p:val>
                                        </p:tav>
                                        <p:tav tm="100000">
                                          <p:val>
                                            <p:strVal val="#ppt_y"/>
                                          </p:val>
                                        </p:tav>
                                      </p:tavLst>
                                    </p:anim>
                                  </p:childTnLst>
                                </p:cTn>
                              </p:par>
                            </p:childTnLst>
                          </p:cTn>
                        </p:par>
                        <p:par>
                          <p:cTn id="22" fill="hold">
                            <p:stCondLst>
                              <p:cond delay="6000"/>
                            </p:stCondLst>
                            <p:childTnLst>
                              <p:par>
                                <p:cTn id="23" presetID="47" presetClass="entr" presetSubtype="0" fill="hold" grpId="0" nodeType="afterEffect">
                                  <p:stCondLst>
                                    <p:cond delay="2000"/>
                                  </p:stCondLst>
                                  <p:childTnLst>
                                    <p:set>
                                      <p:cBhvr>
                                        <p:cTn id="24" dur="1" fill="hold">
                                          <p:stCondLst>
                                            <p:cond delay="0"/>
                                          </p:stCondLst>
                                        </p:cTn>
                                        <p:tgtEl>
                                          <p:spTgt spid="3">
                                            <p:graphicEl>
                                              <a:dgm id="{35AB350A-EDB4-43D1-B6DF-BA856AF2D7F9}"/>
                                            </p:graphicEl>
                                          </p:spTgt>
                                        </p:tgtEl>
                                        <p:attrNameLst>
                                          <p:attrName>style.visibility</p:attrName>
                                        </p:attrNameLst>
                                      </p:cBhvr>
                                      <p:to>
                                        <p:strVal val="visible"/>
                                      </p:to>
                                    </p:set>
                                    <p:animEffect transition="in" filter="fade">
                                      <p:cBhvr>
                                        <p:cTn id="25" dur="1000"/>
                                        <p:tgtEl>
                                          <p:spTgt spid="3">
                                            <p:graphicEl>
                                              <a:dgm id="{35AB350A-EDB4-43D1-B6DF-BA856AF2D7F9}"/>
                                            </p:graphicEl>
                                          </p:spTgt>
                                        </p:tgtEl>
                                      </p:cBhvr>
                                    </p:animEffect>
                                    <p:anim calcmode="lin" valueType="num">
                                      <p:cBhvr>
                                        <p:cTn id="26" dur="1000" fill="hold"/>
                                        <p:tgtEl>
                                          <p:spTgt spid="3">
                                            <p:graphicEl>
                                              <a:dgm id="{35AB350A-EDB4-43D1-B6DF-BA856AF2D7F9}"/>
                                            </p:graphicEl>
                                          </p:spTgt>
                                        </p:tgtEl>
                                        <p:attrNameLst>
                                          <p:attrName>ppt_x</p:attrName>
                                        </p:attrNameLst>
                                      </p:cBhvr>
                                      <p:tavLst>
                                        <p:tav tm="0">
                                          <p:val>
                                            <p:strVal val="#ppt_x"/>
                                          </p:val>
                                        </p:tav>
                                        <p:tav tm="100000">
                                          <p:val>
                                            <p:strVal val="#ppt_x"/>
                                          </p:val>
                                        </p:tav>
                                      </p:tavLst>
                                    </p:anim>
                                    <p:anim calcmode="lin" valueType="num">
                                      <p:cBhvr>
                                        <p:cTn id="27" dur="1000" fill="hold"/>
                                        <p:tgtEl>
                                          <p:spTgt spid="3">
                                            <p:graphicEl>
                                              <a:dgm id="{35AB350A-EDB4-43D1-B6DF-BA856AF2D7F9}"/>
                                            </p:graphicEl>
                                          </p:spTgt>
                                        </p:tgtEl>
                                        <p:attrNameLst>
                                          <p:attrName>ppt_y</p:attrName>
                                        </p:attrNameLst>
                                      </p:cBhvr>
                                      <p:tavLst>
                                        <p:tav tm="0">
                                          <p:val>
                                            <p:strVal val="#ppt_y-.1"/>
                                          </p:val>
                                        </p:tav>
                                        <p:tav tm="100000">
                                          <p:val>
                                            <p:strVal val="#ppt_y"/>
                                          </p:val>
                                        </p:tav>
                                      </p:tavLst>
                                    </p:anim>
                                  </p:childTnLst>
                                </p:cTn>
                              </p:par>
                            </p:childTnLst>
                          </p:cTn>
                        </p:par>
                        <p:par>
                          <p:cTn id="28" fill="hold">
                            <p:stCondLst>
                              <p:cond delay="9000"/>
                            </p:stCondLst>
                            <p:childTnLst>
                              <p:par>
                                <p:cTn id="29" presetID="47" presetClass="entr" presetSubtype="0" fill="hold" grpId="0" nodeType="afterEffect">
                                  <p:stCondLst>
                                    <p:cond delay="0"/>
                                  </p:stCondLst>
                                  <p:childTnLst>
                                    <p:set>
                                      <p:cBhvr>
                                        <p:cTn id="30" dur="1" fill="hold">
                                          <p:stCondLst>
                                            <p:cond delay="0"/>
                                          </p:stCondLst>
                                        </p:cTn>
                                        <p:tgtEl>
                                          <p:spTgt spid="3">
                                            <p:graphicEl>
                                              <a:dgm id="{D2960628-4890-4C26-AE1E-9B55464F9AF8}"/>
                                            </p:graphicEl>
                                          </p:spTgt>
                                        </p:tgtEl>
                                        <p:attrNameLst>
                                          <p:attrName>style.visibility</p:attrName>
                                        </p:attrNameLst>
                                      </p:cBhvr>
                                      <p:to>
                                        <p:strVal val="visible"/>
                                      </p:to>
                                    </p:set>
                                    <p:animEffect transition="in" filter="fade">
                                      <p:cBhvr>
                                        <p:cTn id="31" dur="1000"/>
                                        <p:tgtEl>
                                          <p:spTgt spid="3">
                                            <p:graphicEl>
                                              <a:dgm id="{D2960628-4890-4C26-AE1E-9B55464F9AF8}"/>
                                            </p:graphicEl>
                                          </p:spTgt>
                                        </p:tgtEl>
                                      </p:cBhvr>
                                    </p:animEffect>
                                    <p:anim calcmode="lin" valueType="num">
                                      <p:cBhvr>
                                        <p:cTn id="32" dur="1000" fill="hold"/>
                                        <p:tgtEl>
                                          <p:spTgt spid="3">
                                            <p:graphicEl>
                                              <a:dgm id="{D2960628-4890-4C26-AE1E-9B55464F9AF8}"/>
                                            </p:graphicEl>
                                          </p:spTgt>
                                        </p:tgtEl>
                                        <p:attrNameLst>
                                          <p:attrName>ppt_x</p:attrName>
                                        </p:attrNameLst>
                                      </p:cBhvr>
                                      <p:tavLst>
                                        <p:tav tm="0">
                                          <p:val>
                                            <p:strVal val="#ppt_x"/>
                                          </p:val>
                                        </p:tav>
                                        <p:tav tm="100000">
                                          <p:val>
                                            <p:strVal val="#ppt_x"/>
                                          </p:val>
                                        </p:tav>
                                      </p:tavLst>
                                    </p:anim>
                                    <p:anim calcmode="lin" valueType="num">
                                      <p:cBhvr>
                                        <p:cTn id="33" dur="1000" fill="hold"/>
                                        <p:tgtEl>
                                          <p:spTgt spid="3">
                                            <p:graphicEl>
                                              <a:dgm id="{D2960628-4890-4C26-AE1E-9B55464F9AF8}"/>
                                            </p:graphicEl>
                                          </p:spTgt>
                                        </p:tgtEl>
                                        <p:attrNameLst>
                                          <p:attrName>ppt_y</p:attrName>
                                        </p:attrNameLst>
                                      </p:cBhvr>
                                      <p:tavLst>
                                        <p:tav tm="0">
                                          <p:val>
                                            <p:strVal val="#ppt_y-.1"/>
                                          </p:val>
                                        </p:tav>
                                        <p:tav tm="100000">
                                          <p:val>
                                            <p:strVal val="#ppt_y"/>
                                          </p:val>
                                        </p:tav>
                                      </p:tavLst>
                                    </p:anim>
                                  </p:childTnLst>
                                </p:cTn>
                              </p:par>
                            </p:childTnLst>
                          </p:cTn>
                        </p:par>
                        <p:par>
                          <p:cTn id="34" fill="hold">
                            <p:stCondLst>
                              <p:cond delay="10000"/>
                            </p:stCondLst>
                            <p:childTnLst>
                              <p:par>
                                <p:cTn id="35" presetID="18" presetClass="entr" presetSubtype="12" fill="hold" grpId="0" nodeType="afterEffect">
                                  <p:stCondLst>
                                    <p:cond delay="2000"/>
                                  </p:stCondLst>
                                  <p:childTnLst>
                                    <p:set>
                                      <p:cBhvr>
                                        <p:cTn id="36" dur="1" fill="hold">
                                          <p:stCondLst>
                                            <p:cond delay="0"/>
                                          </p:stCondLst>
                                        </p:cTn>
                                        <p:tgtEl>
                                          <p:spTgt spid="4"/>
                                        </p:tgtEl>
                                        <p:attrNameLst>
                                          <p:attrName>style.visibility</p:attrName>
                                        </p:attrNameLst>
                                      </p:cBhvr>
                                      <p:to>
                                        <p:strVal val="visible"/>
                                      </p:to>
                                    </p:set>
                                    <p:animEffect transition="in" filter="strips(downLeft)">
                                      <p:cBhvr>
                                        <p:cTn id="3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uiExpand="1">
        <p:bldSub>
          <a:bldDgm bld="one"/>
        </p:bldSub>
      </p:bldGraphic>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8" name="グループ化 67"/>
          <p:cNvGrpSpPr/>
          <p:nvPr/>
        </p:nvGrpSpPr>
        <p:grpSpPr>
          <a:xfrm>
            <a:off x="2731087" y="260648"/>
            <a:ext cx="3713121" cy="7848872"/>
            <a:chOff x="2339752" y="404664"/>
            <a:chExt cx="4428492" cy="9361040"/>
          </a:xfrm>
        </p:grpSpPr>
        <p:grpSp>
          <p:nvGrpSpPr>
            <p:cNvPr id="67" name="グループ化 66"/>
            <p:cNvGrpSpPr/>
            <p:nvPr/>
          </p:nvGrpSpPr>
          <p:grpSpPr>
            <a:xfrm>
              <a:off x="2375756" y="404664"/>
              <a:ext cx="4392488" cy="9361040"/>
              <a:chOff x="3923928" y="404664"/>
              <a:chExt cx="4392488" cy="9361040"/>
            </a:xfrm>
          </p:grpSpPr>
          <p:sp>
            <p:nvSpPr>
              <p:cNvPr id="16" name="角丸四角形 15"/>
              <p:cNvSpPr/>
              <p:nvPr/>
            </p:nvSpPr>
            <p:spPr>
              <a:xfrm>
                <a:off x="3962400" y="404664"/>
                <a:ext cx="4282008" cy="9361040"/>
              </a:xfrm>
              <a:prstGeom prst="roundRect">
                <a:avLst>
                  <a:gd name="adj" fmla="val 9034"/>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テキスト ボックス 16"/>
              <p:cNvSpPr txBox="1"/>
              <p:nvPr/>
            </p:nvSpPr>
            <p:spPr>
              <a:xfrm>
                <a:off x="3923928" y="764704"/>
                <a:ext cx="4320480" cy="400110"/>
              </a:xfrm>
              <a:prstGeom prst="rect">
                <a:avLst/>
              </a:prstGeom>
              <a:solidFill>
                <a:srgbClr val="FFC000"/>
              </a:solidFill>
            </p:spPr>
            <p:txBody>
              <a:bodyPr wrap="square" rtlCol="0">
                <a:spAutoFit/>
              </a:bodyPr>
              <a:lstStyle/>
              <a:p>
                <a:pPr algn="ctr"/>
                <a:r>
                  <a:rPr kumimoji="1" lang="ja-JP" altLang="en-US" sz="2000" b="1" dirty="0" smtClean="0">
                    <a:latin typeface="+mn-ea"/>
                  </a:rPr>
                  <a:t>２０１０年６月２１日</a:t>
                </a:r>
                <a:endParaRPr kumimoji="1" lang="ja-JP" altLang="en-US" sz="2000" b="1" dirty="0">
                  <a:latin typeface="+mn-ea"/>
                </a:endParaRPr>
              </a:p>
            </p:txBody>
          </p:sp>
          <p:sp>
            <p:nvSpPr>
              <p:cNvPr id="18" name="テキスト ボックス 17"/>
              <p:cNvSpPr txBox="1"/>
              <p:nvPr/>
            </p:nvSpPr>
            <p:spPr>
              <a:xfrm>
                <a:off x="3995936" y="1124744"/>
                <a:ext cx="1361270" cy="400110"/>
              </a:xfrm>
              <a:prstGeom prst="rect">
                <a:avLst/>
              </a:prstGeom>
              <a:noFill/>
            </p:spPr>
            <p:txBody>
              <a:bodyPr wrap="none" rtlCol="0">
                <a:spAutoFit/>
              </a:bodyPr>
              <a:lstStyle/>
              <a:p>
                <a:r>
                  <a:rPr kumimoji="1" lang="ja-JP" altLang="en-US" sz="2000" dirty="0" smtClean="0"/>
                  <a:t>日記書くね</a:t>
                </a:r>
                <a:endParaRPr kumimoji="1" lang="ja-JP" altLang="en-US" sz="2000" dirty="0"/>
              </a:p>
            </p:txBody>
          </p:sp>
          <p:cxnSp>
            <p:nvCxnSpPr>
              <p:cNvPr id="20" name="直線コネクタ 19"/>
              <p:cNvCxnSpPr/>
              <p:nvPr/>
            </p:nvCxnSpPr>
            <p:spPr>
              <a:xfrm rot="10800000">
                <a:off x="3923928" y="1556792"/>
                <a:ext cx="4392488" cy="0"/>
              </a:xfrm>
              <a:prstGeom prst="line">
                <a:avLst/>
              </a:prstGeom>
            </p:spPr>
            <p:style>
              <a:lnRef idx="1">
                <a:schemeClr val="accent1"/>
              </a:lnRef>
              <a:fillRef idx="0">
                <a:schemeClr val="accent1"/>
              </a:fillRef>
              <a:effectRef idx="0">
                <a:schemeClr val="accent1"/>
              </a:effectRef>
              <a:fontRef idx="minor">
                <a:schemeClr val="tx1"/>
              </a:fontRef>
            </p:style>
          </p:cxnSp>
          <p:pic>
            <p:nvPicPr>
              <p:cNvPr id="1026" name="Picture 2" descr="E:\素材作成\女子生徒背景白.png"/>
              <p:cNvPicPr>
                <a:picLocks noChangeAspect="1" noChangeArrowheads="1"/>
              </p:cNvPicPr>
              <p:nvPr/>
            </p:nvPicPr>
            <p:blipFill>
              <a:blip r:embed="rId3" cstate="print"/>
              <a:srcRect/>
              <a:stretch>
                <a:fillRect/>
              </a:stretch>
            </p:blipFill>
            <p:spPr bwMode="auto">
              <a:xfrm>
                <a:off x="4108243" y="1681445"/>
                <a:ext cx="1039821" cy="1358393"/>
              </a:xfrm>
              <a:prstGeom prst="rect">
                <a:avLst/>
              </a:prstGeom>
              <a:noFill/>
              <a:ln>
                <a:solidFill>
                  <a:schemeClr val="tx2">
                    <a:lumMod val="50000"/>
                  </a:schemeClr>
                </a:solidFill>
              </a:ln>
            </p:spPr>
          </p:pic>
          <p:sp>
            <p:nvSpPr>
              <p:cNvPr id="22" name="テキスト ボックス 21"/>
              <p:cNvSpPr txBox="1"/>
              <p:nvPr/>
            </p:nvSpPr>
            <p:spPr>
              <a:xfrm>
                <a:off x="5292080" y="1628800"/>
                <a:ext cx="1544012" cy="400110"/>
              </a:xfrm>
              <a:prstGeom prst="rect">
                <a:avLst/>
              </a:prstGeom>
              <a:noFill/>
            </p:spPr>
            <p:txBody>
              <a:bodyPr wrap="none" rtlCol="0">
                <a:spAutoFit/>
              </a:bodyPr>
              <a:lstStyle/>
              <a:p>
                <a:r>
                  <a:rPr kumimoji="1" lang="ja-JP" altLang="en-US" sz="2000" b="1" dirty="0" smtClean="0">
                    <a:solidFill>
                      <a:srgbClr val="0000FF"/>
                    </a:solidFill>
                  </a:rPr>
                  <a:t>☆ミキちゃん</a:t>
                </a:r>
                <a:endParaRPr kumimoji="1" lang="ja-JP" altLang="en-US" sz="2000" b="1" dirty="0">
                  <a:solidFill>
                    <a:srgbClr val="0000FF"/>
                  </a:solidFill>
                </a:endParaRPr>
              </a:p>
            </p:txBody>
          </p:sp>
          <p:sp>
            <p:nvSpPr>
              <p:cNvPr id="23" name="テキスト ボックス 22"/>
              <p:cNvSpPr txBox="1"/>
              <p:nvPr/>
            </p:nvSpPr>
            <p:spPr>
              <a:xfrm>
                <a:off x="6914788" y="1628800"/>
                <a:ext cx="628698" cy="400110"/>
              </a:xfrm>
              <a:prstGeom prst="rect">
                <a:avLst/>
              </a:prstGeom>
              <a:noFill/>
            </p:spPr>
            <p:txBody>
              <a:bodyPr wrap="none" rtlCol="0">
                <a:spAutoFit/>
              </a:bodyPr>
              <a:lstStyle/>
              <a:p>
                <a:r>
                  <a:rPr kumimoji="1" lang="ja-JP" altLang="en-US" sz="2000" dirty="0" err="1" smtClean="0"/>
                  <a:t>さん</a:t>
                </a:r>
                <a:endParaRPr kumimoji="1" lang="ja-JP" altLang="en-US" sz="2000" dirty="0"/>
              </a:p>
            </p:txBody>
          </p:sp>
          <p:cxnSp>
            <p:nvCxnSpPr>
              <p:cNvPr id="26" name="直線コネクタ 25"/>
              <p:cNvCxnSpPr/>
              <p:nvPr/>
            </p:nvCxnSpPr>
            <p:spPr>
              <a:xfrm>
                <a:off x="5364088" y="1988840"/>
                <a:ext cx="1578231" cy="0"/>
              </a:xfrm>
              <a:prstGeom prst="line">
                <a:avLst/>
              </a:prstGeom>
              <a:ln w="19050">
                <a:solidFill>
                  <a:srgbClr val="0000FF"/>
                </a:solidFill>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5364088" y="2132856"/>
                <a:ext cx="1393330" cy="707886"/>
              </a:xfrm>
              <a:prstGeom prst="rect">
                <a:avLst/>
              </a:prstGeom>
              <a:noFill/>
            </p:spPr>
            <p:txBody>
              <a:bodyPr wrap="none" rtlCol="0">
                <a:spAutoFit/>
              </a:bodyPr>
              <a:lstStyle/>
              <a:p>
                <a:r>
                  <a:rPr kumimoji="1" lang="ja-JP" altLang="en-US" sz="2000" dirty="0" smtClean="0"/>
                  <a:t>訪問（８）</a:t>
                </a:r>
                <a:endParaRPr kumimoji="1" lang="en-US" altLang="ja-JP" sz="2000" dirty="0" smtClean="0"/>
              </a:p>
              <a:p>
                <a:r>
                  <a:rPr lang="ja-JP" altLang="en-US" sz="2000" dirty="0" smtClean="0"/>
                  <a:t>コメント（２）</a:t>
                </a:r>
                <a:endParaRPr kumimoji="1" lang="ja-JP" altLang="en-US" sz="2000" dirty="0"/>
              </a:p>
            </p:txBody>
          </p:sp>
          <p:sp>
            <p:nvSpPr>
              <p:cNvPr id="29" name="テキスト ボックス 28"/>
              <p:cNvSpPr txBox="1"/>
              <p:nvPr/>
            </p:nvSpPr>
            <p:spPr>
              <a:xfrm>
                <a:off x="4180016" y="3140968"/>
                <a:ext cx="3416320" cy="1015663"/>
              </a:xfrm>
              <a:prstGeom prst="rect">
                <a:avLst/>
              </a:prstGeom>
              <a:noFill/>
            </p:spPr>
            <p:txBody>
              <a:bodyPr wrap="none" rtlCol="0">
                <a:spAutoFit/>
              </a:bodyPr>
              <a:lstStyle/>
              <a:p>
                <a:r>
                  <a:rPr kumimoji="1" lang="ja-JP" altLang="en-US" sz="2000" dirty="0" smtClean="0"/>
                  <a:t>ずっと，放置してたけど，</a:t>
                </a:r>
                <a:r>
                  <a:rPr kumimoji="1" lang="en-US" altLang="ja-JP" sz="2000" dirty="0" smtClean="0"/>
                  <a:t/>
                </a:r>
                <a:br>
                  <a:rPr kumimoji="1" lang="en-US" altLang="ja-JP" sz="2000" dirty="0" smtClean="0"/>
                </a:br>
                <a:r>
                  <a:rPr kumimoji="1" lang="ja-JP" altLang="en-US" sz="2000" dirty="0" smtClean="0"/>
                  <a:t>また，日記書くことにしました。</a:t>
                </a:r>
                <a:endParaRPr kumimoji="1" lang="en-US" altLang="ja-JP" sz="2000" dirty="0" smtClean="0"/>
              </a:p>
              <a:p>
                <a:r>
                  <a:rPr lang="ja-JP" altLang="en-US" sz="2000" dirty="0" smtClean="0"/>
                  <a:t>よろしく</a:t>
                </a:r>
                <a:r>
                  <a:rPr lang="ja-JP" altLang="en-US" sz="2000" dirty="0" err="1" smtClean="0"/>
                  <a:t>です</a:t>
                </a:r>
                <a:endParaRPr kumimoji="1" lang="ja-JP" altLang="en-US" sz="2000" dirty="0"/>
              </a:p>
            </p:txBody>
          </p:sp>
          <p:sp>
            <p:nvSpPr>
              <p:cNvPr id="30" name="ハート 29"/>
              <p:cNvSpPr/>
              <p:nvPr/>
            </p:nvSpPr>
            <p:spPr>
              <a:xfrm>
                <a:off x="5825865" y="3981281"/>
                <a:ext cx="288032" cy="288032"/>
              </a:xfrm>
              <a:prstGeom prst="heart">
                <a:avLst/>
              </a:prstGeom>
              <a:solidFill>
                <a:srgbClr val="FF339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5" name="グループ化 34"/>
              <p:cNvGrpSpPr/>
              <p:nvPr/>
            </p:nvGrpSpPr>
            <p:grpSpPr>
              <a:xfrm rot="2707415">
                <a:off x="4197806" y="4438062"/>
                <a:ext cx="720080" cy="259229"/>
                <a:chOff x="5580112" y="4725146"/>
                <a:chExt cx="720080" cy="259229"/>
              </a:xfrm>
            </p:grpSpPr>
            <p:sp>
              <p:nvSpPr>
                <p:cNvPr id="31" name="ホームベース 30"/>
                <p:cNvSpPr/>
                <p:nvPr/>
              </p:nvSpPr>
              <p:spPr>
                <a:xfrm>
                  <a:off x="5580112" y="4725146"/>
                  <a:ext cx="720080" cy="259229"/>
                </a:xfrm>
                <a:prstGeom prst="homePlate">
                  <a:avLst/>
                </a:prstGeom>
                <a:solidFill>
                  <a:srgbClr val="0070C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ホームベース 31"/>
                <p:cNvSpPr/>
                <p:nvPr/>
              </p:nvSpPr>
              <p:spPr>
                <a:xfrm>
                  <a:off x="6084168" y="4725146"/>
                  <a:ext cx="180000" cy="259229"/>
                </a:xfrm>
                <a:prstGeom prst="homePlate">
                  <a:avLst/>
                </a:prstGeom>
                <a:solidFill>
                  <a:schemeClr val="accent6">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円/楕円 33"/>
                <p:cNvSpPr>
                  <a:spLocks noChangeAspect="1"/>
                </p:cNvSpPr>
                <p:nvPr/>
              </p:nvSpPr>
              <p:spPr>
                <a:xfrm>
                  <a:off x="6217896" y="4797152"/>
                  <a:ext cx="82296" cy="8229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6" name="テキスト ボックス 35"/>
              <p:cNvSpPr txBox="1"/>
              <p:nvPr/>
            </p:nvSpPr>
            <p:spPr>
              <a:xfrm>
                <a:off x="4932040" y="4437112"/>
                <a:ext cx="1588897" cy="400110"/>
              </a:xfrm>
              <a:prstGeom prst="rect">
                <a:avLst/>
              </a:prstGeom>
              <a:noFill/>
            </p:spPr>
            <p:txBody>
              <a:bodyPr wrap="none" rtlCol="0">
                <a:spAutoFit/>
              </a:bodyPr>
              <a:lstStyle/>
              <a:p>
                <a:r>
                  <a:rPr lang="ja-JP" altLang="en-US" sz="2000" b="1" dirty="0" smtClean="0">
                    <a:solidFill>
                      <a:srgbClr val="0000FF"/>
                    </a:solidFill>
                  </a:rPr>
                  <a:t>コメントを書く</a:t>
                </a:r>
                <a:endParaRPr kumimoji="1" lang="ja-JP" altLang="en-US" sz="2000" b="1" dirty="0">
                  <a:solidFill>
                    <a:srgbClr val="0000FF"/>
                  </a:solidFill>
                </a:endParaRPr>
              </a:p>
            </p:txBody>
          </p:sp>
          <p:cxnSp>
            <p:nvCxnSpPr>
              <p:cNvPr id="37" name="直線コネクタ 36"/>
              <p:cNvCxnSpPr/>
              <p:nvPr/>
            </p:nvCxnSpPr>
            <p:spPr>
              <a:xfrm>
                <a:off x="5004048" y="4797152"/>
                <a:ext cx="1512168" cy="0"/>
              </a:xfrm>
              <a:prstGeom prst="line">
                <a:avLst/>
              </a:prstGeom>
              <a:ln w="19050">
                <a:solidFill>
                  <a:srgbClr val="0000FF"/>
                </a:solidFill>
              </a:ln>
            </p:spPr>
            <p:style>
              <a:lnRef idx="1">
                <a:schemeClr val="accent1"/>
              </a:lnRef>
              <a:fillRef idx="0">
                <a:schemeClr val="accent1"/>
              </a:fillRef>
              <a:effectRef idx="0">
                <a:schemeClr val="accent1"/>
              </a:effectRef>
              <a:fontRef idx="minor">
                <a:schemeClr val="tx1"/>
              </a:fontRef>
            </p:style>
          </p:cxnSp>
          <p:grpSp>
            <p:nvGrpSpPr>
              <p:cNvPr id="44" name="グループ化 43"/>
              <p:cNvGrpSpPr/>
              <p:nvPr/>
            </p:nvGrpSpPr>
            <p:grpSpPr>
              <a:xfrm flipH="1">
                <a:off x="4139952" y="5085184"/>
                <a:ext cx="648072" cy="216024"/>
                <a:chOff x="4644008" y="5229200"/>
                <a:chExt cx="648072" cy="216024"/>
              </a:xfrm>
            </p:grpSpPr>
            <p:sp>
              <p:nvSpPr>
                <p:cNvPr id="41" name="山形 40"/>
                <p:cNvSpPr/>
                <p:nvPr/>
              </p:nvSpPr>
              <p:spPr>
                <a:xfrm>
                  <a:off x="4644008" y="5229200"/>
                  <a:ext cx="216024" cy="216024"/>
                </a:xfrm>
                <a:prstGeom prst="chevron">
                  <a:avLst/>
                </a:prstGeom>
                <a:solidFill>
                  <a:srgbClr val="00B0F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2" name="山形 41"/>
                <p:cNvSpPr/>
                <p:nvPr/>
              </p:nvSpPr>
              <p:spPr>
                <a:xfrm>
                  <a:off x="4860032" y="5229200"/>
                  <a:ext cx="216024" cy="216024"/>
                </a:xfrm>
                <a:prstGeom prst="chevron">
                  <a:avLst/>
                </a:prstGeom>
                <a:solidFill>
                  <a:srgbClr val="00B0F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3" name="山形 42"/>
                <p:cNvSpPr/>
                <p:nvPr/>
              </p:nvSpPr>
              <p:spPr>
                <a:xfrm>
                  <a:off x="5076056" y="5229200"/>
                  <a:ext cx="216024" cy="216024"/>
                </a:xfrm>
                <a:prstGeom prst="chevron">
                  <a:avLst/>
                </a:prstGeom>
                <a:solidFill>
                  <a:srgbClr val="00B0F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45" name="テキスト ボックス 44"/>
              <p:cNvSpPr txBox="1"/>
              <p:nvPr/>
            </p:nvSpPr>
            <p:spPr>
              <a:xfrm>
                <a:off x="4932040" y="5013176"/>
                <a:ext cx="2036135" cy="400110"/>
              </a:xfrm>
              <a:prstGeom prst="rect">
                <a:avLst/>
              </a:prstGeom>
              <a:noFill/>
            </p:spPr>
            <p:txBody>
              <a:bodyPr wrap="none" rtlCol="0">
                <a:spAutoFit/>
              </a:bodyPr>
              <a:lstStyle/>
              <a:p>
                <a:r>
                  <a:rPr lang="ja-JP" altLang="en-US" sz="2000" b="1" dirty="0" smtClean="0">
                    <a:solidFill>
                      <a:srgbClr val="0000FF"/>
                    </a:solidFill>
                  </a:rPr>
                  <a:t>もっと日記を読む</a:t>
                </a:r>
              </a:p>
            </p:txBody>
          </p:sp>
          <p:cxnSp>
            <p:nvCxnSpPr>
              <p:cNvPr id="46" name="直線コネクタ 45"/>
              <p:cNvCxnSpPr/>
              <p:nvPr/>
            </p:nvCxnSpPr>
            <p:spPr>
              <a:xfrm>
                <a:off x="5004048" y="5373216"/>
                <a:ext cx="1944216" cy="0"/>
              </a:xfrm>
              <a:prstGeom prst="line">
                <a:avLst/>
              </a:prstGeom>
              <a:ln w="19050">
                <a:solidFill>
                  <a:srgbClr val="0000FF"/>
                </a:solidFill>
              </a:ln>
            </p:spPr>
            <p:style>
              <a:lnRef idx="1">
                <a:schemeClr val="accent1"/>
              </a:lnRef>
              <a:fillRef idx="0">
                <a:schemeClr val="accent1"/>
              </a:fillRef>
              <a:effectRef idx="0">
                <a:schemeClr val="accent1"/>
              </a:effectRef>
              <a:fontRef idx="minor">
                <a:schemeClr val="tx1"/>
              </a:fontRef>
            </p:style>
          </p:cxnSp>
          <p:sp>
            <p:nvSpPr>
              <p:cNvPr id="49" name="テキスト ボックス 48"/>
              <p:cNvSpPr txBox="1"/>
              <p:nvPr/>
            </p:nvSpPr>
            <p:spPr>
              <a:xfrm>
                <a:off x="5622343" y="5589240"/>
                <a:ext cx="962123" cy="400110"/>
              </a:xfrm>
              <a:prstGeom prst="rect">
                <a:avLst/>
              </a:prstGeom>
              <a:noFill/>
            </p:spPr>
            <p:txBody>
              <a:bodyPr wrap="none" rtlCol="0">
                <a:spAutoFit/>
              </a:bodyPr>
              <a:lstStyle/>
              <a:p>
                <a:r>
                  <a:rPr kumimoji="1" lang="ja-JP" altLang="en-US" sz="2000" dirty="0" smtClean="0"/>
                  <a:t>コメント</a:t>
                </a:r>
                <a:endParaRPr kumimoji="1" lang="ja-JP" altLang="en-US" sz="2000" dirty="0"/>
              </a:p>
            </p:txBody>
          </p:sp>
          <p:sp>
            <p:nvSpPr>
              <p:cNvPr id="51" name="テキスト ボックス 50"/>
              <p:cNvSpPr txBox="1"/>
              <p:nvPr/>
            </p:nvSpPr>
            <p:spPr>
              <a:xfrm>
                <a:off x="5004048" y="6093296"/>
                <a:ext cx="925253" cy="400110"/>
              </a:xfrm>
              <a:prstGeom prst="rect">
                <a:avLst/>
              </a:prstGeom>
              <a:noFill/>
            </p:spPr>
            <p:txBody>
              <a:bodyPr wrap="none" rtlCol="0">
                <a:spAutoFit/>
              </a:bodyPr>
              <a:lstStyle/>
              <a:p>
                <a:r>
                  <a:rPr kumimoji="1" lang="ja-JP" altLang="en-US" sz="2000" b="1" dirty="0" smtClean="0">
                    <a:solidFill>
                      <a:srgbClr val="0000FF"/>
                    </a:solidFill>
                  </a:rPr>
                  <a:t>ユーキ</a:t>
                </a:r>
                <a:endParaRPr kumimoji="1" lang="ja-JP" altLang="en-US" sz="2000" b="1" dirty="0">
                  <a:solidFill>
                    <a:srgbClr val="0000FF"/>
                  </a:solidFill>
                </a:endParaRPr>
              </a:p>
            </p:txBody>
          </p:sp>
          <p:sp>
            <p:nvSpPr>
              <p:cNvPr id="52" name="テキスト ボックス 51"/>
              <p:cNvSpPr txBox="1"/>
              <p:nvPr/>
            </p:nvSpPr>
            <p:spPr>
              <a:xfrm>
                <a:off x="5970097" y="6093296"/>
                <a:ext cx="628698" cy="400110"/>
              </a:xfrm>
              <a:prstGeom prst="rect">
                <a:avLst/>
              </a:prstGeom>
              <a:noFill/>
            </p:spPr>
            <p:txBody>
              <a:bodyPr wrap="none" rtlCol="0">
                <a:spAutoFit/>
              </a:bodyPr>
              <a:lstStyle/>
              <a:p>
                <a:r>
                  <a:rPr kumimoji="1" lang="ja-JP" altLang="en-US" sz="2000" dirty="0" err="1" smtClean="0"/>
                  <a:t>さん</a:t>
                </a:r>
                <a:endParaRPr kumimoji="1" lang="ja-JP" altLang="en-US" sz="2000" dirty="0"/>
              </a:p>
            </p:txBody>
          </p:sp>
          <p:cxnSp>
            <p:nvCxnSpPr>
              <p:cNvPr id="53" name="直線コネクタ 52"/>
              <p:cNvCxnSpPr>
                <a:endCxn id="55" idx="0"/>
              </p:cNvCxnSpPr>
              <p:nvPr/>
            </p:nvCxnSpPr>
            <p:spPr>
              <a:xfrm flipV="1">
                <a:off x="5076056" y="6444044"/>
                <a:ext cx="889292" cy="9292"/>
              </a:xfrm>
              <a:prstGeom prst="line">
                <a:avLst/>
              </a:prstGeom>
              <a:ln w="19050">
                <a:solidFill>
                  <a:srgbClr val="0000FF"/>
                </a:solidFill>
              </a:ln>
            </p:spPr>
            <p:style>
              <a:lnRef idx="1">
                <a:schemeClr val="accent1"/>
              </a:lnRef>
              <a:fillRef idx="0">
                <a:schemeClr val="accent1"/>
              </a:fillRef>
              <a:effectRef idx="0">
                <a:schemeClr val="accent1"/>
              </a:effectRef>
              <a:fontRef idx="minor">
                <a:schemeClr val="tx1"/>
              </a:fontRef>
            </p:style>
          </p:cxnSp>
          <p:sp>
            <p:nvSpPr>
              <p:cNvPr id="55" name="テキスト ボックス 54"/>
              <p:cNvSpPr txBox="1"/>
              <p:nvPr/>
            </p:nvSpPr>
            <p:spPr>
              <a:xfrm>
                <a:off x="5023422" y="6444044"/>
                <a:ext cx="1883849" cy="369332"/>
              </a:xfrm>
              <a:prstGeom prst="rect">
                <a:avLst/>
              </a:prstGeom>
              <a:noFill/>
            </p:spPr>
            <p:txBody>
              <a:bodyPr wrap="none" rtlCol="0">
                <a:spAutoFit/>
              </a:bodyPr>
              <a:lstStyle/>
              <a:p>
                <a:r>
                  <a:rPr kumimoji="1" lang="en-US" altLang="ja-JP" dirty="0" smtClean="0"/>
                  <a:t>2010/06/21 17:23</a:t>
                </a:r>
                <a:endParaRPr kumimoji="1" lang="ja-JP" altLang="en-US" dirty="0"/>
              </a:p>
            </p:txBody>
          </p:sp>
          <p:sp>
            <p:nvSpPr>
              <p:cNvPr id="57" name="テキスト ボックス 56"/>
              <p:cNvSpPr txBox="1"/>
              <p:nvPr/>
            </p:nvSpPr>
            <p:spPr>
              <a:xfrm>
                <a:off x="4139952" y="6858000"/>
                <a:ext cx="3103735" cy="1015663"/>
              </a:xfrm>
              <a:prstGeom prst="rect">
                <a:avLst/>
              </a:prstGeom>
              <a:noFill/>
            </p:spPr>
            <p:txBody>
              <a:bodyPr wrap="none" rtlCol="0">
                <a:spAutoFit/>
              </a:bodyPr>
              <a:lstStyle/>
              <a:p>
                <a:r>
                  <a:rPr lang="ja-JP" altLang="en-US" sz="2000" dirty="0" smtClean="0"/>
                  <a:t>こんにちは</a:t>
                </a:r>
                <a:r>
                  <a:rPr kumimoji="1" lang="en-US" altLang="ja-JP" sz="2000" dirty="0" smtClean="0"/>
                  <a:t/>
                </a:r>
                <a:br>
                  <a:rPr kumimoji="1" lang="en-US" altLang="ja-JP" sz="2000" dirty="0" smtClean="0"/>
                </a:br>
                <a:r>
                  <a:rPr kumimoji="1" lang="ja-JP" altLang="en-US" sz="2000" dirty="0" smtClean="0"/>
                  <a:t>岡崎と安城で近いね！</a:t>
                </a:r>
                <a:endParaRPr kumimoji="1" lang="en-US" altLang="ja-JP" sz="2000" dirty="0" smtClean="0"/>
              </a:p>
              <a:p>
                <a:r>
                  <a:rPr kumimoji="1" lang="ja-JP" altLang="en-US" sz="2000" dirty="0" smtClean="0"/>
                  <a:t>僕もバスケだった</a:t>
                </a:r>
                <a:r>
                  <a:rPr kumimoji="1" lang="ja-JP" altLang="en-US" sz="2000" dirty="0" err="1" smtClean="0"/>
                  <a:t>んだ</a:t>
                </a:r>
                <a:r>
                  <a:rPr kumimoji="1" lang="ja-JP" altLang="en-US" sz="2000" dirty="0" smtClean="0"/>
                  <a:t>ﾖﾛｼｸ</a:t>
                </a:r>
                <a:endParaRPr kumimoji="1" lang="ja-JP" altLang="en-US" sz="2000" dirty="0"/>
              </a:p>
            </p:txBody>
          </p:sp>
          <p:sp>
            <p:nvSpPr>
              <p:cNvPr id="61" name="スマイル 60"/>
              <p:cNvSpPr/>
              <p:nvPr/>
            </p:nvSpPr>
            <p:spPr>
              <a:xfrm>
                <a:off x="5709595" y="6931628"/>
                <a:ext cx="288032" cy="288032"/>
              </a:xfrm>
              <a:prstGeom prst="smileyFace">
                <a:avLst/>
              </a:prstGeom>
              <a:solidFill>
                <a:srgbClr val="00B0F0"/>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 name="Picture 2" descr="E:\素材作成\イケメン男性01.JPG"/>
              <p:cNvPicPr>
                <a:picLocks noChangeAspect="1" noChangeArrowheads="1"/>
              </p:cNvPicPr>
              <p:nvPr/>
            </p:nvPicPr>
            <p:blipFill>
              <a:blip r:embed="rId4" cstate="print"/>
              <a:srcRect/>
              <a:stretch>
                <a:fillRect/>
              </a:stretch>
            </p:blipFill>
            <p:spPr bwMode="auto">
              <a:xfrm>
                <a:off x="4091568" y="6061398"/>
                <a:ext cx="789604" cy="822250"/>
              </a:xfrm>
              <a:prstGeom prst="rect">
                <a:avLst/>
              </a:prstGeom>
              <a:noFill/>
            </p:spPr>
          </p:pic>
          <p:grpSp>
            <p:nvGrpSpPr>
              <p:cNvPr id="59" name="グループ化 58"/>
              <p:cNvGrpSpPr/>
              <p:nvPr/>
            </p:nvGrpSpPr>
            <p:grpSpPr>
              <a:xfrm>
                <a:off x="4076489" y="7954398"/>
                <a:ext cx="849532" cy="847818"/>
                <a:chOff x="4076489" y="7954398"/>
                <a:chExt cx="849532" cy="847818"/>
              </a:xfrm>
            </p:grpSpPr>
            <p:sp>
              <p:nvSpPr>
                <p:cNvPr id="54" name="正方形/長方形 53"/>
                <p:cNvSpPr/>
                <p:nvPr/>
              </p:nvSpPr>
              <p:spPr>
                <a:xfrm>
                  <a:off x="4103949" y="7962200"/>
                  <a:ext cx="798765" cy="840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4" name="Picture 3" descr="E:\素材作成\短髪男子01.png"/>
                <p:cNvPicPr>
                  <a:picLocks noChangeAspect="1" noChangeArrowheads="1"/>
                </p:cNvPicPr>
                <p:nvPr/>
              </p:nvPicPr>
              <p:blipFill>
                <a:blip r:embed="rId5" cstate="print"/>
                <a:srcRect b="58764"/>
                <a:stretch>
                  <a:fillRect/>
                </a:stretch>
              </p:blipFill>
              <p:spPr bwMode="auto">
                <a:xfrm>
                  <a:off x="4076489" y="7954398"/>
                  <a:ext cx="849532" cy="744623"/>
                </a:xfrm>
                <a:prstGeom prst="rect">
                  <a:avLst/>
                </a:prstGeom>
                <a:noFill/>
              </p:spPr>
            </p:pic>
          </p:grpSp>
          <p:sp>
            <p:nvSpPr>
              <p:cNvPr id="60" name="テキスト ボックス 59"/>
              <p:cNvSpPr txBox="1"/>
              <p:nvPr/>
            </p:nvSpPr>
            <p:spPr>
              <a:xfrm>
                <a:off x="5004048" y="8064896"/>
                <a:ext cx="442750" cy="400110"/>
              </a:xfrm>
              <a:prstGeom prst="rect">
                <a:avLst/>
              </a:prstGeom>
              <a:noFill/>
            </p:spPr>
            <p:txBody>
              <a:bodyPr wrap="none" rtlCol="0">
                <a:spAutoFit/>
              </a:bodyPr>
              <a:lstStyle/>
              <a:p>
                <a:r>
                  <a:rPr kumimoji="1" lang="ja-JP" altLang="en-US" sz="2000" b="1" dirty="0" smtClean="0">
                    <a:solidFill>
                      <a:srgbClr val="0000FF"/>
                    </a:solidFill>
                  </a:rPr>
                  <a:t>剣</a:t>
                </a:r>
                <a:endParaRPr kumimoji="1" lang="ja-JP" altLang="en-US" sz="2000" b="1" dirty="0">
                  <a:solidFill>
                    <a:srgbClr val="0000FF"/>
                  </a:solidFill>
                </a:endParaRPr>
              </a:p>
            </p:txBody>
          </p:sp>
          <p:sp>
            <p:nvSpPr>
              <p:cNvPr id="62" name="テキスト ボックス 61"/>
              <p:cNvSpPr txBox="1"/>
              <p:nvPr/>
            </p:nvSpPr>
            <p:spPr>
              <a:xfrm>
                <a:off x="5436096" y="8064896"/>
                <a:ext cx="628698" cy="400110"/>
              </a:xfrm>
              <a:prstGeom prst="rect">
                <a:avLst/>
              </a:prstGeom>
              <a:noFill/>
            </p:spPr>
            <p:txBody>
              <a:bodyPr wrap="none" rtlCol="0">
                <a:spAutoFit/>
              </a:bodyPr>
              <a:lstStyle/>
              <a:p>
                <a:r>
                  <a:rPr kumimoji="1" lang="ja-JP" altLang="en-US" sz="2000" dirty="0" err="1" smtClean="0"/>
                  <a:t>さん</a:t>
                </a:r>
                <a:endParaRPr kumimoji="1" lang="ja-JP" altLang="en-US" sz="2000" dirty="0"/>
              </a:p>
            </p:txBody>
          </p:sp>
          <p:cxnSp>
            <p:nvCxnSpPr>
              <p:cNvPr id="63" name="直線コネクタ 62"/>
              <p:cNvCxnSpPr/>
              <p:nvPr/>
            </p:nvCxnSpPr>
            <p:spPr>
              <a:xfrm>
                <a:off x="5076056" y="8424936"/>
                <a:ext cx="324000" cy="0"/>
              </a:xfrm>
              <a:prstGeom prst="line">
                <a:avLst/>
              </a:prstGeom>
              <a:ln w="19050">
                <a:solidFill>
                  <a:srgbClr val="0000FF"/>
                </a:solidFill>
              </a:ln>
            </p:spPr>
            <p:style>
              <a:lnRef idx="1">
                <a:schemeClr val="accent1"/>
              </a:lnRef>
              <a:fillRef idx="0">
                <a:schemeClr val="accent1"/>
              </a:fillRef>
              <a:effectRef idx="0">
                <a:schemeClr val="accent1"/>
              </a:effectRef>
              <a:fontRef idx="minor">
                <a:schemeClr val="tx1"/>
              </a:fontRef>
            </p:style>
          </p:cxnSp>
          <p:sp>
            <p:nvSpPr>
              <p:cNvPr id="64" name="テキスト ボックス 63"/>
              <p:cNvSpPr txBox="1"/>
              <p:nvPr/>
            </p:nvSpPr>
            <p:spPr>
              <a:xfrm>
                <a:off x="5023422" y="8415644"/>
                <a:ext cx="1883849" cy="369332"/>
              </a:xfrm>
              <a:prstGeom prst="rect">
                <a:avLst/>
              </a:prstGeom>
              <a:noFill/>
            </p:spPr>
            <p:txBody>
              <a:bodyPr wrap="none" rtlCol="0">
                <a:spAutoFit/>
              </a:bodyPr>
              <a:lstStyle/>
              <a:p>
                <a:r>
                  <a:rPr kumimoji="1" lang="en-US" altLang="ja-JP" dirty="0" smtClean="0"/>
                  <a:t>2010/06/21 16:34</a:t>
                </a:r>
                <a:endParaRPr kumimoji="1" lang="ja-JP" altLang="en-US" dirty="0"/>
              </a:p>
            </p:txBody>
          </p:sp>
          <p:sp>
            <p:nvSpPr>
              <p:cNvPr id="65" name="テキスト ボックス 64"/>
              <p:cNvSpPr txBox="1"/>
              <p:nvPr/>
            </p:nvSpPr>
            <p:spPr>
              <a:xfrm>
                <a:off x="4139952" y="8829600"/>
                <a:ext cx="1972015" cy="707886"/>
              </a:xfrm>
              <a:prstGeom prst="rect">
                <a:avLst/>
              </a:prstGeom>
              <a:noFill/>
            </p:spPr>
            <p:txBody>
              <a:bodyPr wrap="none" rtlCol="0">
                <a:spAutoFit/>
              </a:bodyPr>
              <a:lstStyle/>
              <a:p>
                <a:r>
                  <a:rPr kumimoji="1" lang="ja-JP" altLang="en-US" sz="2000" dirty="0" smtClean="0"/>
                  <a:t>チラミしました♪</a:t>
                </a:r>
                <a:r>
                  <a:rPr kumimoji="1" lang="en-US" altLang="ja-JP" sz="2000" dirty="0" smtClean="0"/>
                  <a:t/>
                </a:r>
                <a:br>
                  <a:rPr kumimoji="1" lang="en-US" altLang="ja-JP" sz="2000" dirty="0" smtClean="0"/>
                </a:br>
                <a:r>
                  <a:rPr kumimoji="1" lang="ja-JP" altLang="en-US" sz="2000" dirty="0" smtClean="0"/>
                  <a:t>よろしく♪♪</a:t>
                </a:r>
                <a:endParaRPr kumimoji="1" lang="ja-JP" altLang="en-US" sz="2000" dirty="0"/>
              </a:p>
            </p:txBody>
          </p:sp>
        </p:grpSp>
        <p:cxnSp>
          <p:nvCxnSpPr>
            <p:cNvPr id="50" name="直線コネクタ 49"/>
            <p:cNvCxnSpPr/>
            <p:nvPr/>
          </p:nvCxnSpPr>
          <p:spPr>
            <a:xfrm rot="10800000">
              <a:off x="2339752" y="5949280"/>
              <a:ext cx="4392488"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9" name="グループ化 78"/>
          <p:cNvGrpSpPr/>
          <p:nvPr/>
        </p:nvGrpSpPr>
        <p:grpSpPr>
          <a:xfrm>
            <a:off x="2214546" y="-428652"/>
            <a:ext cx="4929222" cy="8358246"/>
            <a:chOff x="2214546" y="-428652"/>
            <a:chExt cx="4929222" cy="8358246"/>
          </a:xfrm>
        </p:grpSpPr>
        <p:grpSp>
          <p:nvGrpSpPr>
            <p:cNvPr id="76" name="グループ化 75"/>
            <p:cNvGrpSpPr/>
            <p:nvPr/>
          </p:nvGrpSpPr>
          <p:grpSpPr>
            <a:xfrm>
              <a:off x="2214546" y="-428652"/>
              <a:ext cx="4929222" cy="1285884"/>
              <a:chOff x="2214546" y="-428652"/>
              <a:chExt cx="4929222" cy="1285884"/>
            </a:xfrm>
          </p:grpSpPr>
          <p:sp>
            <p:nvSpPr>
              <p:cNvPr id="73" name="正方形/長方形 72"/>
              <p:cNvSpPr/>
              <p:nvPr/>
            </p:nvSpPr>
            <p:spPr>
              <a:xfrm>
                <a:off x="2214546" y="-428652"/>
                <a:ext cx="4929222" cy="70469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4" name="正方形/長方形 73"/>
              <p:cNvSpPr/>
              <p:nvPr/>
            </p:nvSpPr>
            <p:spPr>
              <a:xfrm>
                <a:off x="2285984" y="-428652"/>
                <a:ext cx="571504" cy="11430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5" name="正方形/長方形 74"/>
              <p:cNvSpPr/>
              <p:nvPr/>
            </p:nvSpPr>
            <p:spPr>
              <a:xfrm>
                <a:off x="6286512" y="-285776"/>
                <a:ext cx="571504" cy="11430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sp>
          <p:nvSpPr>
            <p:cNvPr id="77" name="二等辺三角形 76"/>
            <p:cNvSpPr/>
            <p:nvPr/>
          </p:nvSpPr>
          <p:spPr>
            <a:xfrm rot="16200000">
              <a:off x="5386400" y="5422912"/>
              <a:ext cx="1152128" cy="1052736"/>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二等辺三角形 77"/>
            <p:cNvSpPr/>
            <p:nvPr/>
          </p:nvSpPr>
          <p:spPr>
            <a:xfrm rot="5400000" flipH="1">
              <a:off x="2578088" y="5350904"/>
              <a:ext cx="1152128" cy="1052736"/>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2" name="Picture 13" descr="keitaie"/>
            <p:cNvPicPr>
              <a:picLocks noChangeAspect="1" noChangeArrowheads="1"/>
            </p:cNvPicPr>
            <p:nvPr/>
          </p:nvPicPr>
          <p:blipFill>
            <a:blip r:embed="rId6" cstate="print"/>
            <a:srcRect l="515"/>
            <a:stretch>
              <a:fillRect/>
            </a:stretch>
          </p:blipFill>
          <p:spPr bwMode="auto">
            <a:xfrm>
              <a:off x="2743200" y="14318"/>
              <a:ext cx="3676650" cy="7915276"/>
            </a:xfrm>
            <a:prstGeom prst="rect">
              <a:avLst/>
            </a:prstGeom>
            <a:noFill/>
            <a:ln w="9525">
              <a:noFill/>
              <a:miter lim="800000"/>
              <a:headEnd/>
              <a:tailEnd/>
            </a:ln>
          </p:spPr>
        </p:pic>
      </p:grpSp>
      <p:sp>
        <p:nvSpPr>
          <p:cNvPr id="82" name="角丸四角形 81"/>
          <p:cNvSpPr/>
          <p:nvPr/>
        </p:nvSpPr>
        <p:spPr>
          <a:xfrm>
            <a:off x="3707904" y="1124744"/>
            <a:ext cx="1944216" cy="720080"/>
          </a:xfrm>
          <a:prstGeom prst="roundRect">
            <a:avLst>
              <a:gd name="adj" fmla="val 45419"/>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円形吹き出し 55"/>
          <p:cNvSpPr/>
          <p:nvPr/>
        </p:nvSpPr>
        <p:spPr>
          <a:xfrm>
            <a:off x="7524328" y="5661248"/>
            <a:ext cx="1043608" cy="792088"/>
          </a:xfrm>
          <a:prstGeom prst="wedgeEllipseCallout">
            <a:avLst>
              <a:gd name="adj1" fmla="val 101876"/>
              <a:gd name="adj2" fmla="val -23307"/>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grpSp>
        <p:nvGrpSpPr>
          <p:cNvPr id="58" name="グループ化 57"/>
          <p:cNvGrpSpPr/>
          <p:nvPr/>
        </p:nvGrpSpPr>
        <p:grpSpPr>
          <a:xfrm>
            <a:off x="8474904" y="0"/>
            <a:ext cx="669096" cy="1484785"/>
            <a:chOff x="3275856" y="-1"/>
            <a:chExt cx="2520280" cy="5592727"/>
          </a:xfrm>
        </p:grpSpPr>
        <p:grpSp>
          <p:nvGrpSpPr>
            <p:cNvPr id="66" name="グループ化 7"/>
            <p:cNvGrpSpPr/>
            <p:nvPr/>
          </p:nvGrpSpPr>
          <p:grpSpPr>
            <a:xfrm>
              <a:off x="3707904" y="-1"/>
              <a:ext cx="2088232" cy="3360287"/>
              <a:chOff x="3707904" y="0"/>
              <a:chExt cx="2736304" cy="2736304"/>
            </a:xfrm>
          </p:grpSpPr>
          <p:sp>
            <p:nvSpPr>
              <p:cNvPr id="81" name="円/楕円 4"/>
              <p:cNvSpPr/>
              <p:nvPr/>
            </p:nvSpPr>
            <p:spPr>
              <a:xfrm>
                <a:off x="3707904" y="0"/>
                <a:ext cx="2736304" cy="2736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パイ 82"/>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4" name="パイ 83"/>
              <p:cNvSpPr/>
              <p:nvPr/>
            </p:nvSpPr>
            <p:spPr>
              <a:xfrm flipH="1">
                <a:off x="3707904" y="0"/>
                <a:ext cx="2736304" cy="2736304"/>
              </a:xfrm>
              <a:prstGeom prst="pie">
                <a:avLst>
                  <a:gd name="adj1" fmla="val 10800000"/>
                  <a:gd name="adj2" fmla="val 16200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69" name="フリーフォーム 68"/>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70" name="グループ化 11"/>
            <p:cNvGrpSpPr/>
            <p:nvPr/>
          </p:nvGrpSpPr>
          <p:grpSpPr>
            <a:xfrm flipH="1">
              <a:off x="3275856" y="0"/>
              <a:ext cx="1274440" cy="1058416"/>
              <a:chOff x="7812360" y="548680"/>
              <a:chExt cx="1274440" cy="1058416"/>
            </a:xfrm>
          </p:grpSpPr>
          <p:sp>
            <p:nvSpPr>
              <p:cNvPr id="71" name="円弧 70"/>
              <p:cNvSpPr/>
              <p:nvPr/>
            </p:nvSpPr>
            <p:spPr>
              <a:xfrm rot="388473">
                <a:off x="8172400" y="548680"/>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0" name="円弧 79"/>
              <p:cNvSpPr/>
              <p:nvPr/>
            </p:nvSpPr>
            <p:spPr>
              <a:xfrm>
                <a:off x="7812360" y="692696"/>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000"/>
                                  </p:stCondLst>
                                  <p:childTnLst>
                                    <p:set>
                                      <p:cBhvr>
                                        <p:cTn id="6" dur="1" fill="hold">
                                          <p:stCondLst>
                                            <p:cond delay="0"/>
                                          </p:stCondLst>
                                        </p:cTn>
                                        <p:tgtEl>
                                          <p:spTgt spid="58"/>
                                        </p:tgtEl>
                                        <p:attrNameLst>
                                          <p:attrName>style.visibility</p:attrName>
                                        </p:attrNameLst>
                                      </p:cBhvr>
                                      <p:to>
                                        <p:strVal val="visible"/>
                                      </p:to>
                                    </p:set>
                                    <p:animEffect transition="in" filter="fade">
                                      <p:cBhvr>
                                        <p:cTn id="7" dur="1000"/>
                                        <p:tgtEl>
                                          <p:spTgt spid="58"/>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82"/>
                                        </p:tgtEl>
                                        <p:attrNameLst>
                                          <p:attrName>style.visibility</p:attrName>
                                        </p:attrNameLst>
                                      </p:cBhvr>
                                      <p:to>
                                        <p:strVal val="visible"/>
                                      </p:to>
                                    </p:set>
                                    <p:animEffect transition="in" filter="wedge">
                                      <p:cBhvr>
                                        <p:cTn id="12" dur="1000"/>
                                        <p:tgtEl>
                                          <p:spTgt spid="82"/>
                                        </p:tgtEl>
                                      </p:cBhvr>
                                    </p:animEffect>
                                  </p:childTnLst>
                                </p:cTn>
                              </p:par>
                              <p:par>
                                <p:cTn id="13" presetID="1" presetClass="exit" presetSubtype="0" fill="hold" nodeType="withEffect">
                                  <p:stCondLst>
                                    <p:cond delay="0"/>
                                  </p:stCondLst>
                                  <p:childTnLst>
                                    <p:set>
                                      <p:cBhvr>
                                        <p:cTn id="14" dur="1" fill="hold">
                                          <p:stCondLst>
                                            <p:cond delay="0"/>
                                          </p:stCondLst>
                                        </p:cTn>
                                        <p:tgtEl>
                                          <p:spTgt spid="58"/>
                                        </p:tgtEl>
                                        <p:attrNameLst>
                                          <p:attrName>style.visibility</p:attrName>
                                        </p:attrNameLst>
                                      </p:cBhvr>
                                      <p:to>
                                        <p:strVal val="hidden"/>
                                      </p:to>
                                    </p:set>
                                  </p:childTnLst>
                                </p:cTn>
                              </p:par>
                            </p:childTnLst>
                          </p:cTn>
                        </p:par>
                        <p:par>
                          <p:cTn id="15" fill="hold">
                            <p:stCondLst>
                              <p:cond delay="1000"/>
                            </p:stCondLst>
                            <p:childTnLst>
                              <p:par>
                                <p:cTn id="16" presetID="18" presetClass="entr" presetSubtype="12" fill="hold" grpId="0" nodeType="afterEffect">
                                  <p:stCondLst>
                                    <p:cond delay="2000"/>
                                  </p:stCondLst>
                                  <p:childTnLst>
                                    <p:set>
                                      <p:cBhvr>
                                        <p:cTn id="17" dur="1" fill="hold">
                                          <p:stCondLst>
                                            <p:cond delay="0"/>
                                          </p:stCondLst>
                                        </p:cTn>
                                        <p:tgtEl>
                                          <p:spTgt spid="56"/>
                                        </p:tgtEl>
                                        <p:attrNameLst>
                                          <p:attrName>style.visibility</p:attrName>
                                        </p:attrNameLst>
                                      </p:cBhvr>
                                      <p:to>
                                        <p:strVal val="visible"/>
                                      </p:to>
                                    </p:set>
                                    <p:animEffect transition="in" filter="strips(downLeft)">
                                      <p:cBhvr>
                                        <p:cTn id="18"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P spid="5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4" name="グループ化 73"/>
          <p:cNvGrpSpPr/>
          <p:nvPr/>
        </p:nvGrpSpPr>
        <p:grpSpPr>
          <a:xfrm>
            <a:off x="2339752" y="260648"/>
            <a:ext cx="4428492" cy="9361040"/>
            <a:chOff x="2339752" y="260648"/>
            <a:chExt cx="4428492" cy="9361040"/>
          </a:xfrm>
        </p:grpSpPr>
        <p:sp>
          <p:nvSpPr>
            <p:cNvPr id="16" name="角丸四角形 15"/>
            <p:cNvSpPr/>
            <p:nvPr/>
          </p:nvSpPr>
          <p:spPr>
            <a:xfrm>
              <a:off x="2414228" y="260648"/>
              <a:ext cx="4282008" cy="9361040"/>
            </a:xfrm>
            <a:prstGeom prst="roundRect">
              <a:avLst>
                <a:gd name="adj" fmla="val 9034"/>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テキスト ボックス 16"/>
            <p:cNvSpPr txBox="1"/>
            <p:nvPr/>
          </p:nvSpPr>
          <p:spPr>
            <a:xfrm>
              <a:off x="2375756" y="620688"/>
              <a:ext cx="4320480" cy="461665"/>
            </a:xfrm>
            <a:prstGeom prst="rect">
              <a:avLst/>
            </a:prstGeom>
            <a:solidFill>
              <a:srgbClr val="FF3399"/>
            </a:solidFill>
          </p:spPr>
          <p:txBody>
            <a:bodyPr wrap="square" rtlCol="0">
              <a:spAutoFit/>
            </a:bodyPr>
            <a:lstStyle/>
            <a:p>
              <a:pPr algn="ctr"/>
              <a:r>
                <a:rPr lang="ja-JP" altLang="en-US" sz="2000" b="1" dirty="0" smtClean="0">
                  <a:solidFill>
                    <a:schemeClr val="bg1"/>
                  </a:solidFill>
                  <a:latin typeface="+mn-ea"/>
                </a:rPr>
                <a:t>無料ゲームの</a:t>
              </a:r>
              <a:r>
                <a:rPr lang="ja-JP" altLang="en-US" sz="2400" b="1" dirty="0" smtClean="0">
                  <a:solidFill>
                    <a:schemeClr val="bg1"/>
                  </a:solidFill>
                  <a:latin typeface="+mn-ea"/>
                </a:rPr>
                <a:t>ムリョゲー</a:t>
              </a:r>
              <a:endParaRPr kumimoji="1" lang="ja-JP" altLang="en-US" sz="2000" b="1" dirty="0">
                <a:solidFill>
                  <a:schemeClr val="bg1"/>
                </a:solidFill>
                <a:latin typeface="+mn-ea"/>
              </a:endParaRPr>
            </a:p>
          </p:txBody>
        </p:sp>
        <p:cxnSp>
          <p:nvCxnSpPr>
            <p:cNvPr id="20" name="直線コネクタ 19"/>
            <p:cNvCxnSpPr/>
            <p:nvPr/>
          </p:nvCxnSpPr>
          <p:spPr>
            <a:xfrm rot="10800000">
              <a:off x="2375756" y="1484783"/>
              <a:ext cx="4392488" cy="0"/>
            </a:xfrm>
            <a:prstGeom prst="line">
              <a:avLst/>
            </a:prstGeom>
            <a:ln w="63500" cmpd="sng">
              <a:solidFill>
                <a:srgbClr val="FF00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026" name="Picture 2" descr="E:\素材作成\女子生徒背景白.png"/>
            <p:cNvPicPr>
              <a:picLocks noChangeAspect="1" noChangeArrowheads="1"/>
            </p:cNvPicPr>
            <p:nvPr/>
          </p:nvPicPr>
          <p:blipFill>
            <a:blip r:embed="rId3" cstate="print"/>
            <a:srcRect/>
            <a:stretch>
              <a:fillRect/>
            </a:stretch>
          </p:blipFill>
          <p:spPr bwMode="auto">
            <a:xfrm>
              <a:off x="2519772" y="1606299"/>
              <a:ext cx="1836204" cy="2398765"/>
            </a:xfrm>
            <a:prstGeom prst="rect">
              <a:avLst/>
            </a:prstGeom>
            <a:noFill/>
            <a:ln>
              <a:solidFill>
                <a:schemeClr val="tx2">
                  <a:lumMod val="50000"/>
                </a:schemeClr>
              </a:solidFill>
            </a:ln>
          </p:spPr>
        </p:pic>
        <p:sp>
          <p:nvSpPr>
            <p:cNvPr id="22" name="テキスト ボックス 21"/>
            <p:cNvSpPr txBox="1"/>
            <p:nvPr/>
          </p:nvSpPr>
          <p:spPr>
            <a:xfrm>
              <a:off x="2771800" y="1052736"/>
              <a:ext cx="1544012" cy="400110"/>
            </a:xfrm>
            <a:prstGeom prst="rect">
              <a:avLst/>
            </a:prstGeom>
            <a:noFill/>
          </p:spPr>
          <p:txBody>
            <a:bodyPr wrap="none" rtlCol="0">
              <a:spAutoFit/>
            </a:bodyPr>
            <a:lstStyle/>
            <a:p>
              <a:r>
                <a:rPr kumimoji="1" lang="ja-JP" altLang="en-US" sz="2000" b="1" dirty="0" smtClean="0">
                  <a:solidFill>
                    <a:srgbClr val="0000FF"/>
                  </a:solidFill>
                </a:rPr>
                <a:t>☆ミキちゃん</a:t>
              </a:r>
              <a:endParaRPr kumimoji="1" lang="ja-JP" altLang="en-US" sz="2000" b="1" dirty="0">
                <a:solidFill>
                  <a:srgbClr val="0000FF"/>
                </a:solidFill>
              </a:endParaRPr>
            </a:p>
          </p:txBody>
        </p:sp>
        <p:sp>
          <p:nvSpPr>
            <p:cNvPr id="23" name="テキスト ボックス 22"/>
            <p:cNvSpPr txBox="1"/>
            <p:nvPr/>
          </p:nvSpPr>
          <p:spPr>
            <a:xfrm>
              <a:off x="4231334" y="1052736"/>
              <a:ext cx="2209259" cy="400110"/>
            </a:xfrm>
            <a:prstGeom prst="rect">
              <a:avLst/>
            </a:prstGeom>
            <a:noFill/>
          </p:spPr>
          <p:txBody>
            <a:bodyPr wrap="none" rtlCol="0">
              <a:spAutoFit/>
            </a:bodyPr>
            <a:lstStyle/>
            <a:p>
              <a:r>
                <a:rPr kumimoji="1" lang="ja-JP" altLang="en-US" sz="2000" dirty="0" err="1" smtClean="0"/>
                <a:t>さんの</a:t>
              </a:r>
              <a:r>
                <a:rPr kumimoji="1" lang="ja-JP" altLang="en-US" sz="2000" dirty="0" smtClean="0"/>
                <a:t>プロフィール</a:t>
              </a:r>
              <a:endParaRPr kumimoji="1" lang="ja-JP" altLang="en-US" sz="2000" dirty="0"/>
            </a:p>
          </p:txBody>
        </p:sp>
        <p:cxnSp>
          <p:nvCxnSpPr>
            <p:cNvPr id="26" name="直線コネクタ 25"/>
            <p:cNvCxnSpPr/>
            <p:nvPr/>
          </p:nvCxnSpPr>
          <p:spPr>
            <a:xfrm>
              <a:off x="2627784" y="5301208"/>
              <a:ext cx="3816424" cy="0"/>
            </a:xfrm>
            <a:prstGeom prst="line">
              <a:avLst/>
            </a:prstGeom>
            <a:ln w="19050">
              <a:solidFill>
                <a:srgbClr val="0000FF"/>
              </a:solidFill>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4572000" y="1628800"/>
              <a:ext cx="1467068" cy="1015663"/>
            </a:xfrm>
            <a:prstGeom prst="rect">
              <a:avLst/>
            </a:prstGeom>
            <a:noFill/>
          </p:spPr>
          <p:txBody>
            <a:bodyPr wrap="none" rtlCol="0">
              <a:spAutoFit/>
            </a:bodyPr>
            <a:lstStyle/>
            <a:p>
              <a:r>
                <a:rPr kumimoji="1" lang="ja-JP" altLang="en-US" sz="2000" b="1" u="sng" dirty="0" smtClean="0">
                  <a:solidFill>
                    <a:srgbClr val="0000FF"/>
                  </a:solidFill>
                </a:rPr>
                <a:t>日記</a:t>
              </a:r>
              <a:endParaRPr kumimoji="1" lang="en-US" altLang="ja-JP" sz="2000" b="1" u="sng" dirty="0" smtClean="0">
                <a:solidFill>
                  <a:srgbClr val="0000FF"/>
                </a:solidFill>
              </a:endParaRPr>
            </a:p>
            <a:p>
              <a:r>
                <a:rPr lang="ja-JP" altLang="en-US" sz="2000" b="1" u="sng" dirty="0" smtClean="0">
                  <a:solidFill>
                    <a:srgbClr val="0000FF"/>
                  </a:solidFill>
                </a:rPr>
                <a:t>リアル</a:t>
              </a:r>
              <a:endParaRPr lang="en-US" altLang="ja-JP" sz="2000" b="1" u="sng" dirty="0" smtClean="0">
                <a:solidFill>
                  <a:srgbClr val="0000FF"/>
                </a:solidFill>
              </a:endParaRPr>
            </a:p>
            <a:p>
              <a:r>
                <a:rPr kumimoji="1" lang="ja-JP" altLang="en-US" sz="2000" b="1" u="sng" dirty="0" smtClean="0">
                  <a:solidFill>
                    <a:srgbClr val="0000FF"/>
                  </a:solidFill>
                </a:rPr>
                <a:t>閲覧者一覧</a:t>
              </a:r>
              <a:endParaRPr kumimoji="1" lang="ja-JP" altLang="en-US" sz="2000" b="1" u="sng" dirty="0">
                <a:solidFill>
                  <a:srgbClr val="0000FF"/>
                </a:solidFill>
              </a:endParaRPr>
            </a:p>
          </p:txBody>
        </p:sp>
        <p:sp>
          <p:nvSpPr>
            <p:cNvPr id="29" name="テキスト ボックス 28"/>
            <p:cNvSpPr txBox="1"/>
            <p:nvPr/>
          </p:nvSpPr>
          <p:spPr>
            <a:xfrm>
              <a:off x="2771800" y="4005064"/>
              <a:ext cx="3483646" cy="1323439"/>
            </a:xfrm>
            <a:prstGeom prst="rect">
              <a:avLst/>
            </a:prstGeom>
            <a:noFill/>
          </p:spPr>
          <p:txBody>
            <a:bodyPr wrap="none" rtlCol="0">
              <a:spAutoFit/>
            </a:bodyPr>
            <a:lstStyle/>
            <a:p>
              <a:r>
                <a:rPr kumimoji="1" lang="ja-JP" altLang="en-US" sz="2000" dirty="0" smtClean="0"/>
                <a:t>岡崎住み</a:t>
              </a:r>
              <a:r>
                <a:rPr kumimoji="1" lang="en-US" altLang="ja-JP" sz="2000" dirty="0" smtClean="0"/>
                <a:t/>
              </a:r>
              <a:br>
                <a:rPr kumimoji="1" lang="en-US" altLang="ja-JP" sz="2000" dirty="0" smtClean="0"/>
              </a:br>
              <a:r>
                <a:rPr kumimoji="1" lang="ja-JP" altLang="en-US" sz="2000" dirty="0" smtClean="0"/>
                <a:t>米野木高校２年邦ちゃん</a:t>
              </a:r>
              <a:r>
                <a:rPr lang="ja-JP" altLang="en-US" sz="2000" dirty="0" smtClean="0"/>
                <a:t>クラス</a:t>
              </a:r>
              <a:r>
                <a:rPr lang="en-US" altLang="ja-JP" sz="2000" dirty="0" smtClean="0"/>
                <a:t/>
              </a:r>
              <a:br>
                <a:rPr lang="en-US" altLang="ja-JP" sz="2000" dirty="0" smtClean="0"/>
              </a:br>
              <a:r>
                <a:rPr lang="ja-JP" altLang="en-US" sz="2000" dirty="0" smtClean="0"/>
                <a:t>バスケ部キャプテンしてる</a:t>
              </a:r>
              <a:r>
                <a:rPr lang="en-US" altLang="ja-JP" sz="2000" dirty="0" smtClean="0"/>
                <a:t/>
              </a:r>
              <a:br>
                <a:rPr lang="en-US" altLang="ja-JP" sz="2000" dirty="0" smtClean="0"/>
              </a:br>
              <a:r>
                <a:rPr lang="ja-JP" altLang="en-US" sz="2000" dirty="0" smtClean="0"/>
                <a:t>米野木高絡み強制</a:t>
              </a:r>
              <a:endParaRPr kumimoji="1" lang="ja-JP" altLang="en-US" sz="2000" dirty="0"/>
            </a:p>
          </p:txBody>
        </p:sp>
        <p:sp>
          <p:nvSpPr>
            <p:cNvPr id="30" name="ハート 29"/>
            <p:cNvSpPr/>
            <p:nvPr/>
          </p:nvSpPr>
          <p:spPr>
            <a:xfrm>
              <a:off x="4716016" y="5013176"/>
              <a:ext cx="288032" cy="288032"/>
            </a:xfrm>
            <a:prstGeom prst="heart">
              <a:avLst/>
            </a:prstGeom>
            <a:solidFill>
              <a:srgbClr val="FF339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5" name="グループ化 34"/>
            <p:cNvGrpSpPr/>
            <p:nvPr/>
          </p:nvGrpSpPr>
          <p:grpSpPr>
            <a:xfrm rot="2707415">
              <a:off x="2649634" y="5550120"/>
              <a:ext cx="720080" cy="259229"/>
              <a:chOff x="5580112" y="4725146"/>
              <a:chExt cx="720080" cy="259229"/>
            </a:xfrm>
          </p:grpSpPr>
          <p:sp>
            <p:nvSpPr>
              <p:cNvPr id="31" name="ホームベース 30"/>
              <p:cNvSpPr/>
              <p:nvPr/>
            </p:nvSpPr>
            <p:spPr>
              <a:xfrm>
                <a:off x="5580112" y="4725146"/>
                <a:ext cx="720080" cy="259229"/>
              </a:xfrm>
              <a:prstGeom prst="homePlate">
                <a:avLst/>
              </a:prstGeom>
              <a:solidFill>
                <a:srgbClr val="0070C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ホームベース 31"/>
              <p:cNvSpPr/>
              <p:nvPr/>
            </p:nvSpPr>
            <p:spPr>
              <a:xfrm>
                <a:off x="6084168" y="4725146"/>
                <a:ext cx="180000" cy="259229"/>
              </a:xfrm>
              <a:prstGeom prst="homePlate">
                <a:avLst/>
              </a:prstGeom>
              <a:solidFill>
                <a:schemeClr val="accent6">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円/楕円 33"/>
              <p:cNvSpPr>
                <a:spLocks noChangeAspect="1"/>
              </p:cNvSpPr>
              <p:nvPr/>
            </p:nvSpPr>
            <p:spPr>
              <a:xfrm>
                <a:off x="6217896" y="4797152"/>
                <a:ext cx="82296" cy="8229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6" name="テキスト ボックス 35"/>
            <p:cNvSpPr txBox="1"/>
            <p:nvPr/>
          </p:nvSpPr>
          <p:spPr>
            <a:xfrm>
              <a:off x="3383868" y="5549170"/>
              <a:ext cx="1332416" cy="400110"/>
            </a:xfrm>
            <a:prstGeom prst="rect">
              <a:avLst/>
            </a:prstGeom>
            <a:noFill/>
          </p:spPr>
          <p:txBody>
            <a:bodyPr wrap="none" rtlCol="0">
              <a:spAutoFit/>
            </a:bodyPr>
            <a:lstStyle/>
            <a:p>
              <a:r>
                <a:rPr lang="ja-JP" altLang="en-US" sz="2000" b="1" dirty="0" smtClean="0">
                  <a:solidFill>
                    <a:srgbClr val="0000FF"/>
                  </a:solidFill>
                </a:rPr>
                <a:t>伝言を書く</a:t>
              </a:r>
              <a:endParaRPr kumimoji="1" lang="ja-JP" altLang="en-US" sz="2000" b="1" dirty="0">
                <a:solidFill>
                  <a:srgbClr val="0000FF"/>
                </a:solidFill>
              </a:endParaRPr>
            </a:p>
          </p:txBody>
        </p:sp>
        <p:cxnSp>
          <p:nvCxnSpPr>
            <p:cNvPr id="37" name="直線コネクタ 36"/>
            <p:cNvCxnSpPr/>
            <p:nvPr/>
          </p:nvCxnSpPr>
          <p:spPr>
            <a:xfrm>
              <a:off x="3455876" y="5909210"/>
              <a:ext cx="1512168" cy="0"/>
            </a:xfrm>
            <a:prstGeom prst="line">
              <a:avLst/>
            </a:prstGeom>
            <a:ln w="19050">
              <a:solidFill>
                <a:srgbClr val="0000FF"/>
              </a:solidFill>
            </a:ln>
          </p:spPr>
          <p:style>
            <a:lnRef idx="1">
              <a:schemeClr val="accent1"/>
            </a:lnRef>
            <a:fillRef idx="0">
              <a:schemeClr val="accent1"/>
            </a:fillRef>
            <a:effectRef idx="0">
              <a:schemeClr val="accent1"/>
            </a:effectRef>
            <a:fontRef idx="minor">
              <a:schemeClr val="tx1"/>
            </a:fontRef>
          </p:style>
        </p:cxnSp>
        <p:sp>
          <p:nvSpPr>
            <p:cNvPr id="45" name="テキスト ボックス 44"/>
            <p:cNvSpPr txBox="1"/>
            <p:nvPr/>
          </p:nvSpPr>
          <p:spPr>
            <a:xfrm>
              <a:off x="3383868" y="6125234"/>
              <a:ext cx="1502334" cy="400110"/>
            </a:xfrm>
            <a:prstGeom prst="rect">
              <a:avLst/>
            </a:prstGeom>
            <a:noFill/>
          </p:spPr>
          <p:txBody>
            <a:bodyPr wrap="none" rtlCol="0">
              <a:spAutoFit/>
            </a:bodyPr>
            <a:lstStyle/>
            <a:p>
              <a:r>
                <a:rPr lang="en-US" altLang="ja-JP" sz="2000" b="1" dirty="0" smtClean="0">
                  <a:solidFill>
                    <a:srgbClr val="0000FF"/>
                  </a:solidFill>
                </a:rPr>
                <a:t>NG</a:t>
              </a:r>
              <a:r>
                <a:rPr lang="ja-JP" altLang="en-US" sz="2000" b="1" dirty="0" smtClean="0">
                  <a:solidFill>
                    <a:srgbClr val="0000FF"/>
                  </a:solidFill>
                </a:rPr>
                <a:t>連絡する</a:t>
              </a:r>
            </a:p>
          </p:txBody>
        </p:sp>
        <p:cxnSp>
          <p:nvCxnSpPr>
            <p:cNvPr id="46" name="直線コネクタ 45"/>
            <p:cNvCxnSpPr/>
            <p:nvPr/>
          </p:nvCxnSpPr>
          <p:spPr>
            <a:xfrm>
              <a:off x="3455876" y="6485274"/>
              <a:ext cx="1944216" cy="0"/>
            </a:xfrm>
            <a:prstGeom prst="line">
              <a:avLst/>
            </a:prstGeom>
            <a:ln w="19050">
              <a:solidFill>
                <a:srgbClr val="0000FF"/>
              </a:solidFill>
            </a:ln>
          </p:spPr>
          <p:style>
            <a:lnRef idx="1">
              <a:schemeClr val="accent1"/>
            </a:lnRef>
            <a:fillRef idx="0">
              <a:schemeClr val="accent1"/>
            </a:fillRef>
            <a:effectRef idx="0">
              <a:schemeClr val="accent1"/>
            </a:effectRef>
            <a:fontRef idx="minor">
              <a:schemeClr val="tx1"/>
            </a:fontRef>
          </p:style>
        </p:cxnSp>
        <p:sp>
          <p:nvSpPr>
            <p:cNvPr id="49" name="テキスト ボックス 48"/>
            <p:cNvSpPr txBox="1"/>
            <p:nvPr/>
          </p:nvSpPr>
          <p:spPr>
            <a:xfrm>
              <a:off x="3949938" y="6557282"/>
              <a:ext cx="1210588" cy="400110"/>
            </a:xfrm>
            <a:prstGeom prst="rect">
              <a:avLst/>
            </a:prstGeom>
            <a:noFill/>
          </p:spPr>
          <p:txBody>
            <a:bodyPr wrap="none" rtlCol="0">
              <a:spAutoFit/>
            </a:bodyPr>
            <a:lstStyle/>
            <a:p>
              <a:r>
                <a:rPr kumimoji="1" lang="ja-JP" altLang="en-US" sz="2000" dirty="0" smtClean="0"/>
                <a:t>伝言一覧</a:t>
              </a:r>
              <a:endParaRPr kumimoji="1" lang="ja-JP" altLang="en-US" sz="2000" dirty="0"/>
            </a:p>
          </p:txBody>
        </p:sp>
        <p:grpSp>
          <p:nvGrpSpPr>
            <p:cNvPr id="21" name="グループ化 58"/>
            <p:cNvGrpSpPr/>
            <p:nvPr/>
          </p:nvGrpSpPr>
          <p:grpSpPr>
            <a:xfrm>
              <a:off x="2627784" y="7101408"/>
              <a:ext cx="919014" cy="908720"/>
              <a:chOff x="4076489" y="7893496"/>
              <a:chExt cx="919014" cy="908720"/>
            </a:xfrm>
          </p:grpSpPr>
          <p:sp>
            <p:nvSpPr>
              <p:cNvPr id="54" name="正方形/長方形 53"/>
              <p:cNvSpPr/>
              <p:nvPr/>
            </p:nvSpPr>
            <p:spPr>
              <a:xfrm>
                <a:off x="4103948" y="7893496"/>
                <a:ext cx="864096" cy="908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4" name="Picture 3" descr="E:\素材作成\短髪男子01.png"/>
              <p:cNvPicPr>
                <a:picLocks noChangeAspect="1" noChangeArrowheads="1"/>
              </p:cNvPicPr>
              <p:nvPr/>
            </p:nvPicPr>
            <p:blipFill>
              <a:blip r:embed="rId4" cstate="print"/>
              <a:srcRect b="58764"/>
              <a:stretch>
                <a:fillRect/>
              </a:stretch>
            </p:blipFill>
            <p:spPr bwMode="auto">
              <a:xfrm>
                <a:off x="4076489" y="7893496"/>
                <a:ext cx="919014" cy="805525"/>
              </a:xfrm>
              <a:prstGeom prst="rect">
                <a:avLst/>
              </a:prstGeom>
              <a:noFill/>
            </p:spPr>
          </p:pic>
        </p:grpSp>
        <p:sp>
          <p:nvSpPr>
            <p:cNvPr id="60" name="テキスト ボックス 59"/>
            <p:cNvSpPr txBox="1"/>
            <p:nvPr/>
          </p:nvSpPr>
          <p:spPr>
            <a:xfrm>
              <a:off x="3555343" y="7272808"/>
              <a:ext cx="442750" cy="400110"/>
            </a:xfrm>
            <a:prstGeom prst="rect">
              <a:avLst/>
            </a:prstGeom>
            <a:noFill/>
          </p:spPr>
          <p:txBody>
            <a:bodyPr wrap="none" rtlCol="0">
              <a:spAutoFit/>
            </a:bodyPr>
            <a:lstStyle/>
            <a:p>
              <a:r>
                <a:rPr kumimoji="1" lang="ja-JP" altLang="en-US" sz="2000" b="1" dirty="0" smtClean="0">
                  <a:solidFill>
                    <a:srgbClr val="0000FF"/>
                  </a:solidFill>
                </a:rPr>
                <a:t>剣</a:t>
              </a:r>
              <a:endParaRPr kumimoji="1" lang="ja-JP" altLang="en-US" sz="2000" b="1" dirty="0">
                <a:solidFill>
                  <a:srgbClr val="0000FF"/>
                </a:solidFill>
              </a:endParaRPr>
            </a:p>
          </p:txBody>
        </p:sp>
        <p:sp>
          <p:nvSpPr>
            <p:cNvPr id="62" name="テキスト ボックス 61"/>
            <p:cNvSpPr txBox="1"/>
            <p:nvPr/>
          </p:nvSpPr>
          <p:spPr>
            <a:xfrm>
              <a:off x="3987391" y="7272808"/>
              <a:ext cx="628698" cy="400110"/>
            </a:xfrm>
            <a:prstGeom prst="rect">
              <a:avLst/>
            </a:prstGeom>
            <a:noFill/>
          </p:spPr>
          <p:txBody>
            <a:bodyPr wrap="none" rtlCol="0">
              <a:spAutoFit/>
            </a:bodyPr>
            <a:lstStyle/>
            <a:p>
              <a:r>
                <a:rPr kumimoji="1" lang="ja-JP" altLang="en-US" sz="2000" dirty="0" err="1" smtClean="0"/>
                <a:t>さん</a:t>
              </a:r>
              <a:endParaRPr kumimoji="1" lang="ja-JP" altLang="en-US" sz="2000" dirty="0"/>
            </a:p>
          </p:txBody>
        </p:sp>
        <p:cxnSp>
          <p:nvCxnSpPr>
            <p:cNvPr id="63" name="直線コネクタ 62"/>
            <p:cNvCxnSpPr/>
            <p:nvPr/>
          </p:nvCxnSpPr>
          <p:spPr>
            <a:xfrm>
              <a:off x="3627351" y="7632848"/>
              <a:ext cx="324000" cy="0"/>
            </a:xfrm>
            <a:prstGeom prst="line">
              <a:avLst/>
            </a:prstGeom>
            <a:ln w="19050">
              <a:solidFill>
                <a:srgbClr val="0000FF"/>
              </a:solidFill>
            </a:ln>
          </p:spPr>
          <p:style>
            <a:lnRef idx="1">
              <a:schemeClr val="accent1"/>
            </a:lnRef>
            <a:fillRef idx="0">
              <a:schemeClr val="accent1"/>
            </a:fillRef>
            <a:effectRef idx="0">
              <a:schemeClr val="accent1"/>
            </a:effectRef>
            <a:fontRef idx="minor">
              <a:schemeClr val="tx1"/>
            </a:fontRef>
          </p:style>
        </p:cxnSp>
        <p:sp>
          <p:nvSpPr>
            <p:cNvPr id="64" name="テキスト ボックス 63"/>
            <p:cNvSpPr txBox="1"/>
            <p:nvPr/>
          </p:nvSpPr>
          <p:spPr>
            <a:xfrm>
              <a:off x="3574717" y="7623556"/>
              <a:ext cx="1883849" cy="369332"/>
            </a:xfrm>
            <a:prstGeom prst="rect">
              <a:avLst/>
            </a:prstGeom>
            <a:noFill/>
          </p:spPr>
          <p:txBody>
            <a:bodyPr wrap="none" rtlCol="0">
              <a:spAutoFit/>
            </a:bodyPr>
            <a:lstStyle/>
            <a:p>
              <a:r>
                <a:rPr kumimoji="1" lang="en-US" altLang="ja-JP" dirty="0" smtClean="0"/>
                <a:t>2010/06/21 16:38</a:t>
              </a:r>
              <a:endParaRPr kumimoji="1" lang="ja-JP" altLang="en-US" dirty="0"/>
            </a:p>
          </p:txBody>
        </p:sp>
        <p:sp>
          <p:nvSpPr>
            <p:cNvPr id="65" name="テキスト ボックス 64"/>
            <p:cNvSpPr txBox="1"/>
            <p:nvPr/>
          </p:nvSpPr>
          <p:spPr>
            <a:xfrm>
              <a:off x="2691247" y="8037512"/>
              <a:ext cx="2653290" cy="707886"/>
            </a:xfrm>
            <a:prstGeom prst="rect">
              <a:avLst/>
            </a:prstGeom>
            <a:noFill/>
          </p:spPr>
          <p:txBody>
            <a:bodyPr wrap="none" rtlCol="0">
              <a:spAutoFit/>
            </a:bodyPr>
            <a:lstStyle/>
            <a:p>
              <a:r>
                <a:rPr kumimoji="1" lang="ja-JP" altLang="en-US" sz="2000" dirty="0" smtClean="0"/>
                <a:t>日記にもコメしました♪</a:t>
              </a:r>
              <a:r>
                <a:rPr kumimoji="1" lang="en-US" altLang="ja-JP" sz="2000" dirty="0" smtClean="0"/>
                <a:t/>
              </a:r>
              <a:br>
                <a:rPr kumimoji="1" lang="en-US" altLang="ja-JP" sz="2000" dirty="0" smtClean="0"/>
              </a:br>
              <a:r>
                <a:rPr kumimoji="1" lang="ja-JP" altLang="en-US" sz="2000" dirty="0" smtClean="0"/>
                <a:t>よろしく♪♪</a:t>
              </a:r>
              <a:endParaRPr kumimoji="1" lang="ja-JP" altLang="en-US" sz="2000" dirty="0"/>
            </a:p>
          </p:txBody>
        </p:sp>
        <p:cxnSp>
          <p:nvCxnSpPr>
            <p:cNvPr id="50" name="直線コネクタ 49"/>
            <p:cNvCxnSpPr/>
            <p:nvPr/>
          </p:nvCxnSpPr>
          <p:spPr>
            <a:xfrm rot="10800000">
              <a:off x="2339752" y="7029399"/>
              <a:ext cx="4392488" cy="0"/>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59" name="テキスト ボックス 58"/>
            <p:cNvSpPr txBox="1"/>
            <p:nvPr/>
          </p:nvSpPr>
          <p:spPr>
            <a:xfrm>
              <a:off x="4572000" y="2636913"/>
              <a:ext cx="1944216" cy="1323439"/>
            </a:xfrm>
            <a:prstGeom prst="rect">
              <a:avLst/>
            </a:prstGeom>
            <a:noFill/>
          </p:spPr>
          <p:txBody>
            <a:bodyPr wrap="square" rtlCol="0">
              <a:spAutoFit/>
            </a:bodyPr>
            <a:lstStyle/>
            <a:p>
              <a:r>
                <a:rPr lang="ja-JP" altLang="en-US" sz="2000" dirty="0" smtClean="0"/>
                <a:t>愛知県</a:t>
              </a:r>
              <a:endParaRPr lang="en-US" altLang="ja-JP" sz="2000" dirty="0" smtClean="0"/>
            </a:p>
            <a:p>
              <a:r>
                <a:rPr lang="ja-JP" altLang="en-US" sz="2000" dirty="0" smtClean="0"/>
                <a:t>１６歳／女性</a:t>
              </a:r>
              <a:r>
                <a:rPr lang="en-US" altLang="ja-JP" sz="2000" dirty="0" smtClean="0"/>
                <a:t/>
              </a:r>
              <a:br>
                <a:rPr lang="en-US" altLang="ja-JP" sz="2000" dirty="0" smtClean="0"/>
              </a:br>
              <a:r>
                <a:rPr lang="ja-JP" altLang="en-US" sz="2000" dirty="0" smtClean="0"/>
                <a:t>最新ログイン</a:t>
              </a:r>
              <a:endParaRPr lang="en-US" altLang="ja-JP" sz="2000" dirty="0" smtClean="0"/>
            </a:p>
            <a:p>
              <a:r>
                <a:rPr kumimoji="1" lang="ja-JP" altLang="en-US" sz="2000" dirty="0" smtClean="0"/>
                <a:t>　（</a:t>
              </a:r>
              <a:r>
                <a:rPr lang="ja-JP" altLang="en-US" sz="2000" dirty="0" smtClean="0"/>
                <a:t>２</a:t>
              </a:r>
              <a:r>
                <a:rPr kumimoji="1" lang="ja-JP" altLang="en-US" sz="2000" dirty="0" smtClean="0"/>
                <a:t>時間前）</a:t>
              </a:r>
              <a:endParaRPr kumimoji="1" lang="ja-JP" altLang="en-US" sz="2000" dirty="0"/>
            </a:p>
          </p:txBody>
        </p:sp>
        <p:grpSp>
          <p:nvGrpSpPr>
            <p:cNvPr id="72" name="グループ化 71"/>
            <p:cNvGrpSpPr/>
            <p:nvPr/>
          </p:nvGrpSpPr>
          <p:grpSpPr>
            <a:xfrm>
              <a:off x="2699792" y="6093296"/>
              <a:ext cx="576064" cy="576064"/>
              <a:chOff x="6156176" y="3717032"/>
              <a:chExt cx="1994520" cy="1994520"/>
            </a:xfrm>
          </p:grpSpPr>
          <p:sp>
            <p:nvSpPr>
              <p:cNvPr id="66" name="円/楕円 65"/>
              <p:cNvSpPr/>
              <p:nvPr/>
            </p:nvSpPr>
            <p:spPr>
              <a:xfrm>
                <a:off x="6156176" y="3717032"/>
                <a:ext cx="1994520" cy="1994520"/>
              </a:xfrm>
              <a:prstGeom prst="ellipse">
                <a:avLst/>
              </a:prstGeo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1" name="グループ化 70"/>
              <p:cNvGrpSpPr/>
              <p:nvPr/>
            </p:nvGrpSpPr>
            <p:grpSpPr>
              <a:xfrm>
                <a:off x="6505364" y="4411959"/>
                <a:ext cx="1296144" cy="889249"/>
                <a:chOff x="6505364" y="4437111"/>
                <a:chExt cx="1296144" cy="889249"/>
              </a:xfrm>
            </p:grpSpPr>
            <p:grpSp>
              <p:nvGrpSpPr>
                <p:cNvPr id="69" name="グループ化 68"/>
                <p:cNvGrpSpPr/>
                <p:nvPr/>
              </p:nvGrpSpPr>
              <p:grpSpPr>
                <a:xfrm>
                  <a:off x="6505364" y="4437111"/>
                  <a:ext cx="1296144" cy="360041"/>
                  <a:chOff x="6444208" y="4437111"/>
                  <a:chExt cx="1296144" cy="360041"/>
                </a:xfrm>
              </p:grpSpPr>
              <p:sp>
                <p:nvSpPr>
                  <p:cNvPr id="67" name="二等辺三角形 66"/>
                  <p:cNvSpPr/>
                  <p:nvPr/>
                </p:nvSpPr>
                <p:spPr>
                  <a:xfrm rot="14700000">
                    <a:off x="7272300" y="4329100"/>
                    <a:ext cx="360040" cy="576064"/>
                  </a:xfrm>
                  <a:prstGeom prst="triangl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二等辺三角形 67"/>
                  <p:cNvSpPr/>
                  <p:nvPr/>
                </p:nvSpPr>
                <p:spPr>
                  <a:xfrm rot="6900000" flipH="1">
                    <a:off x="6552220" y="4329099"/>
                    <a:ext cx="360040" cy="576064"/>
                  </a:xfrm>
                  <a:prstGeom prst="triangl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0" name="月 69"/>
                <p:cNvSpPr/>
                <p:nvPr/>
              </p:nvSpPr>
              <p:spPr>
                <a:xfrm rot="5400000">
                  <a:off x="6960840" y="4748572"/>
                  <a:ext cx="385192" cy="770384"/>
                </a:xfrm>
                <a:prstGeom prst="mo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grpSp>
        <p:nvGrpSpPr>
          <p:cNvPr id="24" name="グループ化 68"/>
          <p:cNvGrpSpPr/>
          <p:nvPr/>
        </p:nvGrpSpPr>
        <p:grpSpPr>
          <a:xfrm>
            <a:off x="941520" y="0"/>
            <a:ext cx="7260960" cy="9813273"/>
            <a:chOff x="941520" y="0"/>
            <a:chExt cx="7260960" cy="9813273"/>
          </a:xfrm>
        </p:grpSpPr>
        <p:grpSp>
          <p:nvGrpSpPr>
            <p:cNvPr id="27" name="グループ化 18"/>
            <p:cNvGrpSpPr/>
            <p:nvPr/>
          </p:nvGrpSpPr>
          <p:grpSpPr>
            <a:xfrm>
              <a:off x="941520" y="0"/>
              <a:ext cx="7260960" cy="8298180"/>
              <a:chOff x="1571604" y="0"/>
              <a:chExt cx="6000792" cy="6858000"/>
            </a:xfrm>
          </p:grpSpPr>
          <p:sp>
            <p:nvSpPr>
              <p:cNvPr id="6" name="正方形/長方形 5"/>
              <p:cNvSpPr/>
              <p:nvPr/>
            </p:nvSpPr>
            <p:spPr>
              <a:xfrm>
                <a:off x="1571604" y="0"/>
                <a:ext cx="6000792" cy="21429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正方形/長方形 6"/>
              <p:cNvSpPr/>
              <p:nvPr/>
            </p:nvSpPr>
            <p:spPr>
              <a:xfrm>
                <a:off x="6286512" y="0"/>
                <a:ext cx="1285884" cy="64291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 name="正方形/長方形 7"/>
              <p:cNvSpPr/>
              <p:nvPr/>
            </p:nvSpPr>
            <p:spPr>
              <a:xfrm>
                <a:off x="1571604" y="0"/>
                <a:ext cx="1285884" cy="64291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 name="正方形/長方形 8"/>
              <p:cNvSpPr/>
              <p:nvPr/>
            </p:nvSpPr>
            <p:spPr>
              <a:xfrm>
                <a:off x="6357950" y="571480"/>
                <a:ext cx="1000132" cy="628652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正方形/長方形 9"/>
              <p:cNvSpPr/>
              <p:nvPr/>
            </p:nvSpPr>
            <p:spPr>
              <a:xfrm>
                <a:off x="1785918" y="571480"/>
                <a:ext cx="1000132" cy="628652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 name="正方形/長方形 10"/>
              <p:cNvSpPr/>
              <p:nvPr/>
            </p:nvSpPr>
            <p:spPr>
              <a:xfrm>
                <a:off x="6072198" y="5786454"/>
                <a:ext cx="714380" cy="35719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 name="正方形/長方形 11"/>
              <p:cNvSpPr/>
              <p:nvPr/>
            </p:nvSpPr>
            <p:spPr>
              <a:xfrm>
                <a:off x="2571736" y="5786454"/>
                <a:ext cx="714380" cy="35719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pic>
          <p:nvPicPr>
            <p:cNvPr id="5" name="Picture 13" descr="keitaie"/>
            <p:cNvPicPr>
              <a:picLocks noChangeAspect="1" noChangeArrowheads="1"/>
            </p:cNvPicPr>
            <p:nvPr/>
          </p:nvPicPr>
          <p:blipFill>
            <a:blip r:embed="rId5" cstate="print"/>
            <a:srcRect l="686"/>
            <a:stretch>
              <a:fillRect/>
            </a:stretch>
          </p:blipFill>
          <p:spPr bwMode="auto">
            <a:xfrm>
              <a:off x="2316480" y="17324"/>
              <a:ext cx="4542420" cy="9795949"/>
            </a:xfrm>
            <a:prstGeom prst="rect">
              <a:avLst/>
            </a:prstGeom>
            <a:noFill/>
            <a:ln w="9525">
              <a:noFill/>
              <a:miter lim="800000"/>
              <a:headEnd/>
              <a:tailEnd/>
            </a:ln>
          </p:spPr>
        </p:pic>
      </p:grpSp>
      <p:sp>
        <p:nvSpPr>
          <p:cNvPr id="13" name="角丸四角形 12"/>
          <p:cNvSpPr/>
          <p:nvPr/>
        </p:nvSpPr>
        <p:spPr>
          <a:xfrm>
            <a:off x="2627784" y="4005064"/>
            <a:ext cx="3672408" cy="936104"/>
          </a:xfrm>
          <a:prstGeom prst="roundRect">
            <a:avLst>
              <a:gd name="adj" fmla="val 30048"/>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5" name="角丸四角形 24"/>
          <p:cNvSpPr/>
          <p:nvPr/>
        </p:nvSpPr>
        <p:spPr>
          <a:xfrm>
            <a:off x="3275856" y="5517232"/>
            <a:ext cx="1944216" cy="576064"/>
          </a:xfrm>
          <a:prstGeom prst="roundRect">
            <a:avLst>
              <a:gd name="adj" fmla="val 42028"/>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1" name="円形吹き出し 50"/>
          <p:cNvSpPr/>
          <p:nvPr/>
        </p:nvSpPr>
        <p:spPr>
          <a:xfrm>
            <a:off x="7524328" y="5661248"/>
            <a:ext cx="1043608" cy="792088"/>
          </a:xfrm>
          <a:prstGeom prst="wedgeEllipseCallout">
            <a:avLst>
              <a:gd name="adj1" fmla="val 101876"/>
              <a:gd name="adj2" fmla="val -23307"/>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grpSp>
        <p:nvGrpSpPr>
          <p:cNvPr id="52" name="グループ化 51"/>
          <p:cNvGrpSpPr/>
          <p:nvPr/>
        </p:nvGrpSpPr>
        <p:grpSpPr>
          <a:xfrm>
            <a:off x="8474904" y="0"/>
            <a:ext cx="669096" cy="1484785"/>
            <a:chOff x="3275856" y="-1"/>
            <a:chExt cx="2520280" cy="5592727"/>
          </a:xfrm>
        </p:grpSpPr>
        <p:grpSp>
          <p:nvGrpSpPr>
            <p:cNvPr id="53" name="グループ化 7"/>
            <p:cNvGrpSpPr/>
            <p:nvPr/>
          </p:nvGrpSpPr>
          <p:grpSpPr>
            <a:xfrm>
              <a:off x="3707904" y="-1"/>
              <a:ext cx="2088232" cy="3360287"/>
              <a:chOff x="3707904" y="0"/>
              <a:chExt cx="2736304" cy="2736304"/>
            </a:xfrm>
          </p:grpSpPr>
          <p:sp>
            <p:nvSpPr>
              <p:cNvPr id="61" name="円/楕円 4"/>
              <p:cNvSpPr/>
              <p:nvPr/>
            </p:nvSpPr>
            <p:spPr>
              <a:xfrm>
                <a:off x="3707904" y="0"/>
                <a:ext cx="2736304" cy="2736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パイ 72"/>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5" name="パイ 74"/>
              <p:cNvSpPr/>
              <p:nvPr/>
            </p:nvSpPr>
            <p:spPr>
              <a:xfrm flipH="1">
                <a:off x="3707904" y="0"/>
                <a:ext cx="2736304" cy="2736304"/>
              </a:xfrm>
              <a:prstGeom prst="pie">
                <a:avLst>
                  <a:gd name="adj1" fmla="val 10800000"/>
                  <a:gd name="adj2" fmla="val 16200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55" name="フリーフォーム 54"/>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56" name="グループ化 11"/>
            <p:cNvGrpSpPr/>
            <p:nvPr/>
          </p:nvGrpSpPr>
          <p:grpSpPr>
            <a:xfrm flipH="1">
              <a:off x="3275856" y="0"/>
              <a:ext cx="1274440" cy="1058416"/>
              <a:chOff x="7812360" y="548680"/>
              <a:chExt cx="1274440" cy="1058416"/>
            </a:xfrm>
          </p:grpSpPr>
          <p:sp>
            <p:nvSpPr>
              <p:cNvPr id="57" name="円弧 56"/>
              <p:cNvSpPr/>
              <p:nvPr/>
            </p:nvSpPr>
            <p:spPr>
              <a:xfrm rot="388473">
                <a:off x="8172400" y="548680"/>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8" name="円弧 57"/>
              <p:cNvSpPr/>
              <p:nvPr/>
            </p:nvSpPr>
            <p:spPr>
              <a:xfrm>
                <a:off x="7812360" y="692696"/>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76" name="グループ化 75"/>
          <p:cNvGrpSpPr/>
          <p:nvPr/>
        </p:nvGrpSpPr>
        <p:grpSpPr>
          <a:xfrm>
            <a:off x="8474904" y="0"/>
            <a:ext cx="669096" cy="1484785"/>
            <a:chOff x="3275856" y="-1"/>
            <a:chExt cx="2520280" cy="5592727"/>
          </a:xfrm>
        </p:grpSpPr>
        <p:grpSp>
          <p:nvGrpSpPr>
            <p:cNvPr id="77" name="グループ化 7"/>
            <p:cNvGrpSpPr/>
            <p:nvPr/>
          </p:nvGrpSpPr>
          <p:grpSpPr>
            <a:xfrm>
              <a:off x="3707904" y="-1"/>
              <a:ext cx="2088232" cy="3360287"/>
              <a:chOff x="3707904" y="0"/>
              <a:chExt cx="2736304" cy="2736304"/>
            </a:xfrm>
          </p:grpSpPr>
          <p:sp>
            <p:nvSpPr>
              <p:cNvPr id="82" name="円/楕円 4"/>
              <p:cNvSpPr/>
              <p:nvPr/>
            </p:nvSpPr>
            <p:spPr>
              <a:xfrm>
                <a:off x="3707904" y="0"/>
                <a:ext cx="2736304" cy="2736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パイ 82"/>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4" name="パイ 83"/>
              <p:cNvSpPr/>
              <p:nvPr/>
            </p:nvSpPr>
            <p:spPr>
              <a:xfrm flipH="1">
                <a:off x="3707904" y="0"/>
                <a:ext cx="2736304" cy="2736304"/>
              </a:xfrm>
              <a:prstGeom prst="pie">
                <a:avLst>
                  <a:gd name="adj1" fmla="val 10800000"/>
                  <a:gd name="adj2" fmla="val 16200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78" name="フリーフォーム 77"/>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79" name="グループ化 11"/>
            <p:cNvGrpSpPr/>
            <p:nvPr/>
          </p:nvGrpSpPr>
          <p:grpSpPr>
            <a:xfrm flipH="1">
              <a:off x="3275856" y="0"/>
              <a:ext cx="1274440" cy="1058416"/>
              <a:chOff x="7812360" y="548680"/>
              <a:chExt cx="1274440" cy="1058416"/>
            </a:xfrm>
          </p:grpSpPr>
          <p:sp>
            <p:nvSpPr>
              <p:cNvPr id="80" name="円弧 79"/>
              <p:cNvSpPr/>
              <p:nvPr/>
            </p:nvSpPr>
            <p:spPr>
              <a:xfrm rot="388473">
                <a:off x="8172400" y="548680"/>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1" name="円弧 80"/>
              <p:cNvSpPr/>
              <p:nvPr/>
            </p:nvSpPr>
            <p:spPr>
              <a:xfrm>
                <a:off x="7812360" y="692696"/>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85" name="グループ化 84"/>
          <p:cNvGrpSpPr/>
          <p:nvPr/>
        </p:nvGrpSpPr>
        <p:grpSpPr>
          <a:xfrm>
            <a:off x="8474904" y="0"/>
            <a:ext cx="669096" cy="1484785"/>
            <a:chOff x="3275856" y="-1"/>
            <a:chExt cx="2520280" cy="5592727"/>
          </a:xfrm>
        </p:grpSpPr>
        <p:grpSp>
          <p:nvGrpSpPr>
            <p:cNvPr id="86" name="グループ化 7"/>
            <p:cNvGrpSpPr/>
            <p:nvPr/>
          </p:nvGrpSpPr>
          <p:grpSpPr>
            <a:xfrm>
              <a:off x="3707904" y="-1"/>
              <a:ext cx="2088232" cy="3360287"/>
              <a:chOff x="3707904" y="0"/>
              <a:chExt cx="2736304" cy="2736304"/>
            </a:xfrm>
          </p:grpSpPr>
          <p:sp>
            <p:nvSpPr>
              <p:cNvPr id="91" name="円/楕円 4"/>
              <p:cNvSpPr/>
              <p:nvPr/>
            </p:nvSpPr>
            <p:spPr>
              <a:xfrm>
                <a:off x="3707904" y="0"/>
                <a:ext cx="2736304" cy="2736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パイ 91"/>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3" name="パイ 92"/>
              <p:cNvSpPr/>
              <p:nvPr/>
            </p:nvSpPr>
            <p:spPr>
              <a:xfrm flipH="1">
                <a:off x="3707904" y="0"/>
                <a:ext cx="2736304" cy="2736304"/>
              </a:xfrm>
              <a:prstGeom prst="pie">
                <a:avLst>
                  <a:gd name="adj1" fmla="val 10800000"/>
                  <a:gd name="adj2" fmla="val 16200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87" name="フリーフォーム 86"/>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88" name="グループ化 11"/>
            <p:cNvGrpSpPr/>
            <p:nvPr/>
          </p:nvGrpSpPr>
          <p:grpSpPr>
            <a:xfrm flipH="1">
              <a:off x="3275856" y="0"/>
              <a:ext cx="1274440" cy="1058416"/>
              <a:chOff x="7812360" y="548680"/>
              <a:chExt cx="1274440" cy="1058416"/>
            </a:xfrm>
          </p:grpSpPr>
          <p:sp>
            <p:nvSpPr>
              <p:cNvPr id="89" name="円弧 88"/>
              <p:cNvSpPr/>
              <p:nvPr/>
            </p:nvSpPr>
            <p:spPr>
              <a:xfrm rot="388473">
                <a:off x="8172400" y="548680"/>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0" name="円弧 89"/>
              <p:cNvSpPr/>
              <p:nvPr/>
            </p:nvSpPr>
            <p:spPr>
              <a:xfrm>
                <a:off x="7812360" y="692696"/>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52"/>
                                        </p:tgtEl>
                                        <p:attrNameLst>
                                          <p:attrName>style.visibility</p:attrName>
                                        </p:attrNameLst>
                                      </p:cBhvr>
                                      <p:to>
                                        <p:strVal val="visible"/>
                                      </p:to>
                                    </p:set>
                                    <p:animEffect transition="in" filter="fade">
                                      <p:cBhvr>
                                        <p:cTn id="7" dur="1000"/>
                                        <p:tgtEl>
                                          <p:spTgt spid="5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edge">
                                      <p:cBhvr>
                                        <p:cTn id="12" dur="1000"/>
                                        <p:tgtEl>
                                          <p:spTgt spid="13"/>
                                        </p:tgtEl>
                                      </p:cBhvr>
                                    </p:animEffect>
                                  </p:childTnLst>
                                </p:cTn>
                              </p:par>
                              <p:par>
                                <p:cTn id="13" presetID="1" presetClass="exit" presetSubtype="0" fill="hold" nodeType="withEffect">
                                  <p:stCondLst>
                                    <p:cond delay="0"/>
                                  </p:stCondLst>
                                  <p:childTnLst>
                                    <p:set>
                                      <p:cBhvr>
                                        <p:cTn id="14" dur="1" fill="hold">
                                          <p:stCondLst>
                                            <p:cond delay="0"/>
                                          </p:stCondLst>
                                        </p:cTn>
                                        <p:tgtEl>
                                          <p:spTgt spid="52"/>
                                        </p:tgtEl>
                                        <p:attrNameLst>
                                          <p:attrName>style.visibility</p:attrName>
                                        </p:attrNameLst>
                                      </p:cBhvr>
                                      <p:to>
                                        <p:strVal val="hidden"/>
                                      </p:to>
                                    </p:set>
                                  </p:childTnLst>
                                </p:cTn>
                              </p:par>
                            </p:childTnLst>
                          </p:cTn>
                        </p:par>
                        <p:par>
                          <p:cTn id="15" fill="hold">
                            <p:stCondLst>
                              <p:cond delay="1000"/>
                            </p:stCondLst>
                            <p:childTnLst>
                              <p:par>
                                <p:cTn id="16" presetID="10" presetClass="entr" presetSubtype="0" fill="hold" nodeType="afterEffect">
                                  <p:stCondLst>
                                    <p:cond delay="1000"/>
                                  </p:stCondLst>
                                  <p:childTnLst>
                                    <p:set>
                                      <p:cBhvr>
                                        <p:cTn id="17" dur="1" fill="hold">
                                          <p:stCondLst>
                                            <p:cond delay="0"/>
                                          </p:stCondLst>
                                        </p:cTn>
                                        <p:tgtEl>
                                          <p:spTgt spid="76"/>
                                        </p:tgtEl>
                                        <p:attrNameLst>
                                          <p:attrName>style.visibility</p:attrName>
                                        </p:attrNameLst>
                                      </p:cBhvr>
                                      <p:to>
                                        <p:strVal val="visible"/>
                                      </p:to>
                                    </p:set>
                                    <p:animEffect transition="in" filter="fade">
                                      <p:cBhvr>
                                        <p:cTn id="18" dur="1000"/>
                                        <p:tgtEl>
                                          <p:spTgt spid="76"/>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13"/>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76"/>
                                        </p:tgtEl>
                                        <p:attrNameLst>
                                          <p:attrName>style.visibility</p:attrName>
                                        </p:attrNameLst>
                                      </p:cBhvr>
                                      <p:to>
                                        <p:strVal val="hidden"/>
                                      </p:to>
                                    </p:set>
                                  </p:childTnLst>
                                </p:cTn>
                              </p:par>
                              <p:par>
                                <p:cTn id="25" presetID="20" presetClass="entr" presetSubtype="0"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wedge">
                                      <p:cBhvr>
                                        <p:cTn id="27" dur="1000"/>
                                        <p:tgtEl>
                                          <p:spTgt spid="25"/>
                                        </p:tgtEl>
                                      </p:cBhvr>
                                    </p:animEffect>
                                  </p:childTnLst>
                                </p:cTn>
                              </p:par>
                            </p:childTnLst>
                          </p:cTn>
                        </p:par>
                        <p:par>
                          <p:cTn id="28" fill="hold">
                            <p:stCondLst>
                              <p:cond delay="1000"/>
                            </p:stCondLst>
                            <p:childTnLst>
                              <p:par>
                                <p:cTn id="29" presetID="10" presetClass="entr" presetSubtype="0" fill="hold" nodeType="afterEffect">
                                  <p:stCondLst>
                                    <p:cond delay="1000"/>
                                  </p:stCondLst>
                                  <p:childTnLst>
                                    <p:set>
                                      <p:cBhvr>
                                        <p:cTn id="30" dur="1" fill="hold">
                                          <p:stCondLst>
                                            <p:cond delay="0"/>
                                          </p:stCondLst>
                                        </p:cTn>
                                        <p:tgtEl>
                                          <p:spTgt spid="85"/>
                                        </p:tgtEl>
                                        <p:attrNameLst>
                                          <p:attrName>style.visibility</p:attrName>
                                        </p:attrNameLst>
                                      </p:cBhvr>
                                      <p:to>
                                        <p:strVal val="visible"/>
                                      </p:to>
                                    </p:set>
                                    <p:animEffect transition="in" filter="fade">
                                      <p:cBhvr>
                                        <p:cTn id="31" dur="1000"/>
                                        <p:tgtEl>
                                          <p:spTgt spid="85"/>
                                        </p:tgtEl>
                                      </p:cBhvr>
                                    </p:animEffect>
                                  </p:childTnLst>
                                </p:cTn>
                              </p:par>
                            </p:childTnLst>
                          </p:cTn>
                        </p:par>
                      </p:childTnLst>
                    </p:cTn>
                  </p:par>
                  <p:par>
                    <p:cTn id="32" fill="hold">
                      <p:stCondLst>
                        <p:cond delay="indefinite"/>
                      </p:stCondLst>
                      <p:childTnLst>
                        <p:par>
                          <p:cTn id="33" fill="hold">
                            <p:stCondLst>
                              <p:cond delay="0"/>
                            </p:stCondLst>
                            <p:childTnLst>
                              <p:par>
                                <p:cTn id="34" presetID="64" presetClass="path" presetSubtype="0" accel="50000" decel="50000" fill="hold" nodeType="clickEffect">
                                  <p:stCondLst>
                                    <p:cond delay="0"/>
                                  </p:stCondLst>
                                  <p:childTnLst>
                                    <p:animMotion origin="layout" path="M 3.33333E-6 2.42775E-6 L 3.33333E-6 -0.30405 " pathEditMode="relative" rAng="0" ptsTypes="AA">
                                      <p:cBhvr>
                                        <p:cTn id="35" dur="2000" fill="hold"/>
                                        <p:tgtEl>
                                          <p:spTgt spid="74"/>
                                        </p:tgtEl>
                                        <p:attrNameLst>
                                          <p:attrName>ppt_x</p:attrName>
                                          <p:attrName>ppt_y</p:attrName>
                                        </p:attrNameLst>
                                      </p:cBhvr>
                                      <p:rCtr x="0" y="-152"/>
                                    </p:animMotion>
                                  </p:childTnLst>
                                </p:cTn>
                              </p:par>
                              <p:par>
                                <p:cTn id="36" presetID="1" presetClass="exit" presetSubtype="0" fill="hold" nodeType="withEffect">
                                  <p:stCondLst>
                                    <p:cond delay="0"/>
                                  </p:stCondLst>
                                  <p:childTnLst>
                                    <p:set>
                                      <p:cBhvr>
                                        <p:cTn id="37" dur="1" fill="hold">
                                          <p:stCondLst>
                                            <p:cond delay="0"/>
                                          </p:stCondLst>
                                        </p:cTn>
                                        <p:tgtEl>
                                          <p:spTgt spid="85"/>
                                        </p:tgtEl>
                                        <p:attrNameLst>
                                          <p:attrName>style.visibility</p:attrName>
                                        </p:attrNameLst>
                                      </p:cBhvr>
                                      <p:to>
                                        <p:strVal val="hidden"/>
                                      </p:to>
                                    </p:set>
                                  </p:childTnLst>
                                </p:cTn>
                              </p:par>
                              <p:par>
                                <p:cTn id="38" presetID="1" presetClass="exit" presetSubtype="0" fill="hold" grpId="1" nodeType="withEffect">
                                  <p:stCondLst>
                                    <p:cond delay="0"/>
                                  </p:stCondLst>
                                  <p:childTnLst>
                                    <p:set>
                                      <p:cBhvr>
                                        <p:cTn id="39" dur="1" fill="hold">
                                          <p:stCondLst>
                                            <p:cond delay="0"/>
                                          </p:stCondLst>
                                        </p:cTn>
                                        <p:tgtEl>
                                          <p:spTgt spid="25"/>
                                        </p:tgtEl>
                                        <p:attrNameLst>
                                          <p:attrName>style.visibility</p:attrName>
                                        </p:attrNameLst>
                                      </p:cBhvr>
                                      <p:to>
                                        <p:strVal val="hidden"/>
                                      </p:to>
                                    </p:set>
                                  </p:childTnLst>
                                </p:cTn>
                              </p:par>
                            </p:childTnLst>
                          </p:cTn>
                        </p:par>
                        <p:par>
                          <p:cTn id="40" fill="hold">
                            <p:stCondLst>
                              <p:cond delay="2000"/>
                            </p:stCondLst>
                            <p:childTnLst>
                              <p:par>
                                <p:cTn id="41" presetID="18" presetClass="entr" presetSubtype="12" fill="hold" grpId="0" nodeType="afterEffect">
                                  <p:stCondLst>
                                    <p:cond delay="2000"/>
                                  </p:stCondLst>
                                  <p:childTnLst>
                                    <p:set>
                                      <p:cBhvr>
                                        <p:cTn id="42" dur="1" fill="hold">
                                          <p:stCondLst>
                                            <p:cond delay="0"/>
                                          </p:stCondLst>
                                        </p:cTn>
                                        <p:tgtEl>
                                          <p:spTgt spid="51"/>
                                        </p:tgtEl>
                                        <p:attrNameLst>
                                          <p:attrName>style.visibility</p:attrName>
                                        </p:attrNameLst>
                                      </p:cBhvr>
                                      <p:to>
                                        <p:strVal val="visible"/>
                                      </p:to>
                                    </p:set>
                                    <p:animEffect transition="in" filter="strips(downLeft)">
                                      <p:cBhvr>
                                        <p:cTn id="43"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25" grpId="0" animBg="1"/>
      <p:bldP spid="25" grpId="1" animBg="1"/>
      <p:bldP spid="5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67"/>
          <p:cNvGrpSpPr/>
          <p:nvPr/>
        </p:nvGrpSpPr>
        <p:grpSpPr>
          <a:xfrm>
            <a:off x="2339752" y="260648"/>
            <a:ext cx="4428492" cy="9361040"/>
            <a:chOff x="2339752" y="404664"/>
            <a:chExt cx="4428492" cy="9361040"/>
          </a:xfrm>
        </p:grpSpPr>
        <p:grpSp>
          <p:nvGrpSpPr>
            <p:cNvPr id="3" name="グループ化 66"/>
            <p:cNvGrpSpPr/>
            <p:nvPr/>
          </p:nvGrpSpPr>
          <p:grpSpPr>
            <a:xfrm>
              <a:off x="2375756" y="404664"/>
              <a:ext cx="4392488" cy="9361040"/>
              <a:chOff x="3923928" y="404664"/>
              <a:chExt cx="4392488" cy="9361040"/>
            </a:xfrm>
          </p:grpSpPr>
          <p:sp>
            <p:nvSpPr>
              <p:cNvPr id="16" name="角丸四角形 15"/>
              <p:cNvSpPr/>
              <p:nvPr/>
            </p:nvSpPr>
            <p:spPr>
              <a:xfrm>
                <a:off x="3962400" y="404664"/>
                <a:ext cx="4282008" cy="9361040"/>
              </a:xfrm>
              <a:prstGeom prst="roundRect">
                <a:avLst>
                  <a:gd name="adj" fmla="val 9034"/>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テキスト ボックス 16"/>
              <p:cNvSpPr txBox="1"/>
              <p:nvPr/>
            </p:nvSpPr>
            <p:spPr>
              <a:xfrm>
                <a:off x="3923928" y="764704"/>
                <a:ext cx="4320480" cy="400110"/>
              </a:xfrm>
              <a:prstGeom prst="rect">
                <a:avLst/>
              </a:prstGeom>
              <a:solidFill>
                <a:srgbClr val="FFC000"/>
              </a:solidFill>
            </p:spPr>
            <p:txBody>
              <a:bodyPr wrap="square" rtlCol="0">
                <a:spAutoFit/>
              </a:bodyPr>
              <a:lstStyle/>
              <a:p>
                <a:pPr algn="ctr"/>
                <a:r>
                  <a:rPr kumimoji="1" lang="ja-JP" altLang="en-US" sz="2000" b="1" dirty="0" smtClean="0">
                    <a:latin typeface="+mn-ea"/>
                  </a:rPr>
                  <a:t>２０１０年６月２１日</a:t>
                </a:r>
                <a:endParaRPr kumimoji="1" lang="ja-JP" altLang="en-US" sz="2000" b="1" dirty="0">
                  <a:latin typeface="+mn-ea"/>
                </a:endParaRPr>
              </a:p>
            </p:txBody>
          </p:sp>
          <p:sp>
            <p:nvSpPr>
              <p:cNvPr id="18" name="テキスト ボックス 17"/>
              <p:cNvSpPr txBox="1"/>
              <p:nvPr/>
            </p:nvSpPr>
            <p:spPr>
              <a:xfrm>
                <a:off x="3995936" y="1124744"/>
                <a:ext cx="1361270" cy="400110"/>
              </a:xfrm>
              <a:prstGeom prst="rect">
                <a:avLst/>
              </a:prstGeom>
              <a:noFill/>
            </p:spPr>
            <p:txBody>
              <a:bodyPr wrap="none" rtlCol="0">
                <a:spAutoFit/>
              </a:bodyPr>
              <a:lstStyle/>
              <a:p>
                <a:r>
                  <a:rPr kumimoji="1" lang="ja-JP" altLang="en-US" sz="2000" dirty="0" smtClean="0"/>
                  <a:t>日記書くね</a:t>
                </a:r>
                <a:endParaRPr kumimoji="1" lang="ja-JP" altLang="en-US" sz="2000" dirty="0"/>
              </a:p>
            </p:txBody>
          </p:sp>
          <p:cxnSp>
            <p:nvCxnSpPr>
              <p:cNvPr id="20" name="直線コネクタ 19"/>
              <p:cNvCxnSpPr/>
              <p:nvPr/>
            </p:nvCxnSpPr>
            <p:spPr>
              <a:xfrm rot="10800000">
                <a:off x="3923928" y="1556792"/>
                <a:ext cx="4392488" cy="0"/>
              </a:xfrm>
              <a:prstGeom prst="line">
                <a:avLst/>
              </a:prstGeom>
            </p:spPr>
            <p:style>
              <a:lnRef idx="1">
                <a:schemeClr val="accent1"/>
              </a:lnRef>
              <a:fillRef idx="0">
                <a:schemeClr val="accent1"/>
              </a:fillRef>
              <a:effectRef idx="0">
                <a:schemeClr val="accent1"/>
              </a:effectRef>
              <a:fontRef idx="minor">
                <a:schemeClr val="tx1"/>
              </a:fontRef>
            </p:style>
          </p:cxnSp>
          <p:pic>
            <p:nvPicPr>
              <p:cNvPr id="1026" name="Picture 2" descr="E:\素材作成\女子生徒背景白.png"/>
              <p:cNvPicPr>
                <a:picLocks noChangeAspect="1" noChangeArrowheads="1"/>
              </p:cNvPicPr>
              <p:nvPr/>
            </p:nvPicPr>
            <p:blipFill>
              <a:blip r:embed="rId3" cstate="print"/>
              <a:srcRect/>
              <a:stretch>
                <a:fillRect/>
              </a:stretch>
            </p:blipFill>
            <p:spPr bwMode="auto">
              <a:xfrm>
                <a:off x="4067944" y="1628800"/>
                <a:ext cx="1080120" cy="1411038"/>
              </a:xfrm>
              <a:prstGeom prst="rect">
                <a:avLst/>
              </a:prstGeom>
              <a:noFill/>
              <a:ln>
                <a:solidFill>
                  <a:schemeClr val="tx2">
                    <a:lumMod val="50000"/>
                  </a:schemeClr>
                </a:solidFill>
              </a:ln>
            </p:spPr>
          </p:pic>
          <p:sp>
            <p:nvSpPr>
              <p:cNvPr id="22" name="テキスト ボックス 21"/>
              <p:cNvSpPr txBox="1"/>
              <p:nvPr/>
            </p:nvSpPr>
            <p:spPr>
              <a:xfrm>
                <a:off x="5292080" y="1628800"/>
                <a:ext cx="1544012" cy="400110"/>
              </a:xfrm>
              <a:prstGeom prst="rect">
                <a:avLst/>
              </a:prstGeom>
              <a:noFill/>
            </p:spPr>
            <p:txBody>
              <a:bodyPr wrap="none" rtlCol="0">
                <a:spAutoFit/>
              </a:bodyPr>
              <a:lstStyle/>
              <a:p>
                <a:r>
                  <a:rPr kumimoji="1" lang="ja-JP" altLang="en-US" sz="2000" b="1" dirty="0" smtClean="0">
                    <a:solidFill>
                      <a:srgbClr val="0000FF"/>
                    </a:solidFill>
                  </a:rPr>
                  <a:t>☆ミキちゃん</a:t>
                </a:r>
                <a:endParaRPr kumimoji="1" lang="ja-JP" altLang="en-US" sz="2000" b="1" dirty="0">
                  <a:solidFill>
                    <a:srgbClr val="0000FF"/>
                  </a:solidFill>
                </a:endParaRPr>
              </a:p>
            </p:txBody>
          </p:sp>
          <p:sp>
            <p:nvSpPr>
              <p:cNvPr id="23" name="テキスト ボックス 22"/>
              <p:cNvSpPr txBox="1"/>
              <p:nvPr/>
            </p:nvSpPr>
            <p:spPr>
              <a:xfrm>
                <a:off x="6751614" y="1628800"/>
                <a:ext cx="628698" cy="400110"/>
              </a:xfrm>
              <a:prstGeom prst="rect">
                <a:avLst/>
              </a:prstGeom>
              <a:noFill/>
            </p:spPr>
            <p:txBody>
              <a:bodyPr wrap="none" rtlCol="0">
                <a:spAutoFit/>
              </a:bodyPr>
              <a:lstStyle/>
              <a:p>
                <a:r>
                  <a:rPr kumimoji="1" lang="ja-JP" altLang="en-US" sz="2000" dirty="0" err="1" smtClean="0"/>
                  <a:t>さん</a:t>
                </a:r>
                <a:endParaRPr kumimoji="1" lang="ja-JP" altLang="en-US" sz="2000" dirty="0"/>
              </a:p>
            </p:txBody>
          </p:sp>
          <p:cxnSp>
            <p:nvCxnSpPr>
              <p:cNvPr id="26" name="直線コネクタ 25"/>
              <p:cNvCxnSpPr/>
              <p:nvPr/>
            </p:nvCxnSpPr>
            <p:spPr>
              <a:xfrm>
                <a:off x="5364088" y="1988840"/>
                <a:ext cx="1368152" cy="0"/>
              </a:xfrm>
              <a:prstGeom prst="line">
                <a:avLst/>
              </a:prstGeom>
              <a:ln w="19050">
                <a:solidFill>
                  <a:srgbClr val="0000FF"/>
                </a:solidFill>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5364088" y="2132856"/>
                <a:ext cx="1393330" cy="707886"/>
              </a:xfrm>
              <a:prstGeom prst="rect">
                <a:avLst/>
              </a:prstGeom>
              <a:noFill/>
            </p:spPr>
            <p:txBody>
              <a:bodyPr wrap="none" rtlCol="0">
                <a:spAutoFit/>
              </a:bodyPr>
              <a:lstStyle/>
              <a:p>
                <a:r>
                  <a:rPr kumimoji="1" lang="ja-JP" altLang="en-US" sz="2000" dirty="0" smtClean="0"/>
                  <a:t>訪問（８）</a:t>
                </a:r>
                <a:endParaRPr kumimoji="1" lang="en-US" altLang="ja-JP" sz="2000" dirty="0" smtClean="0"/>
              </a:p>
              <a:p>
                <a:r>
                  <a:rPr lang="ja-JP" altLang="en-US" sz="2000" dirty="0" smtClean="0"/>
                  <a:t>コメント（２）</a:t>
                </a:r>
                <a:endParaRPr kumimoji="1" lang="ja-JP" altLang="en-US" sz="2000" dirty="0"/>
              </a:p>
            </p:txBody>
          </p:sp>
          <p:sp>
            <p:nvSpPr>
              <p:cNvPr id="29" name="テキスト ボックス 28"/>
              <p:cNvSpPr txBox="1"/>
              <p:nvPr/>
            </p:nvSpPr>
            <p:spPr>
              <a:xfrm>
                <a:off x="4180016" y="3140968"/>
                <a:ext cx="3416320" cy="1015663"/>
              </a:xfrm>
              <a:prstGeom prst="rect">
                <a:avLst/>
              </a:prstGeom>
              <a:noFill/>
            </p:spPr>
            <p:txBody>
              <a:bodyPr wrap="none" rtlCol="0">
                <a:spAutoFit/>
              </a:bodyPr>
              <a:lstStyle/>
              <a:p>
                <a:r>
                  <a:rPr kumimoji="1" lang="ja-JP" altLang="en-US" sz="2000" dirty="0" smtClean="0"/>
                  <a:t>ずっと，放置してたけど，</a:t>
                </a:r>
                <a:r>
                  <a:rPr kumimoji="1" lang="en-US" altLang="ja-JP" sz="2000" dirty="0" smtClean="0"/>
                  <a:t/>
                </a:r>
                <a:br>
                  <a:rPr kumimoji="1" lang="en-US" altLang="ja-JP" sz="2000" dirty="0" smtClean="0"/>
                </a:br>
                <a:r>
                  <a:rPr kumimoji="1" lang="ja-JP" altLang="en-US" sz="2000" dirty="0" smtClean="0"/>
                  <a:t>また，日記書くことにしました。</a:t>
                </a:r>
                <a:endParaRPr kumimoji="1" lang="en-US" altLang="ja-JP" sz="2000" dirty="0" smtClean="0"/>
              </a:p>
              <a:p>
                <a:r>
                  <a:rPr lang="ja-JP" altLang="en-US" sz="2000" dirty="0" smtClean="0"/>
                  <a:t>よろしく</a:t>
                </a:r>
                <a:r>
                  <a:rPr lang="ja-JP" altLang="en-US" sz="2000" dirty="0" err="1" smtClean="0"/>
                  <a:t>です</a:t>
                </a:r>
                <a:endParaRPr kumimoji="1" lang="ja-JP" altLang="en-US" sz="2000" dirty="0"/>
              </a:p>
            </p:txBody>
          </p:sp>
          <p:sp>
            <p:nvSpPr>
              <p:cNvPr id="30" name="ハート 29"/>
              <p:cNvSpPr/>
              <p:nvPr/>
            </p:nvSpPr>
            <p:spPr>
              <a:xfrm>
                <a:off x="5580112" y="3789040"/>
                <a:ext cx="288032" cy="288032"/>
              </a:xfrm>
              <a:prstGeom prst="heart">
                <a:avLst/>
              </a:prstGeom>
              <a:solidFill>
                <a:srgbClr val="FF339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5" name="グループ化 34"/>
              <p:cNvGrpSpPr/>
              <p:nvPr/>
            </p:nvGrpSpPr>
            <p:grpSpPr>
              <a:xfrm rot="2707415">
                <a:off x="4197806" y="4438062"/>
                <a:ext cx="720080" cy="259229"/>
                <a:chOff x="5580112" y="4725146"/>
                <a:chExt cx="720080" cy="259229"/>
              </a:xfrm>
            </p:grpSpPr>
            <p:sp>
              <p:nvSpPr>
                <p:cNvPr id="31" name="ホームベース 30"/>
                <p:cNvSpPr/>
                <p:nvPr/>
              </p:nvSpPr>
              <p:spPr>
                <a:xfrm>
                  <a:off x="5580112" y="4725146"/>
                  <a:ext cx="720080" cy="259229"/>
                </a:xfrm>
                <a:prstGeom prst="homePlate">
                  <a:avLst/>
                </a:prstGeom>
                <a:solidFill>
                  <a:srgbClr val="0070C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ホームベース 31"/>
                <p:cNvSpPr/>
                <p:nvPr/>
              </p:nvSpPr>
              <p:spPr>
                <a:xfrm>
                  <a:off x="6084168" y="4725146"/>
                  <a:ext cx="180000" cy="259229"/>
                </a:xfrm>
                <a:prstGeom prst="homePlate">
                  <a:avLst/>
                </a:prstGeom>
                <a:solidFill>
                  <a:schemeClr val="accent6">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円/楕円 33"/>
                <p:cNvSpPr>
                  <a:spLocks noChangeAspect="1"/>
                </p:cNvSpPr>
                <p:nvPr/>
              </p:nvSpPr>
              <p:spPr>
                <a:xfrm>
                  <a:off x="6217896" y="4797152"/>
                  <a:ext cx="82296" cy="8229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6" name="テキスト ボックス 35"/>
              <p:cNvSpPr txBox="1"/>
              <p:nvPr/>
            </p:nvSpPr>
            <p:spPr>
              <a:xfrm>
                <a:off x="4932040" y="4437112"/>
                <a:ext cx="1588897" cy="400110"/>
              </a:xfrm>
              <a:prstGeom prst="rect">
                <a:avLst/>
              </a:prstGeom>
              <a:noFill/>
            </p:spPr>
            <p:txBody>
              <a:bodyPr wrap="none" rtlCol="0">
                <a:spAutoFit/>
              </a:bodyPr>
              <a:lstStyle/>
              <a:p>
                <a:r>
                  <a:rPr lang="ja-JP" altLang="en-US" sz="2000" b="1" dirty="0" smtClean="0">
                    <a:solidFill>
                      <a:srgbClr val="0000FF"/>
                    </a:solidFill>
                  </a:rPr>
                  <a:t>コメントを書く</a:t>
                </a:r>
                <a:endParaRPr kumimoji="1" lang="ja-JP" altLang="en-US" sz="2000" b="1" dirty="0">
                  <a:solidFill>
                    <a:srgbClr val="0000FF"/>
                  </a:solidFill>
                </a:endParaRPr>
              </a:p>
            </p:txBody>
          </p:sp>
          <p:cxnSp>
            <p:nvCxnSpPr>
              <p:cNvPr id="37" name="直線コネクタ 36"/>
              <p:cNvCxnSpPr/>
              <p:nvPr/>
            </p:nvCxnSpPr>
            <p:spPr>
              <a:xfrm>
                <a:off x="5004048" y="4797152"/>
                <a:ext cx="1512168" cy="0"/>
              </a:xfrm>
              <a:prstGeom prst="line">
                <a:avLst/>
              </a:prstGeom>
              <a:ln w="19050">
                <a:solidFill>
                  <a:srgbClr val="0000FF"/>
                </a:solidFill>
              </a:ln>
            </p:spPr>
            <p:style>
              <a:lnRef idx="1">
                <a:schemeClr val="accent1"/>
              </a:lnRef>
              <a:fillRef idx="0">
                <a:schemeClr val="accent1"/>
              </a:fillRef>
              <a:effectRef idx="0">
                <a:schemeClr val="accent1"/>
              </a:effectRef>
              <a:fontRef idx="minor">
                <a:schemeClr val="tx1"/>
              </a:fontRef>
            </p:style>
          </p:cxnSp>
          <p:grpSp>
            <p:nvGrpSpPr>
              <p:cNvPr id="19" name="グループ化 43"/>
              <p:cNvGrpSpPr/>
              <p:nvPr/>
            </p:nvGrpSpPr>
            <p:grpSpPr>
              <a:xfrm flipH="1">
                <a:off x="4139952" y="5085184"/>
                <a:ext cx="648072" cy="216024"/>
                <a:chOff x="4644008" y="5229200"/>
                <a:chExt cx="648072" cy="216024"/>
              </a:xfrm>
            </p:grpSpPr>
            <p:sp>
              <p:nvSpPr>
                <p:cNvPr id="41" name="山形 40"/>
                <p:cNvSpPr/>
                <p:nvPr/>
              </p:nvSpPr>
              <p:spPr>
                <a:xfrm>
                  <a:off x="4644008" y="5229200"/>
                  <a:ext cx="216024" cy="216024"/>
                </a:xfrm>
                <a:prstGeom prst="chevron">
                  <a:avLst/>
                </a:prstGeom>
                <a:solidFill>
                  <a:srgbClr val="00B0F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2" name="山形 41"/>
                <p:cNvSpPr/>
                <p:nvPr/>
              </p:nvSpPr>
              <p:spPr>
                <a:xfrm>
                  <a:off x="4860032" y="5229200"/>
                  <a:ext cx="216024" cy="216024"/>
                </a:xfrm>
                <a:prstGeom prst="chevron">
                  <a:avLst/>
                </a:prstGeom>
                <a:solidFill>
                  <a:srgbClr val="00B0F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3" name="山形 42"/>
                <p:cNvSpPr/>
                <p:nvPr/>
              </p:nvSpPr>
              <p:spPr>
                <a:xfrm>
                  <a:off x="5076056" y="5229200"/>
                  <a:ext cx="216024" cy="216024"/>
                </a:xfrm>
                <a:prstGeom prst="chevron">
                  <a:avLst/>
                </a:prstGeom>
                <a:solidFill>
                  <a:srgbClr val="00B0F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45" name="テキスト ボックス 44"/>
              <p:cNvSpPr txBox="1"/>
              <p:nvPr/>
            </p:nvSpPr>
            <p:spPr>
              <a:xfrm>
                <a:off x="4932040" y="5013176"/>
                <a:ext cx="2036135" cy="400110"/>
              </a:xfrm>
              <a:prstGeom prst="rect">
                <a:avLst/>
              </a:prstGeom>
              <a:noFill/>
            </p:spPr>
            <p:txBody>
              <a:bodyPr wrap="none" rtlCol="0">
                <a:spAutoFit/>
              </a:bodyPr>
              <a:lstStyle/>
              <a:p>
                <a:r>
                  <a:rPr lang="ja-JP" altLang="en-US" sz="2000" b="1" dirty="0" smtClean="0">
                    <a:solidFill>
                      <a:srgbClr val="0000FF"/>
                    </a:solidFill>
                  </a:rPr>
                  <a:t>もっと日記を読む</a:t>
                </a:r>
              </a:p>
            </p:txBody>
          </p:sp>
          <p:cxnSp>
            <p:nvCxnSpPr>
              <p:cNvPr id="46" name="直線コネクタ 45"/>
              <p:cNvCxnSpPr/>
              <p:nvPr/>
            </p:nvCxnSpPr>
            <p:spPr>
              <a:xfrm>
                <a:off x="5004048" y="5373216"/>
                <a:ext cx="1944216" cy="0"/>
              </a:xfrm>
              <a:prstGeom prst="line">
                <a:avLst/>
              </a:prstGeom>
              <a:ln w="19050">
                <a:solidFill>
                  <a:srgbClr val="0000FF"/>
                </a:solidFill>
              </a:ln>
            </p:spPr>
            <p:style>
              <a:lnRef idx="1">
                <a:schemeClr val="accent1"/>
              </a:lnRef>
              <a:fillRef idx="0">
                <a:schemeClr val="accent1"/>
              </a:fillRef>
              <a:effectRef idx="0">
                <a:schemeClr val="accent1"/>
              </a:effectRef>
              <a:fontRef idx="minor">
                <a:schemeClr val="tx1"/>
              </a:fontRef>
            </p:style>
          </p:cxnSp>
          <p:sp>
            <p:nvSpPr>
              <p:cNvPr id="49" name="テキスト ボックス 48"/>
              <p:cNvSpPr txBox="1"/>
              <p:nvPr/>
            </p:nvSpPr>
            <p:spPr>
              <a:xfrm>
                <a:off x="5622343" y="5589240"/>
                <a:ext cx="962123" cy="400110"/>
              </a:xfrm>
              <a:prstGeom prst="rect">
                <a:avLst/>
              </a:prstGeom>
              <a:noFill/>
            </p:spPr>
            <p:txBody>
              <a:bodyPr wrap="none" rtlCol="0">
                <a:spAutoFit/>
              </a:bodyPr>
              <a:lstStyle/>
              <a:p>
                <a:r>
                  <a:rPr kumimoji="1" lang="ja-JP" altLang="en-US" sz="2000" dirty="0" smtClean="0"/>
                  <a:t>コメント</a:t>
                </a:r>
                <a:endParaRPr kumimoji="1" lang="ja-JP" altLang="en-US" sz="2000" dirty="0"/>
              </a:p>
            </p:txBody>
          </p:sp>
          <p:sp>
            <p:nvSpPr>
              <p:cNvPr id="51" name="テキスト ボックス 50"/>
              <p:cNvSpPr txBox="1"/>
              <p:nvPr/>
            </p:nvSpPr>
            <p:spPr>
              <a:xfrm>
                <a:off x="5004048" y="6093296"/>
                <a:ext cx="925253" cy="400110"/>
              </a:xfrm>
              <a:prstGeom prst="rect">
                <a:avLst/>
              </a:prstGeom>
              <a:noFill/>
            </p:spPr>
            <p:txBody>
              <a:bodyPr wrap="none" rtlCol="0">
                <a:spAutoFit/>
              </a:bodyPr>
              <a:lstStyle/>
              <a:p>
                <a:r>
                  <a:rPr kumimoji="1" lang="ja-JP" altLang="en-US" sz="2000" b="1" dirty="0" smtClean="0">
                    <a:solidFill>
                      <a:srgbClr val="0000FF"/>
                    </a:solidFill>
                  </a:rPr>
                  <a:t>ユーキ</a:t>
                </a:r>
                <a:endParaRPr kumimoji="1" lang="ja-JP" altLang="en-US" sz="2000" b="1" dirty="0">
                  <a:solidFill>
                    <a:srgbClr val="0000FF"/>
                  </a:solidFill>
                </a:endParaRPr>
              </a:p>
            </p:txBody>
          </p:sp>
          <p:sp>
            <p:nvSpPr>
              <p:cNvPr id="52" name="テキスト ボックス 51"/>
              <p:cNvSpPr txBox="1"/>
              <p:nvPr/>
            </p:nvSpPr>
            <p:spPr>
              <a:xfrm>
                <a:off x="5815510" y="6093296"/>
                <a:ext cx="628698" cy="400110"/>
              </a:xfrm>
              <a:prstGeom prst="rect">
                <a:avLst/>
              </a:prstGeom>
              <a:noFill/>
            </p:spPr>
            <p:txBody>
              <a:bodyPr wrap="none" rtlCol="0">
                <a:spAutoFit/>
              </a:bodyPr>
              <a:lstStyle/>
              <a:p>
                <a:r>
                  <a:rPr kumimoji="1" lang="ja-JP" altLang="en-US" sz="2000" dirty="0" err="1" smtClean="0"/>
                  <a:t>さん</a:t>
                </a:r>
                <a:endParaRPr kumimoji="1" lang="ja-JP" altLang="en-US" sz="2000" dirty="0"/>
              </a:p>
            </p:txBody>
          </p:sp>
          <p:cxnSp>
            <p:nvCxnSpPr>
              <p:cNvPr id="53" name="直線コネクタ 52"/>
              <p:cNvCxnSpPr/>
              <p:nvPr/>
            </p:nvCxnSpPr>
            <p:spPr>
              <a:xfrm>
                <a:off x="5076056" y="6453336"/>
                <a:ext cx="811462" cy="0"/>
              </a:xfrm>
              <a:prstGeom prst="line">
                <a:avLst/>
              </a:prstGeom>
              <a:ln w="19050">
                <a:solidFill>
                  <a:srgbClr val="0000FF"/>
                </a:solidFill>
              </a:ln>
            </p:spPr>
            <p:style>
              <a:lnRef idx="1">
                <a:schemeClr val="accent1"/>
              </a:lnRef>
              <a:fillRef idx="0">
                <a:schemeClr val="accent1"/>
              </a:fillRef>
              <a:effectRef idx="0">
                <a:schemeClr val="accent1"/>
              </a:effectRef>
              <a:fontRef idx="minor">
                <a:schemeClr val="tx1"/>
              </a:fontRef>
            </p:style>
          </p:cxnSp>
          <p:sp>
            <p:nvSpPr>
              <p:cNvPr id="55" name="テキスト ボックス 54"/>
              <p:cNvSpPr txBox="1"/>
              <p:nvPr/>
            </p:nvSpPr>
            <p:spPr>
              <a:xfrm>
                <a:off x="5023422" y="6444044"/>
                <a:ext cx="1883849" cy="369332"/>
              </a:xfrm>
              <a:prstGeom prst="rect">
                <a:avLst/>
              </a:prstGeom>
              <a:noFill/>
            </p:spPr>
            <p:txBody>
              <a:bodyPr wrap="none" rtlCol="0">
                <a:spAutoFit/>
              </a:bodyPr>
              <a:lstStyle/>
              <a:p>
                <a:r>
                  <a:rPr kumimoji="1" lang="en-US" altLang="ja-JP" dirty="0" smtClean="0"/>
                  <a:t>2010/06/21 17:23</a:t>
                </a:r>
                <a:endParaRPr kumimoji="1" lang="ja-JP" altLang="en-US" dirty="0"/>
              </a:p>
            </p:txBody>
          </p:sp>
          <p:sp>
            <p:nvSpPr>
              <p:cNvPr id="57" name="テキスト ボックス 56"/>
              <p:cNvSpPr txBox="1"/>
              <p:nvPr/>
            </p:nvSpPr>
            <p:spPr>
              <a:xfrm>
                <a:off x="4139952" y="6858000"/>
                <a:ext cx="3103735" cy="1015663"/>
              </a:xfrm>
              <a:prstGeom prst="rect">
                <a:avLst/>
              </a:prstGeom>
              <a:noFill/>
            </p:spPr>
            <p:txBody>
              <a:bodyPr wrap="none" rtlCol="0">
                <a:spAutoFit/>
              </a:bodyPr>
              <a:lstStyle/>
              <a:p>
                <a:r>
                  <a:rPr lang="ja-JP" altLang="en-US" sz="2000" dirty="0" smtClean="0"/>
                  <a:t>こんにちは</a:t>
                </a:r>
                <a:r>
                  <a:rPr kumimoji="1" lang="en-US" altLang="ja-JP" sz="2000" dirty="0" smtClean="0"/>
                  <a:t/>
                </a:r>
                <a:br>
                  <a:rPr kumimoji="1" lang="en-US" altLang="ja-JP" sz="2000" dirty="0" smtClean="0"/>
                </a:br>
                <a:r>
                  <a:rPr kumimoji="1" lang="ja-JP" altLang="en-US" sz="2000" dirty="0" smtClean="0"/>
                  <a:t>岡崎と安城で近いね！</a:t>
                </a:r>
                <a:endParaRPr kumimoji="1" lang="en-US" altLang="ja-JP" sz="2000" dirty="0" smtClean="0"/>
              </a:p>
              <a:p>
                <a:r>
                  <a:rPr kumimoji="1" lang="ja-JP" altLang="en-US" sz="2000" dirty="0" smtClean="0"/>
                  <a:t>僕もバスケだった</a:t>
                </a:r>
                <a:r>
                  <a:rPr kumimoji="1" lang="ja-JP" altLang="en-US" sz="2000" dirty="0" err="1" smtClean="0"/>
                  <a:t>んだ</a:t>
                </a:r>
                <a:r>
                  <a:rPr kumimoji="1" lang="ja-JP" altLang="en-US" sz="2000" dirty="0" smtClean="0"/>
                  <a:t>ﾖﾛｼｸ</a:t>
                </a:r>
                <a:endParaRPr kumimoji="1" lang="ja-JP" altLang="en-US" sz="2000" dirty="0"/>
              </a:p>
            </p:txBody>
          </p:sp>
          <p:sp>
            <p:nvSpPr>
              <p:cNvPr id="61" name="スマイル 60"/>
              <p:cNvSpPr/>
              <p:nvPr/>
            </p:nvSpPr>
            <p:spPr>
              <a:xfrm>
                <a:off x="5436096" y="6858000"/>
                <a:ext cx="288032" cy="288032"/>
              </a:xfrm>
              <a:prstGeom prst="smileyFace">
                <a:avLst/>
              </a:prstGeom>
              <a:solidFill>
                <a:srgbClr val="00B0F0"/>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 name="Picture 2" descr="E:\素材作成\イケメン男性01.JPG"/>
              <p:cNvPicPr>
                <a:picLocks noChangeAspect="1" noChangeArrowheads="1"/>
              </p:cNvPicPr>
              <p:nvPr/>
            </p:nvPicPr>
            <p:blipFill>
              <a:blip r:embed="rId4" cstate="print"/>
              <a:srcRect/>
              <a:stretch>
                <a:fillRect/>
              </a:stretch>
            </p:blipFill>
            <p:spPr bwMode="auto">
              <a:xfrm>
                <a:off x="4091568" y="5983827"/>
                <a:ext cx="864096" cy="899821"/>
              </a:xfrm>
              <a:prstGeom prst="rect">
                <a:avLst/>
              </a:prstGeom>
              <a:noFill/>
            </p:spPr>
          </p:pic>
          <p:grpSp>
            <p:nvGrpSpPr>
              <p:cNvPr id="21" name="グループ化 58"/>
              <p:cNvGrpSpPr/>
              <p:nvPr/>
            </p:nvGrpSpPr>
            <p:grpSpPr>
              <a:xfrm>
                <a:off x="4076489" y="7893496"/>
                <a:ext cx="919014" cy="908720"/>
                <a:chOff x="4076489" y="7893496"/>
                <a:chExt cx="919014" cy="908720"/>
              </a:xfrm>
            </p:grpSpPr>
            <p:sp>
              <p:nvSpPr>
                <p:cNvPr id="54" name="正方形/長方形 53"/>
                <p:cNvSpPr/>
                <p:nvPr/>
              </p:nvSpPr>
              <p:spPr>
                <a:xfrm>
                  <a:off x="4103948" y="7893496"/>
                  <a:ext cx="864096" cy="908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4" name="Picture 3" descr="E:\素材作成\短髪男子01.png"/>
                <p:cNvPicPr>
                  <a:picLocks noChangeAspect="1" noChangeArrowheads="1"/>
                </p:cNvPicPr>
                <p:nvPr/>
              </p:nvPicPr>
              <p:blipFill>
                <a:blip r:embed="rId5" cstate="print"/>
                <a:srcRect b="58764"/>
                <a:stretch>
                  <a:fillRect/>
                </a:stretch>
              </p:blipFill>
              <p:spPr bwMode="auto">
                <a:xfrm>
                  <a:off x="4076489" y="7893496"/>
                  <a:ext cx="919014" cy="805525"/>
                </a:xfrm>
                <a:prstGeom prst="rect">
                  <a:avLst/>
                </a:prstGeom>
                <a:noFill/>
              </p:spPr>
            </p:pic>
          </p:grpSp>
          <p:sp>
            <p:nvSpPr>
              <p:cNvPr id="60" name="テキスト ボックス 59"/>
              <p:cNvSpPr txBox="1"/>
              <p:nvPr/>
            </p:nvSpPr>
            <p:spPr>
              <a:xfrm>
                <a:off x="5004048" y="8064896"/>
                <a:ext cx="442750" cy="400110"/>
              </a:xfrm>
              <a:prstGeom prst="rect">
                <a:avLst/>
              </a:prstGeom>
              <a:noFill/>
            </p:spPr>
            <p:txBody>
              <a:bodyPr wrap="none" rtlCol="0">
                <a:spAutoFit/>
              </a:bodyPr>
              <a:lstStyle/>
              <a:p>
                <a:r>
                  <a:rPr kumimoji="1" lang="ja-JP" altLang="en-US" sz="2000" b="1" dirty="0" smtClean="0">
                    <a:solidFill>
                      <a:srgbClr val="0000FF"/>
                    </a:solidFill>
                  </a:rPr>
                  <a:t>剣</a:t>
                </a:r>
                <a:endParaRPr kumimoji="1" lang="ja-JP" altLang="en-US" sz="2000" b="1" dirty="0">
                  <a:solidFill>
                    <a:srgbClr val="0000FF"/>
                  </a:solidFill>
                </a:endParaRPr>
              </a:p>
            </p:txBody>
          </p:sp>
          <p:sp>
            <p:nvSpPr>
              <p:cNvPr id="62" name="テキスト ボックス 61"/>
              <p:cNvSpPr txBox="1"/>
              <p:nvPr/>
            </p:nvSpPr>
            <p:spPr>
              <a:xfrm>
                <a:off x="5436096" y="8064896"/>
                <a:ext cx="628698" cy="400110"/>
              </a:xfrm>
              <a:prstGeom prst="rect">
                <a:avLst/>
              </a:prstGeom>
              <a:noFill/>
            </p:spPr>
            <p:txBody>
              <a:bodyPr wrap="none" rtlCol="0">
                <a:spAutoFit/>
              </a:bodyPr>
              <a:lstStyle/>
              <a:p>
                <a:r>
                  <a:rPr kumimoji="1" lang="ja-JP" altLang="en-US" sz="2000" dirty="0" err="1" smtClean="0"/>
                  <a:t>さん</a:t>
                </a:r>
                <a:endParaRPr kumimoji="1" lang="ja-JP" altLang="en-US" sz="2000" dirty="0"/>
              </a:p>
            </p:txBody>
          </p:sp>
          <p:cxnSp>
            <p:nvCxnSpPr>
              <p:cNvPr id="63" name="直線コネクタ 62"/>
              <p:cNvCxnSpPr/>
              <p:nvPr/>
            </p:nvCxnSpPr>
            <p:spPr>
              <a:xfrm>
                <a:off x="5076056" y="8424936"/>
                <a:ext cx="324000" cy="0"/>
              </a:xfrm>
              <a:prstGeom prst="line">
                <a:avLst/>
              </a:prstGeom>
              <a:ln w="19050">
                <a:solidFill>
                  <a:srgbClr val="0000FF"/>
                </a:solidFill>
              </a:ln>
            </p:spPr>
            <p:style>
              <a:lnRef idx="1">
                <a:schemeClr val="accent1"/>
              </a:lnRef>
              <a:fillRef idx="0">
                <a:schemeClr val="accent1"/>
              </a:fillRef>
              <a:effectRef idx="0">
                <a:schemeClr val="accent1"/>
              </a:effectRef>
              <a:fontRef idx="minor">
                <a:schemeClr val="tx1"/>
              </a:fontRef>
            </p:style>
          </p:cxnSp>
          <p:sp>
            <p:nvSpPr>
              <p:cNvPr id="64" name="テキスト ボックス 63"/>
              <p:cNvSpPr txBox="1"/>
              <p:nvPr/>
            </p:nvSpPr>
            <p:spPr>
              <a:xfrm>
                <a:off x="5023422" y="8415644"/>
                <a:ext cx="1883849" cy="369332"/>
              </a:xfrm>
              <a:prstGeom prst="rect">
                <a:avLst/>
              </a:prstGeom>
              <a:noFill/>
            </p:spPr>
            <p:txBody>
              <a:bodyPr wrap="none" rtlCol="0">
                <a:spAutoFit/>
              </a:bodyPr>
              <a:lstStyle/>
              <a:p>
                <a:r>
                  <a:rPr kumimoji="1" lang="en-US" altLang="ja-JP" dirty="0" smtClean="0"/>
                  <a:t>2010/06/21 16:34</a:t>
                </a:r>
                <a:endParaRPr kumimoji="1" lang="ja-JP" altLang="en-US" dirty="0"/>
              </a:p>
            </p:txBody>
          </p:sp>
          <p:sp>
            <p:nvSpPr>
              <p:cNvPr id="65" name="テキスト ボックス 64"/>
              <p:cNvSpPr txBox="1"/>
              <p:nvPr/>
            </p:nvSpPr>
            <p:spPr>
              <a:xfrm>
                <a:off x="4139952" y="8829600"/>
                <a:ext cx="1972015" cy="707886"/>
              </a:xfrm>
              <a:prstGeom prst="rect">
                <a:avLst/>
              </a:prstGeom>
              <a:noFill/>
            </p:spPr>
            <p:txBody>
              <a:bodyPr wrap="none" rtlCol="0">
                <a:spAutoFit/>
              </a:bodyPr>
              <a:lstStyle/>
              <a:p>
                <a:r>
                  <a:rPr kumimoji="1" lang="ja-JP" altLang="en-US" sz="2000" dirty="0" smtClean="0"/>
                  <a:t>チラミしました♪</a:t>
                </a:r>
                <a:r>
                  <a:rPr kumimoji="1" lang="en-US" altLang="ja-JP" sz="2000" dirty="0" smtClean="0"/>
                  <a:t/>
                </a:r>
                <a:br>
                  <a:rPr kumimoji="1" lang="en-US" altLang="ja-JP" sz="2000" dirty="0" smtClean="0"/>
                </a:br>
                <a:r>
                  <a:rPr kumimoji="1" lang="ja-JP" altLang="en-US" sz="2000" dirty="0" smtClean="0"/>
                  <a:t>よろしく♪♪</a:t>
                </a:r>
                <a:endParaRPr kumimoji="1" lang="ja-JP" altLang="en-US" sz="2000" dirty="0"/>
              </a:p>
            </p:txBody>
          </p:sp>
        </p:grpSp>
        <p:cxnSp>
          <p:nvCxnSpPr>
            <p:cNvPr id="50" name="直線コネクタ 49"/>
            <p:cNvCxnSpPr/>
            <p:nvPr/>
          </p:nvCxnSpPr>
          <p:spPr>
            <a:xfrm rot="10800000">
              <a:off x="2339752" y="5949280"/>
              <a:ext cx="4392488"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4" name="グループ化 68"/>
          <p:cNvGrpSpPr/>
          <p:nvPr/>
        </p:nvGrpSpPr>
        <p:grpSpPr>
          <a:xfrm>
            <a:off x="941520" y="0"/>
            <a:ext cx="7260960" cy="9813273"/>
            <a:chOff x="941520" y="0"/>
            <a:chExt cx="7260960" cy="9813273"/>
          </a:xfrm>
        </p:grpSpPr>
        <p:grpSp>
          <p:nvGrpSpPr>
            <p:cNvPr id="27" name="グループ化 18"/>
            <p:cNvGrpSpPr/>
            <p:nvPr/>
          </p:nvGrpSpPr>
          <p:grpSpPr>
            <a:xfrm>
              <a:off x="941520" y="0"/>
              <a:ext cx="7260960" cy="8298180"/>
              <a:chOff x="1571604" y="0"/>
              <a:chExt cx="6000792" cy="6858000"/>
            </a:xfrm>
          </p:grpSpPr>
          <p:sp>
            <p:nvSpPr>
              <p:cNvPr id="6" name="正方形/長方形 5"/>
              <p:cNvSpPr/>
              <p:nvPr/>
            </p:nvSpPr>
            <p:spPr>
              <a:xfrm>
                <a:off x="1571604" y="0"/>
                <a:ext cx="6000792" cy="21429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正方形/長方形 6"/>
              <p:cNvSpPr/>
              <p:nvPr/>
            </p:nvSpPr>
            <p:spPr>
              <a:xfrm>
                <a:off x="6286512" y="0"/>
                <a:ext cx="1285884" cy="64291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 name="正方形/長方形 7"/>
              <p:cNvSpPr/>
              <p:nvPr/>
            </p:nvSpPr>
            <p:spPr>
              <a:xfrm>
                <a:off x="1571604" y="0"/>
                <a:ext cx="1285884" cy="64291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 name="正方形/長方形 8"/>
              <p:cNvSpPr/>
              <p:nvPr/>
            </p:nvSpPr>
            <p:spPr>
              <a:xfrm>
                <a:off x="6357950" y="571480"/>
                <a:ext cx="1000132" cy="628652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正方形/長方形 9"/>
              <p:cNvSpPr/>
              <p:nvPr/>
            </p:nvSpPr>
            <p:spPr>
              <a:xfrm>
                <a:off x="1785918" y="571480"/>
                <a:ext cx="1000132" cy="628652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 name="正方形/長方形 10"/>
              <p:cNvSpPr/>
              <p:nvPr/>
            </p:nvSpPr>
            <p:spPr>
              <a:xfrm>
                <a:off x="6072198" y="5786454"/>
                <a:ext cx="714380" cy="35719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 name="正方形/長方形 11"/>
              <p:cNvSpPr/>
              <p:nvPr/>
            </p:nvSpPr>
            <p:spPr>
              <a:xfrm>
                <a:off x="2571736" y="5786454"/>
                <a:ext cx="714380" cy="35719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pic>
          <p:nvPicPr>
            <p:cNvPr id="5" name="Picture 13" descr="keitaie"/>
            <p:cNvPicPr>
              <a:picLocks noChangeAspect="1" noChangeArrowheads="1"/>
            </p:cNvPicPr>
            <p:nvPr/>
          </p:nvPicPr>
          <p:blipFill>
            <a:blip r:embed="rId6" cstate="print"/>
            <a:srcRect l="686"/>
            <a:stretch>
              <a:fillRect/>
            </a:stretch>
          </p:blipFill>
          <p:spPr bwMode="auto">
            <a:xfrm>
              <a:off x="2316480" y="17324"/>
              <a:ext cx="4542420" cy="9795949"/>
            </a:xfrm>
            <a:prstGeom prst="rect">
              <a:avLst/>
            </a:prstGeom>
            <a:noFill/>
            <a:ln w="9525">
              <a:noFill/>
              <a:miter lim="800000"/>
              <a:headEnd/>
              <a:tailEnd/>
            </a:ln>
          </p:spPr>
        </p:pic>
      </p:grpSp>
      <p:sp>
        <p:nvSpPr>
          <p:cNvPr id="25" name="角丸四角形 24"/>
          <p:cNvSpPr/>
          <p:nvPr/>
        </p:nvSpPr>
        <p:spPr>
          <a:xfrm>
            <a:off x="3131840" y="3284984"/>
            <a:ext cx="2016224" cy="504056"/>
          </a:xfrm>
          <a:prstGeom prst="roundRect">
            <a:avLst>
              <a:gd name="adj" fmla="val 42028"/>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 name="角丸四角形 12"/>
          <p:cNvSpPr/>
          <p:nvPr/>
        </p:nvSpPr>
        <p:spPr>
          <a:xfrm>
            <a:off x="3131840" y="4221088"/>
            <a:ext cx="2214578" cy="571504"/>
          </a:xfrm>
          <a:prstGeom prst="roundRect">
            <a:avLst>
              <a:gd name="adj" fmla="val 42028"/>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6" name="円形吹き出し 55"/>
          <p:cNvSpPr/>
          <p:nvPr/>
        </p:nvSpPr>
        <p:spPr>
          <a:xfrm>
            <a:off x="7524328" y="5661248"/>
            <a:ext cx="1043608" cy="792088"/>
          </a:xfrm>
          <a:prstGeom prst="wedgeEllipseCallout">
            <a:avLst>
              <a:gd name="adj1" fmla="val 101876"/>
              <a:gd name="adj2" fmla="val -23307"/>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grpSp>
        <p:nvGrpSpPr>
          <p:cNvPr id="58" name="グループ化 57"/>
          <p:cNvGrpSpPr/>
          <p:nvPr/>
        </p:nvGrpSpPr>
        <p:grpSpPr>
          <a:xfrm>
            <a:off x="8474904" y="0"/>
            <a:ext cx="669096" cy="1484785"/>
            <a:chOff x="3275856" y="-1"/>
            <a:chExt cx="2520280" cy="5592727"/>
          </a:xfrm>
        </p:grpSpPr>
        <p:grpSp>
          <p:nvGrpSpPr>
            <p:cNvPr id="59" name="グループ化 7"/>
            <p:cNvGrpSpPr/>
            <p:nvPr/>
          </p:nvGrpSpPr>
          <p:grpSpPr>
            <a:xfrm>
              <a:off x="3707904" y="-1"/>
              <a:ext cx="2088232" cy="3360287"/>
              <a:chOff x="3707904" y="0"/>
              <a:chExt cx="2736304" cy="2736304"/>
            </a:xfrm>
          </p:grpSpPr>
          <p:sp>
            <p:nvSpPr>
              <p:cNvPr id="70" name="円/楕円 4"/>
              <p:cNvSpPr/>
              <p:nvPr/>
            </p:nvSpPr>
            <p:spPr>
              <a:xfrm>
                <a:off x="3707904" y="0"/>
                <a:ext cx="2736304" cy="2736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パイ 70"/>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2" name="パイ 71"/>
              <p:cNvSpPr/>
              <p:nvPr/>
            </p:nvSpPr>
            <p:spPr>
              <a:xfrm flipH="1">
                <a:off x="3707904" y="0"/>
                <a:ext cx="2736304" cy="2736304"/>
              </a:xfrm>
              <a:prstGeom prst="pie">
                <a:avLst>
                  <a:gd name="adj1" fmla="val 10800000"/>
                  <a:gd name="adj2" fmla="val 16200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66" name="フリーフォーム 65"/>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67" name="グループ化 11"/>
            <p:cNvGrpSpPr/>
            <p:nvPr/>
          </p:nvGrpSpPr>
          <p:grpSpPr>
            <a:xfrm flipH="1">
              <a:off x="3275856" y="0"/>
              <a:ext cx="1274440" cy="1058416"/>
              <a:chOff x="7812360" y="548680"/>
              <a:chExt cx="1274440" cy="1058416"/>
            </a:xfrm>
          </p:grpSpPr>
          <p:sp>
            <p:nvSpPr>
              <p:cNvPr id="68" name="円弧 67"/>
              <p:cNvSpPr/>
              <p:nvPr/>
            </p:nvSpPr>
            <p:spPr>
              <a:xfrm rot="388473">
                <a:off x="8172400" y="548680"/>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9" name="円弧 68"/>
              <p:cNvSpPr/>
              <p:nvPr/>
            </p:nvSpPr>
            <p:spPr>
              <a:xfrm>
                <a:off x="7812360" y="692696"/>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73" name="グループ化 72"/>
          <p:cNvGrpSpPr/>
          <p:nvPr/>
        </p:nvGrpSpPr>
        <p:grpSpPr>
          <a:xfrm>
            <a:off x="8474904" y="0"/>
            <a:ext cx="669096" cy="1484785"/>
            <a:chOff x="3275856" y="-1"/>
            <a:chExt cx="2520280" cy="5592727"/>
          </a:xfrm>
        </p:grpSpPr>
        <p:grpSp>
          <p:nvGrpSpPr>
            <p:cNvPr id="74" name="グループ化 7"/>
            <p:cNvGrpSpPr/>
            <p:nvPr/>
          </p:nvGrpSpPr>
          <p:grpSpPr>
            <a:xfrm>
              <a:off x="3707904" y="-1"/>
              <a:ext cx="2088232" cy="3360287"/>
              <a:chOff x="3707904" y="0"/>
              <a:chExt cx="2736304" cy="2736304"/>
            </a:xfrm>
          </p:grpSpPr>
          <p:sp>
            <p:nvSpPr>
              <p:cNvPr id="79" name="円/楕円 4"/>
              <p:cNvSpPr/>
              <p:nvPr/>
            </p:nvSpPr>
            <p:spPr>
              <a:xfrm>
                <a:off x="3707904" y="0"/>
                <a:ext cx="2736304" cy="2736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パイ 79"/>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1" name="パイ 80"/>
              <p:cNvSpPr/>
              <p:nvPr/>
            </p:nvSpPr>
            <p:spPr>
              <a:xfrm flipH="1">
                <a:off x="3707904" y="0"/>
                <a:ext cx="2736304" cy="2736304"/>
              </a:xfrm>
              <a:prstGeom prst="pie">
                <a:avLst>
                  <a:gd name="adj1" fmla="val 10800000"/>
                  <a:gd name="adj2" fmla="val 16200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75" name="フリーフォーム 74"/>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76" name="グループ化 11"/>
            <p:cNvGrpSpPr/>
            <p:nvPr/>
          </p:nvGrpSpPr>
          <p:grpSpPr>
            <a:xfrm flipH="1">
              <a:off x="3275856" y="0"/>
              <a:ext cx="1274440" cy="1058416"/>
              <a:chOff x="7812360" y="548680"/>
              <a:chExt cx="1274440" cy="1058416"/>
            </a:xfrm>
          </p:grpSpPr>
          <p:sp>
            <p:nvSpPr>
              <p:cNvPr id="77" name="円弧 76"/>
              <p:cNvSpPr/>
              <p:nvPr/>
            </p:nvSpPr>
            <p:spPr>
              <a:xfrm rot="388473">
                <a:off x="8172400" y="548680"/>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8" name="円弧 77"/>
              <p:cNvSpPr/>
              <p:nvPr/>
            </p:nvSpPr>
            <p:spPr>
              <a:xfrm>
                <a:off x="7812360" y="692696"/>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58"/>
                                        </p:tgtEl>
                                        <p:attrNameLst>
                                          <p:attrName>style.visibility</p:attrName>
                                        </p:attrNameLst>
                                      </p:cBhvr>
                                      <p:to>
                                        <p:strVal val="visible"/>
                                      </p:to>
                                    </p:set>
                                    <p:animEffect transition="in" filter="fade">
                                      <p:cBhvr>
                                        <p:cTn id="7" dur="1000"/>
                                        <p:tgtEl>
                                          <p:spTgt spid="58"/>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edge">
                                      <p:cBhvr>
                                        <p:cTn id="12" dur="1000"/>
                                        <p:tgtEl>
                                          <p:spTgt spid="13"/>
                                        </p:tgtEl>
                                      </p:cBhvr>
                                    </p:animEffect>
                                  </p:childTnLst>
                                </p:cTn>
                              </p:par>
                              <p:par>
                                <p:cTn id="13" presetID="1" presetClass="exit" presetSubtype="0" fill="hold" nodeType="withEffect">
                                  <p:stCondLst>
                                    <p:cond delay="0"/>
                                  </p:stCondLst>
                                  <p:childTnLst>
                                    <p:set>
                                      <p:cBhvr>
                                        <p:cTn id="14" dur="1" fill="hold">
                                          <p:stCondLst>
                                            <p:cond delay="0"/>
                                          </p:stCondLst>
                                        </p:cTn>
                                        <p:tgtEl>
                                          <p:spTgt spid="58"/>
                                        </p:tgtEl>
                                        <p:attrNameLst>
                                          <p:attrName>style.visibility</p:attrName>
                                        </p:attrNameLst>
                                      </p:cBhvr>
                                      <p:to>
                                        <p:strVal val="hidden"/>
                                      </p:to>
                                    </p:set>
                                  </p:childTnLst>
                                </p:cTn>
                              </p:par>
                            </p:childTnLst>
                          </p:cTn>
                        </p:par>
                        <p:par>
                          <p:cTn id="15" fill="hold">
                            <p:stCondLst>
                              <p:cond delay="1000"/>
                            </p:stCondLst>
                            <p:childTnLst>
                              <p:par>
                                <p:cTn id="16" presetID="64" presetClass="path" presetSubtype="0" fill="hold" nodeType="afterEffect">
                                  <p:stCondLst>
                                    <p:cond delay="1000"/>
                                  </p:stCondLst>
                                  <p:childTnLst>
                                    <p:animMotion origin="layout" path="M 3.33333E-6 2.42775E-6 L 3.33333E-6 -0.38798 " pathEditMode="relative" rAng="0" ptsTypes="AA">
                                      <p:cBhvr>
                                        <p:cTn id="17" dur="2000" fill="hold"/>
                                        <p:tgtEl>
                                          <p:spTgt spid="2"/>
                                        </p:tgtEl>
                                        <p:attrNameLst>
                                          <p:attrName>ppt_x</p:attrName>
                                          <p:attrName>ppt_y</p:attrName>
                                        </p:attrNameLst>
                                      </p:cBhvr>
                                      <p:rCtr x="0" y="-194"/>
                                    </p:animMotion>
                                  </p:childTnLst>
                                </p:cTn>
                              </p:par>
                              <p:par>
                                <p:cTn id="18" presetID="1" presetClass="exit" presetSubtype="0" fill="hold" grpId="1" nodeType="withEffect">
                                  <p:stCondLst>
                                    <p:cond delay="1000"/>
                                  </p:stCondLst>
                                  <p:childTnLst>
                                    <p:set>
                                      <p:cBhvr>
                                        <p:cTn id="19" dur="1" fill="hold">
                                          <p:stCondLst>
                                            <p:cond delay="0"/>
                                          </p:stCondLst>
                                        </p:cTn>
                                        <p:tgtEl>
                                          <p:spTgt spid="13"/>
                                        </p:tgtEl>
                                        <p:attrNameLst>
                                          <p:attrName>style.visibility</p:attrName>
                                        </p:attrNameLst>
                                      </p:cBhvr>
                                      <p:to>
                                        <p:strVal val="hidden"/>
                                      </p:to>
                                    </p:set>
                                  </p:childTnLst>
                                </p:cTn>
                              </p:par>
                            </p:childTnLst>
                          </p:cTn>
                        </p:par>
                        <p:par>
                          <p:cTn id="20" fill="hold">
                            <p:stCondLst>
                              <p:cond delay="4000"/>
                            </p:stCondLst>
                            <p:childTnLst>
                              <p:par>
                                <p:cTn id="21" presetID="10" presetClass="entr" presetSubtype="0" fill="hold" nodeType="afterEffect">
                                  <p:stCondLst>
                                    <p:cond delay="1000"/>
                                  </p:stCondLst>
                                  <p:childTnLst>
                                    <p:set>
                                      <p:cBhvr>
                                        <p:cTn id="22" dur="1" fill="hold">
                                          <p:stCondLst>
                                            <p:cond delay="0"/>
                                          </p:stCondLst>
                                        </p:cTn>
                                        <p:tgtEl>
                                          <p:spTgt spid="73"/>
                                        </p:tgtEl>
                                        <p:attrNameLst>
                                          <p:attrName>style.visibility</p:attrName>
                                        </p:attrNameLst>
                                      </p:cBhvr>
                                      <p:to>
                                        <p:strVal val="visible"/>
                                      </p:to>
                                    </p:set>
                                    <p:animEffect transition="in" filter="fade">
                                      <p:cBhvr>
                                        <p:cTn id="23" dur="1000"/>
                                        <p:tgtEl>
                                          <p:spTgt spid="73"/>
                                        </p:tgtEl>
                                      </p:cBhvr>
                                    </p:animEffect>
                                  </p:childTnLst>
                                </p:cTn>
                              </p:par>
                            </p:childTnLst>
                          </p:cTn>
                        </p:par>
                      </p:childTnLst>
                    </p:cTn>
                  </p:par>
                  <p:par>
                    <p:cTn id="24" fill="hold">
                      <p:stCondLst>
                        <p:cond delay="indefinite"/>
                      </p:stCondLst>
                      <p:childTnLst>
                        <p:par>
                          <p:cTn id="25" fill="hold">
                            <p:stCondLst>
                              <p:cond delay="0"/>
                            </p:stCondLst>
                            <p:childTnLst>
                              <p:par>
                                <p:cTn id="26" presetID="20" presetClass="entr" presetSubtype="0" fill="hold" grpId="0" nodeType="click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wedge">
                                      <p:cBhvr>
                                        <p:cTn id="28" dur="1000"/>
                                        <p:tgtEl>
                                          <p:spTgt spid="25"/>
                                        </p:tgtEl>
                                      </p:cBhvr>
                                    </p:animEffect>
                                  </p:childTnLst>
                                </p:cTn>
                              </p:par>
                              <p:par>
                                <p:cTn id="29" presetID="1" presetClass="exit" presetSubtype="0" fill="hold" nodeType="withEffect">
                                  <p:stCondLst>
                                    <p:cond delay="0"/>
                                  </p:stCondLst>
                                  <p:childTnLst>
                                    <p:set>
                                      <p:cBhvr>
                                        <p:cTn id="30" dur="1" fill="hold">
                                          <p:stCondLst>
                                            <p:cond delay="0"/>
                                          </p:stCondLst>
                                        </p:cTn>
                                        <p:tgtEl>
                                          <p:spTgt spid="73"/>
                                        </p:tgtEl>
                                        <p:attrNameLst>
                                          <p:attrName>style.visibility</p:attrName>
                                        </p:attrNameLst>
                                      </p:cBhvr>
                                      <p:to>
                                        <p:strVal val="hidden"/>
                                      </p:to>
                                    </p:set>
                                  </p:childTnLst>
                                </p:cTn>
                              </p:par>
                            </p:childTnLst>
                          </p:cTn>
                        </p:par>
                        <p:par>
                          <p:cTn id="31" fill="hold">
                            <p:stCondLst>
                              <p:cond delay="1000"/>
                            </p:stCondLst>
                            <p:childTnLst>
                              <p:par>
                                <p:cTn id="32" presetID="18" presetClass="entr" presetSubtype="12" fill="hold" grpId="0" nodeType="afterEffect">
                                  <p:stCondLst>
                                    <p:cond delay="2000"/>
                                  </p:stCondLst>
                                  <p:childTnLst>
                                    <p:set>
                                      <p:cBhvr>
                                        <p:cTn id="33" dur="1" fill="hold">
                                          <p:stCondLst>
                                            <p:cond delay="0"/>
                                          </p:stCondLst>
                                        </p:cTn>
                                        <p:tgtEl>
                                          <p:spTgt spid="56"/>
                                        </p:tgtEl>
                                        <p:attrNameLst>
                                          <p:attrName>style.visibility</p:attrName>
                                        </p:attrNameLst>
                                      </p:cBhvr>
                                      <p:to>
                                        <p:strVal val="visible"/>
                                      </p:to>
                                    </p:set>
                                    <p:animEffect transition="in" filter="strips(downLeft)">
                                      <p:cBhvr>
                                        <p:cTn id="34"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13" grpId="0" animBg="1"/>
      <p:bldP spid="13" grpId="1" animBg="1"/>
      <p:bldP spid="5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2414228" y="260648"/>
            <a:ext cx="4282008" cy="9361040"/>
          </a:xfrm>
          <a:prstGeom prst="roundRect">
            <a:avLst>
              <a:gd name="adj" fmla="val 9034"/>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テキスト ボックス 16"/>
          <p:cNvSpPr txBox="1"/>
          <p:nvPr/>
        </p:nvSpPr>
        <p:spPr>
          <a:xfrm>
            <a:off x="2375756" y="620688"/>
            <a:ext cx="4320480" cy="461665"/>
          </a:xfrm>
          <a:prstGeom prst="rect">
            <a:avLst/>
          </a:prstGeom>
          <a:solidFill>
            <a:srgbClr val="FF3399"/>
          </a:solidFill>
        </p:spPr>
        <p:txBody>
          <a:bodyPr wrap="square" rtlCol="0">
            <a:spAutoFit/>
          </a:bodyPr>
          <a:lstStyle/>
          <a:p>
            <a:pPr algn="ctr"/>
            <a:r>
              <a:rPr lang="ja-JP" altLang="en-US" sz="2000" b="1" dirty="0" smtClean="0">
                <a:solidFill>
                  <a:schemeClr val="bg1"/>
                </a:solidFill>
                <a:latin typeface="+mn-ea"/>
              </a:rPr>
              <a:t>無料ゲームの</a:t>
            </a:r>
            <a:r>
              <a:rPr lang="ja-JP" altLang="en-US" sz="2400" b="1" dirty="0" smtClean="0">
                <a:solidFill>
                  <a:schemeClr val="bg1"/>
                </a:solidFill>
                <a:latin typeface="+mn-ea"/>
              </a:rPr>
              <a:t>ムリョゲー</a:t>
            </a:r>
            <a:endParaRPr kumimoji="1" lang="ja-JP" altLang="en-US" sz="2000" b="1" dirty="0">
              <a:solidFill>
                <a:schemeClr val="bg1"/>
              </a:solidFill>
              <a:latin typeface="+mn-ea"/>
            </a:endParaRPr>
          </a:p>
        </p:txBody>
      </p:sp>
      <p:cxnSp>
        <p:nvCxnSpPr>
          <p:cNvPr id="20" name="直線コネクタ 19"/>
          <p:cNvCxnSpPr/>
          <p:nvPr/>
        </p:nvCxnSpPr>
        <p:spPr>
          <a:xfrm rot="10800000">
            <a:off x="2375756" y="1484783"/>
            <a:ext cx="4392488" cy="0"/>
          </a:xfrm>
          <a:prstGeom prst="line">
            <a:avLst/>
          </a:prstGeom>
          <a:ln w="63500" cmpd="sng">
            <a:solidFill>
              <a:srgbClr val="FF00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4067944" y="1052736"/>
            <a:ext cx="2209259" cy="400110"/>
          </a:xfrm>
          <a:prstGeom prst="rect">
            <a:avLst/>
          </a:prstGeom>
          <a:noFill/>
        </p:spPr>
        <p:txBody>
          <a:bodyPr wrap="none" rtlCol="0">
            <a:spAutoFit/>
          </a:bodyPr>
          <a:lstStyle/>
          <a:p>
            <a:r>
              <a:rPr kumimoji="1" lang="ja-JP" altLang="en-US" sz="2000" dirty="0" err="1" smtClean="0"/>
              <a:t>さんの</a:t>
            </a:r>
            <a:r>
              <a:rPr kumimoji="1" lang="ja-JP" altLang="en-US" sz="2000" dirty="0" smtClean="0"/>
              <a:t>プロフィール</a:t>
            </a:r>
            <a:endParaRPr kumimoji="1" lang="ja-JP" altLang="en-US" sz="2000" dirty="0"/>
          </a:p>
        </p:txBody>
      </p:sp>
      <p:cxnSp>
        <p:nvCxnSpPr>
          <p:cNvPr id="26" name="直線コネクタ 25"/>
          <p:cNvCxnSpPr/>
          <p:nvPr/>
        </p:nvCxnSpPr>
        <p:spPr>
          <a:xfrm>
            <a:off x="2627784" y="5301208"/>
            <a:ext cx="3816424" cy="0"/>
          </a:xfrm>
          <a:prstGeom prst="line">
            <a:avLst/>
          </a:prstGeom>
          <a:ln w="19050">
            <a:solidFill>
              <a:srgbClr val="0000FF"/>
            </a:solidFill>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4572000" y="1628800"/>
            <a:ext cx="1467068" cy="1015663"/>
          </a:xfrm>
          <a:prstGeom prst="rect">
            <a:avLst/>
          </a:prstGeom>
          <a:noFill/>
        </p:spPr>
        <p:txBody>
          <a:bodyPr wrap="none" rtlCol="0">
            <a:spAutoFit/>
          </a:bodyPr>
          <a:lstStyle/>
          <a:p>
            <a:r>
              <a:rPr kumimoji="1" lang="ja-JP" altLang="en-US" sz="2000" b="1" u="sng" dirty="0" smtClean="0">
                <a:solidFill>
                  <a:srgbClr val="0000FF"/>
                </a:solidFill>
              </a:rPr>
              <a:t>日記</a:t>
            </a:r>
            <a:endParaRPr kumimoji="1" lang="en-US" altLang="ja-JP" sz="2000" b="1" u="sng" dirty="0" smtClean="0">
              <a:solidFill>
                <a:srgbClr val="0000FF"/>
              </a:solidFill>
            </a:endParaRPr>
          </a:p>
          <a:p>
            <a:r>
              <a:rPr lang="ja-JP" altLang="en-US" sz="2000" b="1" u="sng" dirty="0" smtClean="0">
                <a:solidFill>
                  <a:srgbClr val="0000FF"/>
                </a:solidFill>
              </a:rPr>
              <a:t>リアル</a:t>
            </a:r>
            <a:endParaRPr lang="en-US" altLang="ja-JP" sz="2000" b="1" u="sng" dirty="0" smtClean="0">
              <a:solidFill>
                <a:srgbClr val="0000FF"/>
              </a:solidFill>
            </a:endParaRPr>
          </a:p>
          <a:p>
            <a:r>
              <a:rPr kumimoji="1" lang="ja-JP" altLang="en-US" sz="2000" b="1" u="sng" dirty="0" smtClean="0">
                <a:solidFill>
                  <a:srgbClr val="0000FF"/>
                </a:solidFill>
              </a:rPr>
              <a:t>閲覧者一覧</a:t>
            </a:r>
            <a:endParaRPr kumimoji="1" lang="ja-JP" altLang="en-US" sz="2000" b="1" u="sng" dirty="0">
              <a:solidFill>
                <a:srgbClr val="0000FF"/>
              </a:solidFill>
            </a:endParaRPr>
          </a:p>
        </p:txBody>
      </p:sp>
      <p:sp>
        <p:nvSpPr>
          <p:cNvPr id="29" name="テキスト ボックス 28"/>
          <p:cNvSpPr txBox="1"/>
          <p:nvPr/>
        </p:nvSpPr>
        <p:spPr>
          <a:xfrm>
            <a:off x="2771800" y="3861048"/>
            <a:ext cx="3780202" cy="1323439"/>
          </a:xfrm>
          <a:prstGeom prst="rect">
            <a:avLst/>
          </a:prstGeom>
          <a:noFill/>
        </p:spPr>
        <p:txBody>
          <a:bodyPr wrap="none" rtlCol="0">
            <a:spAutoFit/>
          </a:bodyPr>
          <a:lstStyle/>
          <a:p>
            <a:r>
              <a:rPr kumimoji="1" lang="ja-JP" altLang="en-US" sz="2000" dirty="0" smtClean="0"/>
              <a:t>安城住みの大学１年</a:t>
            </a:r>
            <a:r>
              <a:rPr lang="en-US" altLang="ja-JP" sz="2000" dirty="0" smtClean="0"/>
              <a:t/>
            </a:r>
            <a:br>
              <a:rPr lang="en-US" altLang="ja-JP" sz="2000" dirty="0" smtClean="0"/>
            </a:br>
            <a:r>
              <a:rPr lang="ja-JP" altLang="en-US" sz="2000" dirty="0" smtClean="0"/>
              <a:t>元バスケ部，今はスノボー愛好会</a:t>
            </a:r>
            <a:r>
              <a:rPr lang="en-US" altLang="ja-JP" sz="2000" dirty="0" smtClean="0"/>
              <a:t/>
            </a:r>
            <a:br>
              <a:rPr lang="en-US" altLang="ja-JP" sz="2000" dirty="0" smtClean="0"/>
            </a:br>
            <a:r>
              <a:rPr lang="ja-JP" altLang="en-US" sz="2000" dirty="0" smtClean="0"/>
              <a:t>週末はドライブ。</a:t>
            </a:r>
            <a:endParaRPr lang="en-US" altLang="ja-JP" sz="2000" dirty="0" smtClean="0"/>
          </a:p>
          <a:p>
            <a:r>
              <a:rPr lang="ja-JP" altLang="en-US" sz="2000" dirty="0" smtClean="0"/>
              <a:t>助手席空いてます</a:t>
            </a:r>
            <a:endParaRPr kumimoji="1" lang="ja-JP" altLang="en-US" sz="2000" dirty="0"/>
          </a:p>
        </p:txBody>
      </p:sp>
      <p:grpSp>
        <p:nvGrpSpPr>
          <p:cNvPr id="3" name="グループ化 34"/>
          <p:cNvGrpSpPr/>
          <p:nvPr/>
        </p:nvGrpSpPr>
        <p:grpSpPr>
          <a:xfrm rot="2707415">
            <a:off x="2649634" y="5550120"/>
            <a:ext cx="720080" cy="259229"/>
            <a:chOff x="5580112" y="4725146"/>
            <a:chExt cx="720080" cy="259229"/>
          </a:xfrm>
        </p:grpSpPr>
        <p:sp>
          <p:nvSpPr>
            <p:cNvPr id="31" name="ホームベース 30"/>
            <p:cNvSpPr/>
            <p:nvPr/>
          </p:nvSpPr>
          <p:spPr>
            <a:xfrm>
              <a:off x="5580112" y="4725146"/>
              <a:ext cx="720080" cy="259229"/>
            </a:xfrm>
            <a:prstGeom prst="homePlate">
              <a:avLst/>
            </a:prstGeom>
            <a:solidFill>
              <a:srgbClr val="0070C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ホームベース 31"/>
            <p:cNvSpPr/>
            <p:nvPr/>
          </p:nvSpPr>
          <p:spPr>
            <a:xfrm>
              <a:off x="6084168" y="4725146"/>
              <a:ext cx="180000" cy="259229"/>
            </a:xfrm>
            <a:prstGeom prst="homePlate">
              <a:avLst/>
            </a:prstGeom>
            <a:solidFill>
              <a:schemeClr val="accent6">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円/楕円 33"/>
            <p:cNvSpPr>
              <a:spLocks noChangeAspect="1"/>
            </p:cNvSpPr>
            <p:nvPr/>
          </p:nvSpPr>
          <p:spPr>
            <a:xfrm>
              <a:off x="6217896" y="4797152"/>
              <a:ext cx="82296" cy="8229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6" name="テキスト ボックス 35"/>
          <p:cNvSpPr txBox="1"/>
          <p:nvPr/>
        </p:nvSpPr>
        <p:spPr>
          <a:xfrm>
            <a:off x="3383868" y="5549170"/>
            <a:ext cx="1332416" cy="400110"/>
          </a:xfrm>
          <a:prstGeom prst="rect">
            <a:avLst/>
          </a:prstGeom>
          <a:noFill/>
        </p:spPr>
        <p:txBody>
          <a:bodyPr wrap="none" rtlCol="0">
            <a:spAutoFit/>
          </a:bodyPr>
          <a:lstStyle/>
          <a:p>
            <a:r>
              <a:rPr lang="ja-JP" altLang="en-US" sz="2000" b="1" dirty="0" smtClean="0">
                <a:solidFill>
                  <a:srgbClr val="0000FF"/>
                </a:solidFill>
              </a:rPr>
              <a:t>伝言を書く</a:t>
            </a:r>
            <a:endParaRPr kumimoji="1" lang="ja-JP" altLang="en-US" sz="2000" b="1" dirty="0">
              <a:solidFill>
                <a:srgbClr val="0000FF"/>
              </a:solidFill>
            </a:endParaRPr>
          </a:p>
        </p:txBody>
      </p:sp>
      <p:cxnSp>
        <p:nvCxnSpPr>
          <p:cNvPr id="37" name="直線コネクタ 36"/>
          <p:cNvCxnSpPr/>
          <p:nvPr/>
        </p:nvCxnSpPr>
        <p:spPr>
          <a:xfrm>
            <a:off x="3455876" y="5909210"/>
            <a:ext cx="1512168" cy="0"/>
          </a:xfrm>
          <a:prstGeom prst="line">
            <a:avLst/>
          </a:prstGeom>
          <a:ln w="19050">
            <a:solidFill>
              <a:srgbClr val="0000FF"/>
            </a:solidFill>
          </a:ln>
        </p:spPr>
        <p:style>
          <a:lnRef idx="1">
            <a:schemeClr val="accent1"/>
          </a:lnRef>
          <a:fillRef idx="0">
            <a:schemeClr val="accent1"/>
          </a:fillRef>
          <a:effectRef idx="0">
            <a:schemeClr val="accent1"/>
          </a:effectRef>
          <a:fontRef idx="minor">
            <a:schemeClr val="tx1"/>
          </a:fontRef>
        </p:style>
      </p:cxnSp>
      <p:sp>
        <p:nvSpPr>
          <p:cNvPr id="45" name="テキスト ボックス 44"/>
          <p:cNvSpPr txBox="1"/>
          <p:nvPr/>
        </p:nvSpPr>
        <p:spPr>
          <a:xfrm>
            <a:off x="3383868" y="6125234"/>
            <a:ext cx="1502334" cy="400110"/>
          </a:xfrm>
          <a:prstGeom prst="rect">
            <a:avLst/>
          </a:prstGeom>
          <a:noFill/>
        </p:spPr>
        <p:txBody>
          <a:bodyPr wrap="none" rtlCol="0">
            <a:spAutoFit/>
          </a:bodyPr>
          <a:lstStyle/>
          <a:p>
            <a:r>
              <a:rPr lang="en-US" altLang="ja-JP" sz="2000" b="1" dirty="0" smtClean="0">
                <a:solidFill>
                  <a:srgbClr val="0000FF"/>
                </a:solidFill>
              </a:rPr>
              <a:t>NG</a:t>
            </a:r>
            <a:r>
              <a:rPr lang="ja-JP" altLang="en-US" sz="2000" b="1" dirty="0" smtClean="0">
                <a:solidFill>
                  <a:srgbClr val="0000FF"/>
                </a:solidFill>
              </a:rPr>
              <a:t>連絡する</a:t>
            </a:r>
          </a:p>
        </p:txBody>
      </p:sp>
      <p:cxnSp>
        <p:nvCxnSpPr>
          <p:cNvPr id="46" name="直線コネクタ 45"/>
          <p:cNvCxnSpPr/>
          <p:nvPr/>
        </p:nvCxnSpPr>
        <p:spPr>
          <a:xfrm>
            <a:off x="3455876" y="6485274"/>
            <a:ext cx="1944216" cy="0"/>
          </a:xfrm>
          <a:prstGeom prst="line">
            <a:avLst/>
          </a:prstGeom>
          <a:ln w="19050">
            <a:solidFill>
              <a:srgbClr val="0000FF"/>
            </a:solidFill>
          </a:ln>
        </p:spPr>
        <p:style>
          <a:lnRef idx="1">
            <a:schemeClr val="accent1"/>
          </a:lnRef>
          <a:fillRef idx="0">
            <a:schemeClr val="accent1"/>
          </a:fillRef>
          <a:effectRef idx="0">
            <a:schemeClr val="accent1"/>
          </a:effectRef>
          <a:fontRef idx="minor">
            <a:schemeClr val="tx1"/>
          </a:fontRef>
        </p:style>
      </p:cxnSp>
      <p:sp>
        <p:nvSpPr>
          <p:cNvPr id="49" name="テキスト ボックス 48"/>
          <p:cNvSpPr txBox="1"/>
          <p:nvPr/>
        </p:nvSpPr>
        <p:spPr>
          <a:xfrm>
            <a:off x="3949938" y="6557282"/>
            <a:ext cx="1210588" cy="400110"/>
          </a:xfrm>
          <a:prstGeom prst="rect">
            <a:avLst/>
          </a:prstGeom>
          <a:noFill/>
        </p:spPr>
        <p:txBody>
          <a:bodyPr wrap="none" rtlCol="0">
            <a:spAutoFit/>
          </a:bodyPr>
          <a:lstStyle/>
          <a:p>
            <a:r>
              <a:rPr kumimoji="1" lang="ja-JP" altLang="en-US" sz="2000" dirty="0" smtClean="0"/>
              <a:t>伝言一覧</a:t>
            </a:r>
            <a:endParaRPr kumimoji="1" lang="ja-JP" altLang="en-US" sz="2000" dirty="0"/>
          </a:p>
        </p:txBody>
      </p:sp>
      <p:cxnSp>
        <p:nvCxnSpPr>
          <p:cNvPr id="50" name="直線コネクタ 49"/>
          <p:cNvCxnSpPr/>
          <p:nvPr/>
        </p:nvCxnSpPr>
        <p:spPr>
          <a:xfrm rot="10800000">
            <a:off x="2339752" y="7029399"/>
            <a:ext cx="4392488" cy="0"/>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59" name="テキスト ボックス 58"/>
          <p:cNvSpPr txBox="1"/>
          <p:nvPr/>
        </p:nvSpPr>
        <p:spPr>
          <a:xfrm>
            <a:off x="4572000" y="2636913"/>
            <a:ext cx="1944216" cy="1323439"/>
          </a:xfrm>
          <a:prstGeom prst="rect">
            <a:avLst/>
          </a:prstGeom>
          <a:noFill/>
        </p:spPr>
        <p:txBody>
          <a:bodyPr wrap="square" rtlCol="0">
            <a:spAutoFit/>
          </a:bodyPr>
          <a:lstStyle/>
          <a:p>
            <a:r>
              <a:rPr lang="ja-JP" altLang="en-US" sz="2000" dirty="0" smtClean="0"/>
              <a:t>愛知県</a:t>
            </a:r>
            <a:endParaRPr lang="en-US" altLang="ja-JP" sz="2000" dirty="0" smtClean="0"/>
          </a:p>
          <a:p>
            <a:r>
              <a:rPr lang="ja-JP" altLang="en-US" sz="2000" dirty="0" smtClean="0"/>
              <a:t>１９歳／男性</a:t>
            </a:r>
            <a:r>
              <a:rPr lang="en-US" altLang="ja-JP" sz="2000" dirty="0" smtClean="0"/>
              <a:t/>
            </a:r>
            <a:br>
              <a:rPr lang="en-US" altLang="ja-JP" sz="2000" dirty="0" smtClean="0"/>
            </a:br>
            <a:r>
              <a:rPr lang="ja-JP" altLang="en-US" sz="2000" dirty="0" smtClean="0"/>
              <a:t>最新ログイン</a:t>
            </a:r>
            <a:endParaRPr lang="en-US" altLang="ja-JP" sz="2000" dirty="0" smtClean="0"/>
          </a:p>
          <a:p>
            <a:r>
              <a:rPr kumimoji="1" lang="ja-JP" altLang="en-US" sz="2000" dirty="0" smtClean="0"/>
              <a:t>　（１時間以内）</a:t>
            </a:r>
            <a:endParaRPr kumimoji="1" lang="ja-JP" altLang="en-US" sz="2000" dirty="0"/>
          </a:p>
        </p:txBody>
      </p:sp>
      <p:grpSp>
        <p:nvGrpSpPr>
          <p:cNvPr id="15" name="グループ化 71"/>
          <p:cNvGrpSpPr/>
          <p:nvPr/>
        </p:nvGrpSpPr>
        <p:grpSpPr>
          <a:xfrm>
            <a:off x="2699792" y="6093296"/>
            <a:ext cx="576064" cy="576064"/>
            <a:chOff x="6156176" y="3717032"/>
            <a:chExt cx="1994520" cy="1994520"/>
          </a:xfrm>
        </p:grpSpPr>
        <p:sp>
          <p:nvSpPr>
            <p:cNvPr id="66" name="円/楕円 65"/>
            <p:cNvSpPr/>
            <p:nvPr/>
          </p:nvSpPr>
          <p:spPr>
            <a:xfrm>
              <a:off x="6156176" y="3717032"/>
              <a:ext cx="1994520" cy="1994520"/>
            </a:xfrm>
            <a:prstGeom prst="ellipse">
              <a:avLst/>
            </a:prstGeo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8" name="グループ化 70"/>
            <p:cNvGrpSpPr/>
            <p:nvPr/>
          </p:nvGrpSpPr>
          <p:grpSpPr>
            <a:xfrm>
              <a:off x="6505364" y="4411959"/>
              <a:ext cx="1296144" cy="889249"/>
              <a:chOff x="6505364" y="4437111"/>
              <a:chExt cx="1296144" cy="889249"/>
            </a:xfrm>
          </p:grpSpPr>
          <p:grpSp>
            <p:nvGrpSpPr>
              <p:cNvPr id="19" name="グループ化 68"/>
              <p:cNvGrpSpPr/>
              <p:nvPr/>
            </p:nvGrpSpPr>
            <p:grpSpPr>
              <a:xfrm>
                <a:off x="6505364" y="4437111"/>
                <a:ext cx="1296144" cy="360041"/>
                <a:chOff x="6444208" y="4437111"/>
                <a:chExt cx="1296144" cy="360041"/>
              </a:xfrm>
            </p:grpSpPr>
            <p:sp>
              <p:nvSpPr>
                <p:cNvPr id="67" name="二等辺三角形 66"/>
                <p:cNvSpPr/>
                <p:nvPr/>
              </p:nvSpPr>
              <p:spPr>
                <a:xfrm rot="14700000">
                  <a:off x="7272300" y="4329100"/>
                  <a:ext cx="360040" cy="576064"/>
                </a:xfrm>
                <a:prstGeom prst="triangl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二等辺三角形 67"/>
                <p:cNvSpPr/>
                <p:nvPr/>
              </p:nvSpPr>
              <p:spPr>
                <a:xfrm rot="6900000" flipH="1">
                  <a:off x="6552220" y="4329099"/>
                  <a:ext cx="360040" cy="576064"/>
                </a:xfrm>
                <a:prstGeom prst="triangl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0" name="月 69"/>
              <p:cNvSpPr/>
              <p:nvPr/>
            </p:nvSpPr>
            <p:spPr>
              <a:xfrm rot="5400000">
                <a:off x="6960840" y="4748572"/>
                <a:ext cx="385192" cy="770384"/>
              </a:xfrm>
              <a:prstGeom prst="mo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21" name="グループ化 68"/>
          <p:cNvGrpSpPr/>
          <p:nvPr/>
        </p:nvGrpSpPr>
        <p:grpSpPr>
          <a:xfrm>
            <a:off x="941520" y="0"/>
            <a:ext cx="7260960" cy="9813273"/>
            <a:chOff x="941520" y="0"/>
            <a:chExt cx="7260960" cy="9813273"/>
          </a:xfrm>
        </p:grpSpPr>
        <p:grpSp>
          <p:nvGrpSpPr>
            <p:cNvPr id="24" name="グループ化 18"/>
            <p:cNvGrpSpPr/>
            <p:nvPr/>
          </p:nvGrpSpPr>
          <p:grpSpPr>
            <a:xfrm>
              <a:off x="941520" y="0"/>
              <a:ext cx="7260960" cy="8298180"/>
              <a:chOff x="1571604" y="0"/>
              <a:chExt cx="6000792" cy="6858000"/>
            </a:xfrm>
          </p:grpSpPr>
          <p:sp>
            <p:nvSpPr>
              <p:cNvPr id="6" name="正方形/長方形 5"/>
              <p:cNvSpPr/>
              <p:nvPr/>
            </p:nvSpPr>
            <p:spPr>
              <a:xfrm>
                <a:off x="1571604" y="0"/>
                <a:ext cx="6000792" cy="21429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正方形/長方形 6"/>
              <p:cNvSpPr/>
              <p:nvPr/>
            </p:nvSpPr>
            <p:spPr>
              <a:xfrm>
                <a:off x="6286512" y="0"/>
                <a:ext cx="1285884" cy="64291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 name="正方形/長方形 7"/>
              <p:cNvSpPr/>
              <p:nvPr/>
            </p:nvSpPr>
            <p:spPr>
              <a:xfrm>
                <a:off x="1571604" y="0"/>
                <a:ext cx="1285884" cy="64291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 name="正方形/長方形 8"/>
              <p:cNvSpPr/>
              <p:nvPr/>
            </p:nvSpPr>
            <p:spPr>
              <a:xfrm>
                <a:off x="6357950" y="571480"/>
                <a:ext cx="1000132" cy="628652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正方形/長方形 9"/>
              <p:cNvSpPr/>
              <p:nvPr/>
            </p:nvSpPr>
            <p:spPr>
              <a:xfrm>
                <a:off x="1785918" y="571480"/>
                <a:ext cx="1000132" cy="628652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 name="正方形/長方形 10"/>
              <p:cNvSpPr/>
              <p:nvPr/>
            </p:nvSpPr>
            <p:spPr>
              <a:xfrm>
                <a:off x="6072198" y="5786454"/>
                <a:ext cx="714380" cy="35719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 name="正方形/長方形 11"/>
              <p:cNvSpPr/>
              <p:nvPr/>
            </p:nvSpPr>
            <p:spPr>
              <a:xfrm>
                <a:off x="2571736" y="5786454"/>
                <a:ext cx="714380" cy="35719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pic>
          <p:nvPicPr>
            <p:cNvPr id="5" name="Picture 13" descr="keitaie"/>
            <p:cNvPicPr>
              <a:picLocks noChangeAspect="1" noChangeArrowheads="1"/>
            </p:cNvPicPr>
            <p:nvPr/>
          </p:nvPicPr>
          <p:blipFill>
            <a:blip r:embed="rId3" cstate="print"/>
            <a:srcRect l="686"/>
            <a:stretch>
              <a:fillRect/>
            </a:stretch>
          </p:blipFill>
          <p:spPr bwMode="auto">
            <a:xfrm>
              <a:off x="2316480" y="17324"/>
              <a:ext cx="4542420" cy="9795949"/>
            </a:xfrm>
            <a:prstGeom prst="rect">
              <a:avLst/>
            </a:prstGeom>
            <a:noFill/>
            <a:ln w="9525">
              <a:noFill/>
              <a:miter lim="800000"/>
              <a:headEnd/>
              <a:tailEnd/>
            </a:ln>
          </p:spPr>
        </p:pic>
      </p:grpSp>
      <p:sp>
        <p:nvSpPr>
          <p:cNvPr id="25" name="角丸四角形 24"/>
          <p:cNvSpPr/>
          <p:nvPr/>
        </p:nvSpPr>
        <p:spPr>
          <a:xfrm>
            <a:off x="3275856" y="5517232"/>
            <a:ext cx="1944216" cy="576064"/>
          </a:xfrm>
          <a:prstGeom prst="roundRect">
            <a:avLst>
              <a:gd name="adj" fmla="val 42028"/>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1" name="テキスト ボックス 50"/>
          <p:cNvSpPr txBox="1"/>
          <p:nvPr/>
        </p:nvSpPr>
        <p:spPr>
          <a:xfrm>
            <a:off x="3059832" y="1052736"/>
            <a:ext cx="1074333" cy="461665"/>
          </a:xfrm>
          <a:prstGeom prst="rect">
            <a:avLst/>
          </a:prstGeom>
          <a:noFill/>
        </p:spPr>
        <p:txBody>
          <a:bodyPr wrap="none" rtlCol="0">
            <a:spAutoFit/>
          </a:bodyPr>
          <a:lstStyle/>
          <a:p>
            <a:r>
              <a:rPr kumimoji="1" lang="ja-JP" altLang="en-US" sz="2400" b="1" dirty="0" smtClean="0">
                <a:solidFill>
                  <a:srgbClr val="0000FF"/>
                </a:solidFill>
              </a:rPr>
              <a:t>ユーキ</a:t>
            </a:r>
            <a:endParaRPr kumimoji="1" lang="ja-JP" altLang="en-US" sz="2400" b="1" dirty="0">
              <a:solidFill>
                <a:srgbClr val="0000FF"/>
              </a:solidFill>
            </a:endParaRPr>
          </a:p>
        </p:txBody>
      </p:sp>
      <p:pic>
        <p:nvPicPr>
          <p:cNvPr id="52" name="Picture 2" descr="E:\素材作成\イケメン男性01.JPG"/>
          <p:cNvPicPr>
            <a:picLocks noChangeAspect="1" noChangeArrowheads="1"/>
          </p:cNvPicPr>
          <p:nvPr/>
        </p:nvPicPr>
        <p:blipFill>
          <a:blip r:embed="rId4" cstate="print"/>
          <a:srcRect/>
          <a:stretch>
            <a:fillRect/>
          </a:stretch>
        </p:blipFill>
        <p:spPr bwMode="auto">
          <a:xfrm>
            <a:off x="2555776" y="1772816"/>
            <a:ext cx="1936175" cy="2016224"/>
          </a:xfrm>
          <a:prstGeom prst="rect">
            <a:avLst/>
          </a:prstGeom>
          <a:noFill/>
        </p:spPr>
      </p:pic>
      <p:sp>
        <p:nvSpPr>
          <p:cNvPr id="53" name="スマイル 52"/>
          <p:cNvSpPr/>
          <p:nvPr/>
        </p:nvSpPr>
        <p:spPr>
          <a:xfrm>
            <a:off x="4932040" y="4725144"/>
            <a:ext cx="360040" cy="360040"/>
          </a:xfrm>
          <a:prstGeom prst="smileyFace">
            <a:avLst/>
          </a:prstGeom>
          <a:solidFill>
            <a:srgbClr val="00B0F0"/>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2627784" y="3861048"/>
            <a:ext cx="3888432" cy="1296144"/>
          </a:xfrm>
          <a:prstGeom prst="roundRect">
            <a:avLst>
              <a:gd name="adj" fmla="val 30048"/>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2" name="円形吹き出し 41"/>
          <p:cNvSpPr/>
          <p:nvPr/>
        </p:nvSpPr>
        <p:spPr>
          <a:xfrm>
            <a:off x="7524328" y="5661248"/>
            <a:ext cx="1043608" cy="792088"/>
          </a:xfrm>
          <a:prstGeom prst="wedgeEllipseCallout">
            <a:avLst>
              <a:gd name="adj1" fmla="val 101876"/>
              <a:gd name="adj2" fmla="val -23307"/>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grpSp>
        <p:nvGrpSpPr>
          <p:cNvPr id="43" name="グループ化 42"/>
          <p:cNvGrpSpPr/>
          <p:nvPr/>
        </p:nvGrpSpPr>
        <p:grpSpPr>
          <a:xfrm>
            <a:off x="8474904" y="0"/>
            <a:ext cx="669096" cy="1484785"/>
            <a:chOff x="3275856" y="-1"/>
            <a:chExt cx="2520280" cy="5592727"/>
          </a:xfrm>
        </p:grpSpPr>
        <p:grpSp>
          <p:nvGrpSpPr>
            <p:cNvPr id="44" name="グループ化 7"/>
            <p:cNvGrpSpPr/>
            <p:nvPr/>
          </p:nvGrpSpPr>
          <p:grpSpPr>
            <a:xfrm>
              <a:off x="3707904" y="-1"/>
              <a:ext cx="2088232" cy="3360287"/>
              <a:chOff x="3707904" y="0"/>
              <a:chExt cx="2736304" cy="2736304"/>
            </a:xfrm>
          </p:grpSpPr>
          <p:sp>
            <p:nvSpPr>
              <p:cNvPr id="56" name="円/楕円 4"/>
              <p:cNvSpPr/>
              <p:nvPr/>
            </p:nvSpPr>
            <p:spPr>
              <a:xfrm>
                <a:off x="3707904" y="0"/>
                <a:ext cx="2736304" cy="2736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パイ 56"/>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8" name="パイ 57"/>
              <p:cNvSpPr/>
              <p:nvPr/>
            </p:nvSpPr>
            <p:spPr>
              <a:xfrm flipH="1">
                <a:off x="3707904" y="0"/>
                <a:ext cx="2736304" cy="2736304"/>
              </a:xfrm>
              <a:prstGeom prst="pie">
                <a:avLst>
                  <a:gd name="adj1" fmla="val 10800000"/>
                  <a:gd name="adj2" fmla="val 16200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47" name="フリーフォーム 46"/>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48" name="グループ化 11"/>
            <p:cNvGrpSpPr/>
            <p:nvPr/>
          </p:nvGrpSpPr>
          <p:grpSpPr>
            <a:xfrm flipH="1">
              <a:off x="3275856" y="0"/>
              <a:ext cx="1274440" cy="1058416"/>
              <a:chOff x="7812360" y="548680"/>
              <a:chExt cx="1274440" cy="1058416"/>
            </a:xfrm>
          </p:grpSpPr>
          <p:sp>
            <p:nvSpPr>
              <p:cNvPr id="54" name="円弧 53"/>
              <p:cNvSpPr/>
              <p:nvPr/>
            </p:nvSpPr>
            <p:spPr>
              <a:xfrm rot="388473">
                <a:off x="8172400" y="548680"/>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5" name="円弧 54"/>
              <p:cNvSpPr/>
              <p:nvPr/>
            </p:nvSpPr>
            <p:spPr>
              <a:xfrm>
                <a:off x="7812360" y="692696"/>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60" name="グループ化 59"/>
          <p:cNvGrpSpPr/>
          <p:nvPr/>
        </p:nvGrpSpPr>
        <p:grpSpPr>
          <a:xfrm>
            <a:off x="8474904" y="0"/>
            <a:ext cx="669096" cy="1484785"/>
            <a:chOff x="3275856" y="-1"/>
            <a:chExt cx="2520280" cy="5592727"/>
          </a:xfrm>
        </p:grpSpPr>
        <p:grpSp>
          <p:nvGrpSpPr>
            <p:cNvPr id="61" name="グループ化 7"/>
            <p:cNvGrpSpPr/>
            <p:nvPr/>
          </p:nvGrpSpPr>
          <p:grpSpPr>
            <a:xfrm>
              <a:off x="3707904" y="-1"/>
              <a:ext cx="2088232" cy="3360287"/>
              <a:chOff x="3707904" y="0"/>
              <a:chExt cx="2736304" cy="2736304"/>
            </a:xfrm>
          </p:grpSpPr>
          <p:sp>
            <p:nvSpPr>
              <p:cNvPr id="69" name="円/楕円 4"/>
              <p:cNvSpPr/>
              <p:nvPr/>
            </p:nvSpPr>
            <p:spPr>
              <a:xfrm>
                <a:off x="3707904" y="0"/>
                <a:ext cx="2736304" cy="2736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パイ 70"/>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2" name="パイ 71"/>
              <p:cNvSpPr/>
              <p:nvPr/>
            </p:nvSpPr>
            <p:spPr>
              <a:xfrm flipH="1">
                <a:off x="3707904" y="0"/>
                <a:ext cx="2736304" cy="2736304"/>
              </a:xfrm>
              <a:prstGeom prst="pie">
                <a:avLst>
                  <a:gd name="adj1" fmla="val 10800000"/>
                  <a:gd name="adj2" fmla="val 16200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62" name="フリーフォーム 61"/>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63" name="グループ化 11"/>
            <p:cNvGrpSpPr/>
            <p:nvPr/>
          </p:nvGrpSpPr>
          <p:grpSpPr>
            <a:xfrm flipH="1">
              <a:off x="3275856" y="0"/>
              <a:ext cx="1274440" cy="1058416"/>
              <a:chOff x="7812360" y="548680"/>
              <a:chExt cx="1274440" cy="1058416"/>
            </a:xfrm>
          </p:grpSpPr>
          <p:sp>
            <p:nvSpPr>
              <p:cNvPr id="64" name="円弧 63"/>
              <p:cNvSpPr/>
              <p:nvPr/>
            </p:nvSpPr>
            <p:spPr>
              <a:xfrm rot="388473">
                <a:off x="8172400" y="548680"/>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5" name="円弧 64"/>
              <p:cNvSpPr/>
              <p:nvPr/>
            </p:nvSpPr>
            <p:spPr>
              <a:xfrm>
                <a:off x="7812360" y="692696"/>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50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1000"/>
                                        <p:tgtEl>
                                          <p:spTgt spid="43"/>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edge">
                                      <p:cBhvr>
                                        <p:cTn id="12" dur="1000"/>
                                        <p:tgtEl>
                                          <p:spTgt spid="13"/>
                                        </p:tgtEl>
                                      </p:cBhvr>
                                    </p:animEffect>
                                  </p:childTnLst>
                                </p:cTn>
                              </p:par>
                              <p:par>
                                <p:cTn id="13" presetID="1" presetClass="exit" presetSubtype="0" fill="hold" nodeType="withEffect">
                                  <p:stCondLst>
                                    <p:cond delay="0"/>
                                  </p:stCondLst>
                                  <p:childTnLst>
                                    <p:set>
                                      <p:cBhvr>
                                        <p:cTn id="14" dur="1" fill="hold">
                                          <p:stCondLst>
                                            <p:cond delay="0"/>
                                          </p:stCondLst>
                                        </p:cTn>
                                        <p:tgtEl>
                                          <p:spTgt spid="43"/>
                                        </p:tgtEl>
                                        <p:attrNameLst>
                                          <p:attrName>style.visibility</p:attrName>
                                        </p:attrNameLst>
                                      </p:cBhvr>
                                      <p:to>
                                        <p:strVal val="hidden"/>
                                      </p:to>
                                    </p:set>
                                  </p:childTnLst>
                                </p:cTn>
                              </p:par>
                            </p:childTnLst>
                          </p:cTn>
                        </p:par>
                        <p:par>
                          <p:cTn id="15" fill="hold">
                            <p:stCondLst>
                              <p:cond delay="1000"/>
                            </p:stCondLst>
                            <p:childTnLst>
                              <p:par>
                                <p:cTn id="16" presetID="10" presetClass="entr" presetSubtype="0" fill="hold" nodeType="afterEffect">
                                  <p:stCondLst>
                                    <p:cond delay="1000"/>
                                  </p:stCondLst>
                                  <p:childTnLst>
                                    <p:set>
                                      <p:cBhvr>
                                        <p:cTn id="17" dur="1" fill="hold">
                                          <p:stCondLst>
                                            <p:cond delay="0"/>
                                          </p:stCondLst>
                                        </p:cTn>
                                        <p:tgtEl>
                                          <p:spTgt spid="60"/>
                                        </p:tgtEl>
                                        <p:attrNameLst>
                                          <p:attrName>style.visibility</p:attrName>
                                        </p:attrNameLst>
                                      </p:cBhvr>
                                      <p:to>
                                        <p:strVal val="visible"/>
                                      </p:to>
                                    </p:set>
                                    <p:animEffect transition="in" filter="fade">
                                      <p:cBhvr>
                                        <p:cTn id="18" dur="1000"/>
                                        <p:tgtEl>
                                          <p:spTgt spid="60"/>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13"/>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60"/>
                                        </p:tgtEl>
                                        <p:attrNameLst>
                                          <p:attrName>style.visibility</p:attrName>
                                        </p:attrNameLst>
                                      </p:cBhvr>
                                      <p:to>
                                        <p:strVal val="hidden"/>
                                      </p:to>
                                    </p:set>
                                  </p:childTnLst>
                                </p:cTn>
                              </p:par>
                              <p:par>
                                <p:cTn id="25" presetID="20" presetClass="entr" presetSubtype="0" fill="hold" grpId="0" nodeType="withEffect">
                                  <p:stCondLst>
                                    <p:cond delay="1500"/>
                                  </p:stCondLst>
                                  <p:childTnLst>
                                    <p:set>
                                      <p:cBhvr>
                                        <p:cTn id="26" dur="1" fill="hold">
                                          <p:stCondLst>
                                            <p:cond delay="0"/>
                                          </p:stCondLst>
                                        </p:cTn>
                                        <p:tgtEl>
                                          <p:spTgt spid="25"/>
                                        </p:tgtEl>
                                        <p:attrNameLst>
                                          <p:attrName>style.visibility</p:attrName>
                                        </p:attrNameLst>
                                      </p:cBhvr>
                                      <p:to>
                                        <p:strVal val="visible"/>
                                      </p:to>
                                    </p:set>
                                    <p:animEffect transition="in" filter="wedge">
                                      <p:cBhvr>
                                        <p:cTn id="27" dur="1000"/>
                                        <p:tgtEl>
                                          <p:spTgt spid="25"/>
                                        </p:tgtEl>
                                      </p:cBhvr>
                                    </p:animEffect>
                                  </p:childTnLst>
                                </p:cTn>
                              </p:par>
                            </p:childTnLst>
                          </p:cTn>
                        </p:par>
                        <p:par>
                          <p:cTn id="28" fill="hold">
                            <p:stCondLst>
                              <p:cond delay="2500"/>
                            </p:stCondLst>
                            <p:childTnLst>
                              <p:par>
                                <p:cTn id="29" presetID="18" presetClass="entr" presetSubtype="12" fill="hold" grpId="0" nodeType="afterEffect">
                                  <p:stCondLst>
                                    <p:cond delay="2000"/>
                                  </p:stCondLst>
                                  <p:childTnLst>
                                    <p:set>
                                      <p:cBhvr>
                                        <p:cTn id="30" dur="1" fill="hold">
                                          <p:stCondLst>
                                            <p:cond delay="0"/>
                                          </p:stCondLst>
                                        </p:cTn>
                                        <p:tgtEl>
                                          <p:spTgt spid="42"/>
                                        </p:tgtEl>
                                        <p:attrNameLst>
                                          <p:attrName>style.visibility</p:attrName>
                                        </p:attrNameLst>
                                      </p:cBhvr>
                                      <p:to>
                                        <p:strVal val="visible"/>
                                      </p:to>
                                    </p:set>
                                    <p:animEffect transition="in" filter="strips(downLeft)">
                                      <p:cBhvr>
                                        <p:cTn id="31"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13" grpId="0" animBg="1"/>
      <p:bldP spid="13" grpId="1" animBg="1"/>
      <p:bldP spid="4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6211669"/>
            <a:ext cx="9144000" cy="646331"/>
          </a:xfrm>
          <a:prstGeom prst="rect">
            <a:avLst/>
          </a:prstGeom>
        </p:spPr>
        <p:txBody>
          <a:bodyPr wrap="square">
            <a:spAutoFit/>
          </a:bodyPr>
          <a:lstStyle/>
          <a:p>
            <a:pPr algn="r"/>
            <a:r>
              <a:rPr lang="ja-JP" altLang="en-US" dirty="0" smtClean="0">
                <a:solidFill>
                  <a:srgbClr val="000000"/>
                </a:solidFill>
              </a:rPr>
              <a:t>「非出会い系サイトに起因する児童被害の事犯に係る調査分析について」（警察庁）</a:t>
            </a:r>
            <a:endParaRPr lang="en-US" altLang="ja-JP" dirty="0" smtClean="0">
              <a:solidFill>
                <a:srgbClr val="000000"/>
              </a:solidFill>
            </a:endParaRPr>
          </a:p>
          <a:p>
            <a:pPr algn="r"/>
            <a:r>
              <a:rPr lang="ja-JP" altLang="en-US" dirty="0" smtClean="0">
                <a:solidFill>
                  <a:srgbClr val="000000"/>
                </a:solidFill>
              </a:rPr>
              <a:t>平成</a:t>
            </a:r>
            <a:r>
              <a:rPr lang="en-US" altLang="ja-JP" dirty="0" smtClean="0">
                <a:solidFill>
                  <a:srgbClr val="000000"/>
                </a:solidFill>
              </a:rPr>
              <a:t>2 2 </a:t>
            </a:r>
            <a:r>
              <a:rPr lang="ja-JP" altLang="en-US" dirty="0" smtClean="0">
                <a:solidFill>
                  <a:srgbClr val="000000"/>
                </a:solidFill>
              </a:rPr>
              <a:t>年</a:t>
            </a:r>
            <a:r>
              <a:rPr lang="en-US" altLang="ja-JP" dirty="0" smtClean="0">
                <a:solidFill>
                  <a:srgbClr val="000000"/>
                </a:solidFill>
              </a:rPr>
              <a:t>1 0 </a:t>
            </a:r>
            <a:r>
              <a:rPr lang="ja-JP" altLang="en-US" dirty="0" smtClean="0">
                <a:solidFill>
                  <a:srgbClr val="000000"/>
                </a:solidFill>
              </a:rPr>
              <a:t>月</a:t>
            </a:r>
            <a:r>
              <a:rPr lang="en-US" altLang="ja-JP" dirty="0" smtClean="0">
                <a:solidFill>
                  <a:srgbClr val="000000"/>
                </a:solidFill>
              </a:rPr>
              <a:t>2 8 </a:t>
            </a:r>
            <a:r>
              <a:rPr lang="ja-JP" altLang="en-US" dirty="0" smtClean="0">
                <a:solidFill>
                  <a:srgbClr val="000000"/>
                </a:solidFill>
              </a:rPr>
              <a:t>日</a:t>
            </a:r>
            <a:endParaRPr lang="ja-JP" altLang="en-US" dirty="0">
              <a:solidFill>
                <a:srgbClr val="000000"/>
              </a:solidFill>
            </a:endParaRPr>
          </a:p>
        </p:txBody>
      </p:sp>
      <p:sp>
        <p:nvSpPr>
          <p:cNvPr id="4" name="正方形/長方形 3"/>
          <p:cNvSpPr/>
          <p:nvPr/>
        </p:nvSpPr>
        <p:spPr>
          <a:xfrm>
            <a:off x="0" y="0"/>
            <a:ext cx="9144000" cy="1200329"/>
          </a:xfrm>
          <a:prstGeom prst="rect">
            <a:avLst/>
          </a:prstGeom>
        </p:spPr>
        <p:txBody>
          <a:bodyPr wrap="square">
            <a:spAutoFit/>
          </a:bodyPr>
          <a:lstStyle/>
          <a:p>
            <a:r>
              <a:rPr lang="ja-JP" altLang="en-US" sz="3600" dirty="0" smtClean="0">
                <a:solidFill>
                  <a:srgbClr val="000000"/>
                </a:solidFill>
              </a:rPr>
              <a:t>非出会い系サイトに起因する事犯の被疑者の</a:t>
            </a:r>
            <a:endParaRPr lang="en-US" altLang="ja-JP" sz="3600" dirty="0" smtClean="0">
              <a:solidFill>
                <a:srgbClr val="000000"/>
              </a:solidFill>
            </a:endParaRPr>
          </a:p>
          <a:p>
            <a:r>
              <a:rPr lang="ja-JP" altLang="en-US" sz="3600" dirty="0" smtClean="0"/>
              <a:t>プロフィールの詐称状況</a:t>
            </a:r>
            <a:endParaRPr lang="ja-JP" altLang="en-US" sz="3600" dirty="0"/>
          </a:p>
        </p:txBody>
      </p:sp>
      <p:pic>
        <p:nvPicPr>
          <p:cNvPr id="3" name="Picture 2"/>
          <p:cNvPicPr>
            <a:picLocks noChangeAspect="1" noChangeArrowheads="1"/>
          </p:cNvPicPr>
          <p:nvPr/>
        </p:nvPicPr>
        <p:blipFill>
          <a:blip r:embed="rId3" cstate="print"/>
          <a:srcRect t="4043"/>
          <a:stretch>
            <a:fillRect/>
          </a:stretch>
        </p:blipFill>
        <p:spPr bwMode="auto">
          <a:xfrm>
            <a:off x="0" y="1124744"/>
            <a:ext cx="3371850" cy="3418334"/>
          </a:xfrm>
          <a:prstGeom prst="rect">
            <a:avLst/>
          </a:prstGeom>
          <a:noFill/>
          <a:ln w="9525">
            <a:noFill/>
            <a:miter lim="800000"/>
            <a:headEnd/>
            <a:tailEnd/>
          </a:ln>
        </p:spPr>
      </p:pic>
      <p:sp>
        <p:nvSpPr>
          <p:cNvPr id="11" name="正方形/長方形 10"/>
          <p:cNvSpPr/>
          <p:nvPr/>
        </p:nvSpPr>
        <p:spPr>
          <a:xfrm>
            <a:off x="2627784" y="1268760"/>
            <a:ext cx="1109599" cy="369332"/>
          </a:xfrm>
          <a:prstGeom prst="rect">
            <a:avLst/>
          </a:prstGeom>
        </p:spPr>
        <p:txBody>
          <a:bodyPr wrap="none">
            <a:spAutoFit/>
          </a:bodyPr>
          <a:lstStyle/>
          <a:p>
            <a:r>
              <a:rPr lang="ja-JP" altLang="en-US" dirty="0" smtClean="0"/>
              <a:t>（</a:t>
            </a:r>
            <a:r>
              <a:rPr lang="en-US" altLang="ja-JP" dirty="0" smtClean="0"/>
              <a:t>n = 468</a:t>
            </a:r>
            <a:r>
              <a:rPr lang="ja-JP" altLang="en-US" dirty="0" smtClean="0"/>
              <a:t>）</a:t>
            </a:r>
            <a:endParaRPr lang="ja-JP" altLang="en-US" dirty="0"/>
          </a:p>
        </p:txBody>
      </p:sp>
      <p:pic>
        <p:nvPicPr>
          <p:cNvPr id="1027" name="Picture 3"/>
          <p:cNvPicPr>
            <a:picLocks noChangeAspect="1" noChangeArrowheads="1"/>
          </p:cNvPicPr>
          <p:nvPr/>
        </p:nvPicPr>
        <p:blipFill>
          <a:blip r:embed="rId4" cstate="print"/>
          <a:srcRect l="6929"/>
          <a:stretch>
            <a:fillRect/>
          </a:stretch>
        </p:blipFill>
        <p:spPr bwMode="auto">
          <a:xfrm>
            <a:off x="3995936" y="1120525"/>
            <a:ext cx="5148064" cy="5116787"/>
          </a:xfrm>
          <a:prstGeom prst="rect">
            <a:avLst/>
          </a:prstGeom>
          <a:noFill/>
          <a:ln w="9525">
            <a:noFill/>
            <a:miter lim="800000"/>
            <a:headEnd/>
            <a:tailEnd/>
          </a:ln>
        </p:spPr>
      </p:pic>
      <p:sp>
        <p:nvSpPr>
          <p:cNvPr id="10" name="正方形/長方形 9"/>
          <p:cNvSpPr/>
          <p:nvPr/>
        </p:nvSpPr>
        <p:spPr>
          <a:xfrm>
            <a:off x="2699792" y="4077072"/>
            <a:ext cx="1826141" cy="584775"/>
          </a:xfrm>
          <a:prstGeom prst="rect">
            <a:avLst/>
          </a:prstGeom>
        </p:spPr>
        <p:txBody>
          <a:bodyPr wrap="none">
            <a:spAutoFit/>
          </a:bodyPr>
          <a:lstStyle/>
          <a:p>
            <a:r>
              <a:rPr lang="ja-JP" altLang="en-US" sz="3200" dirty="0" smtClean="0"/>
              <a:t>詐称内容</a:t>
            </a:r>
            <a:endParaRPr lang="ja-JP" altLang="en-US" sz="3200" dirty="0"/>
          </a:p>
        </p:txBody>
      </p:sp>
      <p:sp>
        <p:nvSpPr>
          <p:cNvPr id="13" name="右矢印 12"/>
          <p:cNvSpPr/>
          <p:nvPr/>
        </p:nvSpPr>
        <p:spPr>
          <a:xfrm>
            <a:off x="2555776" y="3501008"/>
            <a:ext cx="2016224" cy="576064"/>
          </a:xfrm>
          <a:prstGeom prst="rightArrow">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形吹き出し 8"/>
          <p:cNvSpPr/>
          <p:nvPr/>
        </p:nvSpPr>
        <p:spPr>
          <a:xfrm>
            <a:off x="7596336" y="5157192"/>
            <a:ext cx="1043608" cy="792088"/>
          </a:xfrm>
          <a:prstGeom prst="wedgeEllipseCallout">
            <a:avLst>
              <a:gd name="adj1" fmla="val 89054"/>
              <a:gd name="adj2" fmla="val 69610"/>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rgbClr val="FF0000"/>
                </a:solidFill>
              </a:rPr>
              <a:t>終了</a:t>
            </a:r>
            <a:endParaRPr kumimoji="1" lang="ja-JP" altLang="en-US" sz="2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9" fill="hold" grpId="0" nodeType="afterEffect">
                                  <p:stCondLst>
                                    <p:cond delay="2500"/>
                                  </p:stCondLst>
                                  <p:childTnLst>
                                    <p:set>
                                      <p:cBhvr>
                                        <p:cTn id="6" dur="1" fill="hold">
                                          <p:stCondLst>
                                            <p:cond delay="0"/>
                                          </p:stCondLst>
                                        </p:cTn>
                                        <p:tgtEl>
                                          <p:spTgt spid="9"/>
                                        </p:tgtEl>
                                        <p:attrNameLst>
                                          <p:attrName>style.visibility</p:attrName>
                                        </p:attrNameLst>
                                      </p:cBhvr>
                                      <p:to>
                                        <p:strVal val="visible"/>
                                      </p:to>
                                    </p:set>
                                    <p:animEffect transition="in" filter="strips(up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heme/theme1.xml><?xml version="1.0" encoding="utf-8"?>
<a:theme xmlns:a="http://schemas.openxmlformats.org/drawingml/2006/main" name="Office テーマ">
  <a:themeElements>
    <a:clrScheme name="テクノロジー">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8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5_Office テーマ">
  <a:themeElements>
    <a:clrScheme name="ユーザー定義 2">
      <a:dk1>
        <a:srgbClr val="000000"/>
      </a:dk1>
      <a:lt1>
        <a:srgbClr val="FFFFFF"/>
      </a:lt1>
      <a:dk2>
        <a:srgbClr val="FFFFFF"/>
      </a:dk2>
      <a:lt2>
        <a:srgbClr val="FFFFFF"/>
      </a:lt2>
      <a:accent1>
        <a:srgbClr val="0000FF"/>
      </a:accent1>
      <a:accent2>
        <a:srgbClr val="FF0000"/>
      </a:accent2>
      <a:accent3>
        <a:srgbClr val="66FF66"/>
      </a:accent3>
      <a:accent4>
        <a:srgbClr val="FF9966"/>
      </a:accent4>
      <a:accent5>
        <a:srgbClr val="009900"/>
      </a:accent5>
      <a:accent6>
        <a:srgbClr val="9933F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ネオン">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3120</TotalTime>
  <Words>912</Words>
  <Application>Microsoft Office PowerPoint</Application>
  <PresentationFormat>画面に合わせる (4:3)</PresentationFormat>
  <Paragraphs>143</Paragraphs>
  <Slides>9</Slides>
  <Notes>9</Notes>
  <HiddenSlides>0</HiddenSlides>
  <MMClips>0</MMClips>
  <ScaleCrop>false</ScaleCrop>
  <HeadingPairs>
    <vt:vector size="4" baseType="variant">
      <vt:variant>
        <vt:lpstr>テーマ</vt:lpstr>
      </vt:variant>
      <vt:variant>
        <vt:i4>5</vt:i4>
      </vt:variant>
      <vt:variant>
        <vt:lpstr>スライド タイトル</vt:lpstr>
      </vt:variant>
      <vt:variant>
        <vt:i4>9</vt:i4>
      </vt:variant>
    </vt:vector>
  </HeadingPairs>
  <TitlesOfParts>
    <vt:vector size="14" baseType="lpstr">
      <vt:lpstr>Office テーマ</vt:lpstr>
      <vt:lpstr>1_Office テーマ</vt:lpstr>
      <vt:lpstr>2_Office テーマ</vt:lpstr>
      <vt:lpstr>8_Office テーマ</vt:lpstr>
      <vt:lpstr>5_Office テーマ</vt:lpstr>
      <vt:lpstr>ネットに潜む危険</vt:lpstr>
      <vt:lpstr>スライド 2</vt:lpstr>
      <vt:lpstr>スライド 3</vt:lpstr>
      <vt:lpstr>コミュニティサイトの危険性１</vt:lpstr>
      <vt:lpstr>スライド 5</vt:lpstr>
      <vt:lpstr>スライド 6</vt:lpstr>
      <vt:lpstr>スライド 7</vt:lpstr>
      <vt:lpstr>スライド 8</vt:lpstr>
      <vt:lpstr>スライド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各サイトの実際に迫る</dc:title>
  <cp:lastModifiedBy>愛知県総合教育センター</cp:lastModifiedBy>
  <cp:revision>361</cp:revision>
  <dcterms:modified xsi:type="dcterms:W3CDTF">2010-12-22T08:10:16Z</dcterms:modified>
</cp:coreProperties>
</file>