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6" r:id="rId3"/>
  </p:sldMasterIdLst>
  <p:notesMasterIdLst>
    <p:notesMasterId r:id="rId10"/>
  </p:notesMasterIdLst>
  <p:sldIdLst>
    <p:sldId id="256" r:id="rId4"/>
    <p:sldId id="351" r:id="rId5"/>
    <p:sldId id="352" r:id="rId6"/>
    <p:sldId id="357" r:id="rId7"/>
    <p:sldId id="359" r:id="rId8"/>
    <p:sldId id="35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JIFE2bpaG5CGyy03v/LSGA==" hashData="qtSX+fAYPglwmmJ7fDxIRnl2zM4="/>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7C5A7"/>
    <a:srgbClr val="FDB595"/>
    <a:srgbClr val="FF0066"/>
    <a:srgbClr val="CC9900"/>
    <a:srgbClr val="AEE3A7"/>
    <a:srgbClr val="CCFFFF"/>
    <a:srgbClr val="FF7F71"/>
    <a:srgbClr val="F3AA7D"/>
    <a:srgbClr val="FCD6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3" autoAdjust="0"/>
    <p:restoredTop sz="70187" autoAdjust="0"/>
  </p:normalViewPr>
  <p:slideViewPr>
    <p:cSldViewPr>
      <p:cViewPr varScale="1">
        <p:scale>
          <a:sx n="50" d="100"/>
          <a:sy n="50" d="100"/>
        </p:scale>
        <p:origin x="-1614" y="-90"/>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40302A2-D205-499C-AE28-736B357E4A1F}" type="datetimeFigureOut">
              <a:rPr kumimoji="1" lang="ja-JP" altLang="en-US" smtClean="0"/>
              <a:pPr/>
              <a:t>2010/12/24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2DAC53-CA1C-4867-8C14-18158508D9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ここでは，子どもたちのケータイ、インターネットの利用に潜む危険の「書き込みを巡るトラブル」について具体的に見ていきましょう。</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上では，アクセス数を増やすために内容が次第に過激になっていく傾向があり，知らず知らずのうちに自分を誇示したり，物事を誇張する傾向が見られます。思春期の多感な子どもたちは，これらの書き込みに対して，過剰に反応し，特に名前や学校名，アルバイト先など本人を特定できる情報があると，ネット上だけではなく直接的な行動をとることがあります。プロフの書き込みに腹を立て，書き込んだ生徒を暴行し，死亡させた事件も起きてい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えば，このように自分を誇示するニックネームに反感を持たれたりします。ここでは本人の特定できる記述もあります。さらに，「喧嘩上等」など人を煽る（あおる）言葉や特定の趣味や部活動などの批判などにより，同年代の衝動的な怒りが，本人への直接的な行動へと駆り立てることがあります。このような危険は，ネットの向こう側にいる人がどのように感じるか，「思いやり」や「配慮」に欠けることから起きる問題でが，個人が特定できる書き込みを行うことで，相手が直接的な行動を起こしてしまうことにもつながり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ネットに潜む危険に適切に対応するために（次へ）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文字だけのコミュニケーションでは，気持ちが正しく伝わらないこともあります。不用意な書き込みが誤解を招き，非難の応酬の書き込みなど，ネット上のいわゆる「祭り」状態になることもあります。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の向こう側で見ている人を意識し，情報発信は慎重な態度と思いやりをもつこと。文字だけのコミュニケーションから発生する誤解など，その難しさを意識しなくてはなりません。些細な誤解から激しく非難しあう書き込みに発展し，傷つくこともあります。これは，善意の人同士であっても起こりうることだということ。また，発信した情報は完全な削除が難しいことを理解し情報発信の責任の重さを認識した行動をとりトラブルは，早く保護者・学校へ相談する　ことが大切であることを児童生徒に指導しなくてはなりません。　（次へ）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8"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a:p>
        </p:txBody>
      </p:sp>
      <p:sp>
        <p:nvSpPr>
          <p:cNvPr id="5" name="タイトル 1"/>
          <p:cNvSpPr txBox="1">
            <a:spLocks/>
          </p:cNvSpPr>
          <p:nvPr/>
        </p:nvSpPr>
        <p:spPr>
          <a:xfrm>
            <a:off x="457200" y="4320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bg1"/>
                </a:solidFill>
                <a:effectLst>
                  <a:glow rad="228600">
                    <a:schemeClr val="accent6">
                      <a:satMod val="175000"/>
                      <a:alpha val="40000"/>
                    </a:schemeClr>
                  </a:glow>
                </a:effectLst>
                <a:uLnTx/>
                <a:uFillTx/>
                <a:latin typeface="+mj-lt"/>
                <a:ea typeface="+mj-ea"/>
                <a:cs typeface="+mj-cs"/>
              </a:rPr>
              <a:t>個人情報記載の危険性２</a:t>
            </a:r>
            <a:endParaRPr kumimoji="1" lang="ja-JP" altLang="en-US" sz="5400" b="0" i="0" u="none" strike="noStrike" kern="1200" cap="none" spc="0" normalizeH="0" baseline="0" noProof="0" dirty="0">
              <a:ln>
                <a:noFill/>
              </a:ln>
              <a:solidFill>
                <a:schemeClr val="bg1"/>
              </a:solidFill>
              <a:effectLst>
                <a:glow rad="228600">
                  <a:schemeClr val="accent6">
                    <a:satMod val="175000"/>
                    <a:alpha val="40000"/>
                  </a:schemeClr>
                </a:glow>
              </a:effectLst>
              <a:uLnTx/>
              <a:uFillTx/>
              <a:latin typeface="+mj-lt"/>
              <a:ea typeface="+mj-ea"/>
              <a:cs typeface="+mj-cs"/>
            </a:endParaRPr>
          </a:p>
        </p:txBody>
      </p:sp>
      <p:sp>
        <p:nvSpPr>
          <p:cNvPr id="6" name="テキスト ボックス 5"/>
          <p:cNvSpPr txBox="1"/>
          <p:nvPr/>
        </p:nvSpPr>
        <p:spPr>
          <a:xfrm>
            <a:off x="5403874" y="5373216"/>
            <a:ext cx="3740126" cy="523220"/>
          </a:xfrm>
          <a:prstGeom prst="rect">
            <a:avLst/>
          </a:prstGeom>
          <a:noFill/>
        </p:spPr>
        <p:txBody>
          <a:bodyPr wrap="none" rtlCol="0">
            <a:spAutoFit/>
          </a:bodyPr>
          <a:lstStyle/>
          <a:p>
            <a:r>
              <a:rPr kumimoji="1" lang="ja-JP" altLang="en-US" sz="2800" dirty="0" smtClean="0">
                <a:solidFill>
                  <a:srgbClr val="FFFF00"/>
                </a:solidFill>
              </a:rPr>
              <a:t>書き込みを巡るトラブル</a:t>
            </a:r>
            <a:endParaRPr kumimoji="1" lang="ja-JP" altLang="en-US" sz="2800" dirty="0">
              <a:solidFill>
                <a:srgbClr val="FFFF00"/>
              </a:solidFill>
            </a:endParaRPr>
          </a:p>
        </p:txBody>
      </p:sp>
      <p:sp>
        <p:nvSpPr>
          <p:cNvPr id="7" name="円形吹き出し 6"/>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solidFill>
                  <a:schemeClr val="bg1"/>
                </a:solidFill>
                <a:effectLst>
                  <a:glow rad="228600">
                    <a:schemeClr val="accent6">
                      <a:satMod val="175000"/>
                      <a:alpha val="40000"/>
                    </a:schemeClr>
                  </a:glow>
                </a:effectLst>
              </a:rPr>
              <a:t>個人情報記載の危険性２</a:t>
            </a:r>
            <a:endParaRPr kumimoji="1" lang="ja-JP" altLang="en-US" sz="5400" dirty="0">
              <a:solidFill>
                <a:schemeClr val="bg1"/>
              </a:solidFill>
              <a:effectLst>
                <a:glow rad="228600">
                  <a:schemeClr val="accent6">
                    <a:satMod val="175000"/>
                    <a:alpha val="40000"/>
                  </a:schemeClr>
                </a:glow>
              </a:effectLst>
            </a:endParaRPr>
          </a:p>
        </p:txBody>
      </p:sp>
      <p:sp>
        <p:nvSpPr>
          <p:cNvPr id="16" name="フリーフォーム 15"/>
          <p:cNvSpPr/>
          <p:nvPr/>
        </p:nvSpPr>
        <p:spPr>
          <a:xfrm>
            <a:off x="1035819" y="1500174"/>
            <a:ext cx="6011507" cy="1435903"/>
          </a:xfrm>
          <a:custGeom>
            <a:avLst/>
            <a:gdLst>
              <a:gd name="connsiteX0" fmla="*/ 0 w 6011507"/>
              <a:gd name="connsiteY0" fmla="*/ 143590 h 1435903"/>
              <a:gd name="connsiteX1" fmla="*/ 42057 w 6011507"/>
              <a:gd name="connsiteY1" fmla="*/ 42057 h 1435903"/>
              <a:gd name="connsiteX2" fmla="*/ 143591 w 6011507"/>
              <a:gd name="connsiteY2" fmla="*/ 1 h 1435903"/>
              <a:gd name="connsiteX3" fmla="*/ 5867917 w 6011507"/>
              <a:gd name="connsiteY3" fmla="*/ 0 h 1435903"/>
              <a:gd name="connsiteX4" fmla="*/ 5969450 w 6011507"/>
              <a:gd name="connsiteY4" fmla="*/ 42057 h 1435903"/>
              <a:gd name="connsiteX5" fmla="*/ 6011506 w 6011507"/>
              <a:gd name="connsiteY5" fmla="*/ 143591 h 1435903"/>
              <a:gd name="connsiteX6" fmla="*/ 6011507 w 6011507"/>
              <a:gd name="connsiteY6" fmla="*/ 1292313 h 1435903"/>
              <a:gd name="connsiteX7" fmla="*/ 5969450 w 6011507"/>
              <a:gd name="connsiteY7" fmla="*/ 1393846 h 1435903"/>
              <a:gd name="connsiteX8" fmla="*/ 5867916 w 6011507"/>
              <a:gd name="connsiteY8" fmla="*/ 1435903 h 1435903"/>
              <a:gd name="connsiteX9" fmla="*/ 143590 w 6011507"/>
              <a:gd name="connsiteY9" fmla="*/ 1435903 h 1435903"/>
              <a:gd name="connsiteX10" fmla="*/ 42057 w 6011507"/>
              <a:gd name="connsiteY10" fmla="*/ 1393846 h 1435903"/>
              <a:gd name="connsiteX11" fmla="*/ 1 w 6011507"/>
              <a:gd name="connsiteY11" fmla="*/ 1292312 h 1435903"/>
              <a:gd name="connsiteX12" fmla="*/ 0 w 6011507"/>
              <a:gd name="connsiteY12" fmla="*/ 143590 h 143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1507" h="1435903">
                <a:moveTo>
                  <a:pt x="0" y="143590"/>
                </a:moveTo>
                <a:cubicBezTo>
                  <a:pt x="0" y="105508"/>
                  <a:pt x="15128" y="68985"/>
                  <a:pt x="42057" y="42057"/>
                </a:cubicBezTo>
                <a:cubicBezTo>
                  <a:pt x="68985" y="15129"/>
                  <a:pt x="105508" y="1"/>
                  <a:pt x="143591" y="1"/>
                </a:cubicBezTo>
                <a:lnTo>
                  <a:pt x="5867917" y="0"/>
                </a:lnTo>
                <a:cubicBezTo>
                  <a:pt x="5905999" y="0"/>
                  <a:pt x="5942522" y="15128"/>
                  <a:pt x="5969450" y="42057"/>
                </a:cubicBezTo>
                <a:cubicBezTo>
                  <a:pt x="5996378" y="68985"/>
                  <a:pt x="6011506" y="105508"/>
                  <a:pt x="6011506" y="143591"/>
                </a:cubicBezTo>
                <a:cubicBezTo>
                  <a:pt x="6011506" y="526498"/>
                  <a:pt x="6011507" y="909406"/>
                  <a:pt x="6011507" y="1292313"/>
                </a:cubicBezTo>
                <a:cubicBezTo>
                  <a:pt x="6011507" y="1330395"/>
                  <a:pt x="5996379" y="1366918"/>
                  <a:pt x="5969450" y="1393846"/>
                </a:cubicBezTo>
                <a:cubicBezTo>
                  <a:pt x="5942522" y="1420774"/>
                  <a:pt x="5905999" y="1435903"/>
                  <a:pt x="5867916" y="1435903"/>
                </a:cubicBezTo>
                <a:lnTo>
                  <a:pt x="143590" y="1435903"/>
                </a:lnTo>
                <a:cubicBezTo>
                  <a:pt x="105508" y="1435903"/>
                  <a:pt x="68985" y="1420775"/>
                  <a:pt x="42057" y="1393846"/>
                </a:cubicBezTo>
                <a:cubicBezTo>
                  <a:pt x="15129" y="1366918"/>
                  <a:pt x="1" y="1330395"/>
                  <a:pt x="1" y="1292312"/>
                </a:cubicBezTo>
                <a:cubicBezTo>
                  <a:pt x="1" y="909405"/>
                  <a:pt x="0" y="526497"/>
                  <a:pt x="0" y="143590"/>
                </a:cubicBezTo>
                <a:close/>
              </a:path>
            </a:pathLst>
          </a:custGeom>
          <a:ln>
            <a:solidFill>
              <a:srgbClr val="00206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224936" tIns="224936" rIns="1690276" bIns="224936"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133600">
              <a:lnSpc>
                <a:spcPct val="90000"/>
              </a:lnSpc>
              <a:spcBef>
                <a:spcPct val="0"/>
              </a:spcBef>
              <a:spcAft>
                <a:spcPct val="35000"/>
              </a:spcAft>
            </a:pPr>
            <a:r>
              <a:rPr kumimoji="1" lang="ja-JP" altLang="en-US" sz="4800" b="1" kern="1200" cap="none" spc="150" dirty="0" smtClean="0">
                <a:ln w="11430"/>
                <a:solidFill>
                  <a:srgbClr val="F8F8F8"/>
                </a:solidFill>
                <a:effectLst>
                  <a:outerShdw blurRad="25400" algn="tl" rotWithShape="0">
                    <a:srgbClr val="000000">
                      <a:alpha val="43000"/>
                    </a:srgbClr>
                  </a:outerShdw>
                </a:effectLst>
              </a:rPr>
              <a:t>個人情報記載</a:t>
            </a:r>
            <a:endParaRPr kumimoji="1" lang="ja-JP" altLang="en-US" sz="4800" b="1" kern="1200" cap="none" spc="150" dirty="0">
              <a:ln w="11430"/>
              <a:solidFill>
                <a:srgbClr val="F8F8F8"/>
              </a:solidFill>
              <a:effectLst>
                <a:outerShdw blurRad="25400" algn="tl" rotWithShape="0">
                  <a:srgbClr val="000000">
                    <a:alpha val="43000"/>
                  </a:srgbClr>
                </a:outerShdw>
              </a:effectLst>
            </a:endParaRPr>
          </a:p>
        </p:txBody>
      </p:sp>
      <p:sp>
        <p:nvSpPr>
          <p:cNvPr id="17" name="フリーフォーム 16"/>
          <p:cNvSpPr/>
          <p:nvPr/>
        </p:nvSpPr>
        <p:spPr>
          <a:xfrm>
            <a:off x="1566246" y="3175395"/>
            <a:ext cx="6011507" cy="1435903"/>
          </a:xfrm>
          <a:custGeom>
            <a:avLst/>
            <a:gdLst>
              <a:gd name="connsiteX0" fmla="*/ 0 w 6011507"/>
              <a:gd name="connsiteY0" fmla="*/ 143590 h 1435903"/>
              <a:gd name="connsiteX1" fmla="*/ 42057 w 6011507"/>
              <a:gd name="connsiteY1" fmla="*/ 42057 h 1435903"/>
              <a:gd name="connsiteX2" fmla="*/ 143591 w 6011507"/>
              <a:gd name="connsiteY2" fmla="*/ 1 h 1435903"/>
              <a:gd name="connsiteX3" fmla="*/ 5867917 w 6011507"/>
              <a:gd name="connsiteY3" fmla="*/ 0 h 1435903"/>
              <a:gd name="connsiteX4" fmla="*/ 5969450 w 6011507"/>
              <a:gd name="connsiteY4" fmla="*/ 42057 h 1435903"/>
              <a:gd name="connsiteX5" fmla="*/ 6011506 w 6011507"/>
              <a:gd name="connsiteY5" fmla="*/ 143591 h 1435903"/>
              <a:gd name="connsiteX6" fmla="*/ 6011507 w 6011507"/>
              <a:gd name="connsiteY6" fmla="*/ 1292313 h 1435903"/>
              <a:gd name="connsiteX7" fmla="*/ 5969450 w 6011507"/>
              <a:gd name="connsiteY7" fmla="*/ 1393846 h 1435903"/>
              <a:gd name="connsiteX8" fmla="*/ 5867916 w 6011507"/>
              <a:gd name="connsiteY8" fmla="*/ 1435903 h 1435903"/>
              <a:gd name="connsiteX9" fmla="*/ 143590 w 6011507"/>
              <a:gd name="connsiteY9" fmla="*/ 1435903 h 1435903"/>
              <a:gd name="connsiteX10" fmla="*/ 42057 w 6011507"/>
              <a:gd name="connsiteY10" fmla="*/ 1393846 h 1435903"/>
              <a:gd name="connsiteX11" fmla="*/ 1 w 6011507"/>
              <a:gd name="connsiteY11" fmla="*/ 1292312 h 1435903"/>
              <a:gd name="connsiteX12" fmla="*/ 0 w 6011507"/>
              <a:gd name="connsiteY12" fmla="*/ 143590 h 143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1507" h="1435903">
                <a:moveTo>
                  <a:pt x="0" y="143590"/>
                </a:moveTo>
                <a:cubicBezTo>
                  <a:pt x="0" y="105508"/>
                  <a:pt x="15128" y="68985"/>
                  <a:pt x="42057" y="42057"/>
                </a:cubicBezTo>
                <a:cubicBezTo>
                  <a:pt x="68985" y="15129"/>
                  <a:pt x="105508" y="1"/>
                  <a:pt x="143591" y="1"/>
                </a:cubicBezTo>
                <a:lnTo>
                  <a:pt x="5867917" y="0"/>
                </a:lnTo>
                <a:cubicBezTo>
                  <a:pt x="5905999" y="0"/>
                  <a:pt x="5942522" y="15128"/>
                  <a:pt x="5969450" y="42057"/>
                </a:cubicBezTo>
                <a:cubicBezTo>
                  <a:pt x="5996378" y="68985"/>
                  <a:pt x="6011506" y="105508"/>
                  <a:pt x="6011506" y="143591"/>
                </a:cubicBezTo>
                <a:cubicBezTo>
                  <a:pt x="6011506" y="526498"/>
                  <a:pt x="6011507" y="909406"/>
                  <a:pt x="6011507" y="1292313"/>
                </a:cubicBezTo>
                <a:cubicBezTo>
                  <a:pt x="6011507" y="1330395"/>
                  <a:pt x="5996379" y="1366918"/>
                  <a:pt x="5969450" y="1393846"/>
                </a:cubicBezTo>
                <a:cubicBezTo>
                  <a:pt x="5942522" y="1420774"/>
                  <a:pt x="5905999" y="1435903"/>
                  <a:pt x="5867916" y="1435903"/>
                </a:cubicBezTo>
                <a:lnTo>
                  <a:pt x="143590" y="1435903"/>
                </a:lnTo>
                <a:cubicBezTo>
                  <a:pt x="105508" y="1435903"/>
                  <a:pt x="68985" y="1420775"/>
                  <a:pt x="42057" y="1393846"/>
                </a:cubicBezTo>
                <a:cubicBezTo>
                  <a:pt x="15129" y="1366918"/>
                  <a:pt x="1" y="1330395"/>
                  <a:pt x="1" y="1292312"/>
                </a:cubicBezTo>
                <a:cubicBezTo>
                  <a:pt x="1" y="909405"/>
                  <a:pt x="0" y="526497"/>
                  <a:pt x="0" y="143590"/>
                </a:cubicBezTo>
                <a:close/>
              </a:path>
            </a:pathLst>
          </a:custGeom>
          <a:solidFill>
            <a:srgbClr val="FFC000"/>
          </a:solidFill>
          <a:ln>
            <a:solidFill>
              <a:srgbClr val="BCB8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rgbClr r="0" g="0" b="0"/>
          </a:lnRef>
          <a:fillRef idx="1">
            <a:scrgbClr r="0" g="0" b="0"/>
          </a:fillRef>
          <a:effectRef idx="0">
            <a:scrgbClr r="0" g="0" b="0"/>
          </a:effectRef>
          <a:fontRef idx="minor">
            <a:schemeClr val="lt1"/>
          </a:fontRef>
        </p:style>
        <p:txBody>
          <a:bodyPr spcFirstLastPara="0" vert="horz" wrap="square" lIns="179216" tIns="179216" rIns="1642980" bIns="179216"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600200">
              <a:lnSpc>
                <a:spcPct val="90000"/>
              </a:lnSpc>
              <a:spcBef>
                <a:spcPct val="0"/>
              </a:spcBef>
              <a:spcAft>
                <a:spcPct val="35000"/>
              </a:spcAft>
            </a:pPr>
            <a:r>
              <a:rPr kumimoji="1" lang="ja-JP" altLang="en-US" sz="3600" b="1" kern="1200" cap="none" spc="150" dirty="0" smtClean="0">
                <a:ln w="11430"/>
                <a:solidFill>
                  <a:srgbClr val="F8F8F8"/>
                </a:solidFill>
                <a:effectLst>
                  <a:outerShdw blurRad="25400" algn="tl" rotWithShape="0">
                    <a:srgbClr val="000000">
                      <a:alpha val="43000"/>
                    </a:srgbClr>
                  </a:outerShdw>
                </a:effectLst>
              </a:rPr>
              <a:t>行動や意見の掲載</a:t>
            </a:r>
            <a:endParaRPr kumimoji="1" lang="ja-JP" altLang="en-US" sz="3600" b="1" kern="1200" cap="none" spc="150" dirty="0">
              <a:ln w="11430"/>
              <a:solidFill>
                <a:srgbClr val="F8F8F8"/>
              </a:solidFill>
              <a:effectLst>
                <a:outerShdw blurRad="25400" algn="tl" rotWithShape="0">
                  <a:srgbClr val="000000">
                    <a:alpha val="43000"/>
                  </a:srgbClr>
                </a:outerShdw>
              </a:effectLst>
            </a:endParaRPr>
          </a:p>
        </p:txBody>
      </p:sp>
      <p:sp>
        <p:nvSpPr>
          <p:cNvPr id="18" name="フリーフォーム 17"/>
          <p:cNvSpPr/>
          <p:nvPr/>
        </p:nvSpPr>
        <p:spPr>
          <a:xfrm>
            <a:off x="2096673" y="4850616"/>
            <a:ext cx="6011507" cy="1435903"/>
          </a:xfrm>
          <a:custGeom>
            <a:avLst/>
            <a:gdLst>
              <a:gd name="connsiteX0" fmla="*/ 0 w 6011507"/>
              <a:gd name="connsiteY0" fmla="*/ 143590 h 1435903"/>
              <a:gd name="connsiteX1" fmla="*/ 42057 w 6011507"/>
              <a:gd name="connsiteY1" fmla="*/ 42057 h 1435903"/>
              <a:gd name="connsiteX2" fmla="*/ 143591 w 6011507"/>
              <a:gd name="connsiteY2" fmla="*/ 1 h 1435903"/>
              <a:gd name="connsiteX3" fmla="*/ 5867917 w 6011507"/>
              <a:gd name="connsiteY3" fmla="*/ 0 h 1435903"/>
              <a:gd name="connsiteX4" fmla="*/ 5969450 w 6011507"/>
              <a:gd name="connsiteY4" fmla="*/ 42057 h 1435903"/>
              <a:gd name="connsiteX5" fmla="*/ 6011506 w 6011507"/>
              <a:gd name="connsiteY5" fmla="*/ 143591 h 1435903"/>
              <a:gd name="connsiteX6" fmla="*/ 6011507 w 6011507"/>
              <a:gd name="connsiteY6" fmla="*/ 1292313 h 1435903"/>
              <a:gd name="connsiteX7" fmla="*/ 5969450 w 6011507"/>
              <a:gd name="connsiteY7" fmla="*/ 1393846 h 1435903"/>
              <a:gd name="connsiteX8" fmla="*/ 5867916 w 6011507"/>
              <a:gd name="connsiteY8" fmla="*/ 1435903 h 1435903"/>
              <a:gd name="connsiteX9" fmla="*/ 143590 w 6011507"/>
              <a:gd name="connsiteY9" fmla="*/ 1435903 h 1435903"/>
              <a:gd name="connsiteX10" fmla="*/ 42057 w 6011507"/>
              <a:gd name="connsiteY10" fmla="*/ 1393846 h 1435903"/>
              <a:gd name="connsiteX11" fmla="*/ 1 w 6011507"/>
              <a:gd name="connsiteY11" fmla="*/ 1292312 h 1435903"/>
              <a:gd name="connsiteX12" fmla="*/ 0 w 6011507"/>
              <a:gd name="connsiteY12" fmla="*/ 143590 h 143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1507" h="1435903">
                <a:moveTo>
                  <a:pt x="0" y="143590"/>
                </a:moveTo>
                <a:cubicBezTo>
                  <a:pt x="0" y="105508"/>
                  <a:pt x="15128" y="68985"/>
                  <a:pt x="42057" y="42057"/>
                </a:cubicBezTo>
                <a:cubicBezTo>
                  <a:pt x="68985" y="15129"/>
                  <a:pt x="105508" y="1"/>
                  <a:pt x="143591" y="1"/>
                </a:cubicBezTo>
                <a:lnTo>
                  <a:pt x="5867917" y="0"/>
                </a:lnTo>
                <a:cubicBezTo>
                  <a:pt x="5905999" y="0"/>
                  <a:pt x="5942522" y="15128"/>
                  <a:pt x="5969450" y="42057"/>
                </a:cubicBezTo>
                <a:cubicBezTo>
                  <a:pt x="5996378" y="68985"/>
                  <a:pt x="6011506" y="105508"/>
                  <a:pt x="6011506" y="143591"/>
                </a:cubicBezTo>
                <a:cubicBezTo>
                  <a:pt x="6011506" y="526498"/>
                  <a:pt x="6011507" y="909406"/>
                  <a:pt x="6011507" y="1292313"/>
                </a:cubicBezTo>
                <a:cubicBezTo>
                  <a:pt x="6011507" y="1330395"/>
                  <a:pt x="5996379" y="1366918"/>
                  <a:pt x="5969450" y="1393846"/>
                </a:cubicBezTo>
                <a:cubicBezTo>
                  <a:pt x="5942522" y="1420774"/>
                  <a:pt x="5905999" y="1435903"/>
                  <a:pt x="5867916" y="1435903"/>
                </a:cubicBezTo>
                <a:lnTo>
                  <a:pt x="143590" y="1435903"/>
                </a:lnTo>
                <a:cubicBezTo>
                  <a:pt x="105508" y="1435903"/>
                  <a:pt x="68985" y="1420775"/>
                  <a:pt x="42057" y="1393846"/>
                </a:cubicBezTo>
                <a:cubicBezTo>
                  <a:pt x="15129" y="1366918"/>
                  <a:pt x="1" y="1330395"/>
                  <a:pt x="1" y="1292312"/>
                </a:cubicBezTo>
                <a:cubicBezTo>
                  <a:pt x="1" y="909405"/>
                  <a:pt x="0" y="526497"/>
                  <a:pt x="0" y="143590"/>
                </a:cubicBezTo>
                <a:close/>
              </a:path>
            </a:pathLst>
          </a:custGeom>
          <a:solidFill>
            <a:schemeClr val="accent2">
              <a:lumMod val="75000"/>
            </a:schemeClr>
          </a:solidFill>
          <a:ln>
            <a:solidFill>
              <a:schemeClr val="accent2">
                <a:lumMod val="50000"/>
              </a:schemeClr>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rgbClr r="0" g="0" b="0"/>
          </a:lnRef>
          <a:fillRef idx="1">
            <a:scrgbClr r="0" g="0" b="0"/>
          </a:fillRef>
          <a:effectRef idx="0">
            <a:scrgbClr r="0" g="0" b="0"/>
          </a:effectRef>
          <a:fontRef idx="minor">
            <a:schemeClr val="lt1"/>
          </a:fontRef>
        </p:style>
        <p:txBody>
          <a:bodyPr spcFirstLastPara="0" vert="horz" wrap="square" lIns="163976" tIns="163976" rIns="1627740" bIns="163976"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422400">
              <a:lnSpc>
                <a:spcPct val="90000"/>
              </a:lnSpc>
              <a:spcBef>
                <a:spcPct val="0"/>
              </a:spcBef>
              <a:spcAft>
                <a:spcPct val="35000"/>
              </a:spcAft>
            </a:pPr>
            <a:r>
              <a:rPr kumimoji="1" lang="ja-JP" altLang="en-US" sz="3200" b="1" kern="1200" cap="none" spc="150" dirty="0" smtClean="0">
                <a:ln w="11430"/>
                <a:solidFill>
                  <a:srgbClr val="F8F8F8"/>
                </a:solidFill>
                <a:effectLst>
                  <a:outerShdw blurRad="25400" algn="tl" rotWithShape="0">
                    <a:srgbClr val="000000">
                      <a:alpha val="43000"/>
                    </a:srgbClr>
                  </a:outerShdw>
                </a:effectLst>
              </a:rPr>
              <a:t>批判・反感→トラブル</a:t>
            </a:r>
            <a:endParaRPr kumimoji="1" lang="ja-JP" altLang="en-US" sz="3200" b="1" kern="1200" cap="none" spc="150" dirty="0">
              <a:ln w="11430"/>
              <a:solidFill>
                <a:srgbClr val="F8F8F8"/>
              </a:solidFill>
              <a:effectLst>
                <a:outerShdw blurRad="25400" algn="tl" rotWithShape="0">
                  <a:srgbClr val="000000">
                    <a:alpha val="43000"/>
                  </a:srgbClr>
                </a:outerShdw>
              </a:effectLst>
            </a:endParaRPr>
          </a:p>
        </p:txBody>
      </p:sp>
      <p:sp>
        <p:nvSpPr>
          <p:cNvPr id="19" name="フリーフォーム 18"/>
          <p:cNvSpPr/>
          <p:nvPr/>
        </p:nvSpPr>
        <p:spPr>
          <a:xfrm>
            <a:off x="4572003" y="2571744"/>
            <a:ext cx="933337" cy="933337"/>
          </a:xfrm>
          <a:custGeom>
            <a:avLst/>
            <a:gdLst>
              <a:gd name="connsiteX0" fmla="*/ 0 w 933337"/>
              <a:gd name="connsiteY0" fmla="*/ 513335 h 933337"/>
              <a:gd name="connsiteX1" fmla="*/ 210001 w 933337"/>
              <a:gd name="connsiteY1" fmla="*/ 513335 h 933337"/>
              <a:gd name="connsiteX2" fmla="*/ 210001 w 933337"/>
              <a:gd name="connsiteY2" fmla="*/ 0 h 933337"/>
              <a:gd name="connsiteX3" fmla="*/ 723336 w 933337"/>
              <a:gd name="connsiteY3" fmla="*/ 0 h 933337"/>
              <a:gd name="connsiteX4" fmla="*/ 723336 w 933337"/>
              <a:gd name="connsiteY4" fmla="*/ 513335 h 933337"/>
              <a:gd name="connsiteX5" fmla="*/ 933337 w 933337"/>
              <a:gd name="connsiteY5" fmla="*/ 513335 h 933337"/>
              <a:gd name="connsiteX6" fmla="*/ 466669 w 933337"/>
              <a:gd name="connsiteY6" fmla="*/ 933337 h 933337"/>
              <a:gd name="connsiteX7" fmla="*/ 0 w 933337"/>
              <a:gd name="connsiteY7" fmla="*/ 513335 h 933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337" h="933337">
                <a:moveTo>
                  <a:pt x="0" y="513335"/>
                </a:moveTo>
                <a:lnTo>
                  <a:pt x="210001" y="513335"/>
                </a:lnTo>
                <a:lnTo>
                  <a:pt x="210001" y="0"/>
                </a:lnTo>
                <a:lnTo>
                  <a:pt x="723336" y="0"/>
                </a:lnTo>
                <a:lnTo>
                  <a:pt x="723336" y="513335"/>
                </a:lnTo>
                <a:lnTo>
                  <a:pt x="933337" y="513335"/>
                </a:lnTo>
                <a:lnTo>
                  <a:pt x="466669" y="933337"/>
                </a:lnTo>
                <a:lnTo>
                  <a:pt x="0" y="513335"/>
                </a:lnTo>
                <a:close/>
              </a:path>
            </a:pathLst>
          </a:custGeom>
          <a:solidFill>
            <a:srgbClr val="FF0000">
              <a:alpha val="90000"/>
            </a:srgbClr>
          </a:solidFill>
          <a:scene3d>
            <a:camera prst="orthographicFront"/>
            <a:lightRig rig="threePt" dir="t"/>
          </a:scene3d>
          <a:sp3d>
            <a:bevelT/>
          </a:sp3d>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55721" tIns="45720" rIns="255721" bIns="276721" numCol="1" spcCol="1270" anchor="ctr" anchorCtr="0">
            <a:noAutofit/>
          </a:bodyPr>
          <a:lstStyle/>
          <a:p>
            <a:pPr lvl="0" algn="ctr" defTabSz="1600200">
              <a:lnSpc>
                <a:spcPct val="90000"/>
              </a:lnSpc>
              <a:spcBef>
                <a:spcPct val="0"/>
              </a:spcBef>
              <a:spcAft>
                <a:spcPct val="35000"/>
              </a:spcAft>
            </a:pPr>
            <a:endParaRPr kumimoji="1" lang="ja-JP" altLang="en-US" sz="3600" kern="1200"/>
          </a:p>
        </p:txBody>
      </p:sp>
      <p:sp>
        <p:nvSpPr>
          <p:cNvPr id="20" name="フリーフォーム 19"/>
          <p:cNvSpPr/>
          <p:nvPr/>
        </p:nvSpPr>
        <p:spPr>
          <a:xfrm>
            <a:off x="5572132" y="4214815"/>
            <a:ext cx="933337" cy="933337"/>
          </a:xfrm>
          <a:custGeom>
            <a:avLst/>
            <a:gdLst>
              <a:gd name="connsiteX0" fmla="*/ 0 w 933337"/>
              <a:gd name="connsiteY0" fmla="*/ 513335 h 933337"/>
              <a:gd name="connsiteX1" fmla="*/ 210001 w 933337"/>
              <a:gd name="connsiteY1" fmla="*/ 513335 h 933337"/>
              <a:gd name="connsiteX2" fmla="*/ 210001 w 933337"/>
              <a:gd name="connsiteY2" fmla="*/ 0 h 933337"/>
              <a:gd name="connsiteX3" fmla="*/ 723336 w 933337"/>
              <a:gd name="connsiteY3" fmla="*/ 0 h 933337"/>
              <a:gd name="connsiteX4" fmla="*/ 723336 w 933337"/>
              <a:gd name="connsiteY4" fmla="*/ 513335 h 933337"/>
              <a:gd name="connsiteX5" fmla="*/ 933337 w 933337"/>
              <a:gd name="connsiteY5" fmla="*/ 513335 h 933337"/>
              <a:gd name="connsiteX6" fmla="*/ 466669 w 933337"/>
              <a:gd name="connsiteY6" fmla="*/ 933337 h 933337"/>
              <a:gd name="connsiteX7" fmla="*/ 0 w 933337"/>
              <a:gd name="connsiteY7" fmla="*/ 513335 h 933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337" h="933337">
                <a:moveTo>
                  <a:pt x="0" y="513335"/>
                </a:moveTo>
                <a:lnTo>
                  <a:pt x="210001" y="513335"/>
                </a:lnTo>
                <a:lnTo>
                  <a:pt x="210001" y="0"/>
                </a:lnTo>
                <a:lnTo>
                  <a:pt x="723336" y="0"/>
                </a:lnTo>
                <a:lnTo>
                  <a:pt x="723336" y="513335"/>
                </a:lnTo>
                <a:lnTo>
                  <a:pt x="933337" y="513335"/>
                </a:lnTo>
                <a:lnTo>
                  <a:pt x="466669" y="933337"/>
                </a:lnTo>
                <a:lnTo>
                  <a:pt x="0" y="513335"/>
                </a:lnTo>
                <a:close/>
              </a:path>
            </a:pathLst>
          </a:custGeom>
          <a:solidFill>
            <a:srgbClr val="FF0000">
              <a:alpha val="90000"/>
            </a:srgbClr>
          </a:solidFill>
          <a:scene3d>
            <a:camera prst="orthographicFront"/>
            <a:lightRig rig="threePt" dir="t"/>
          </a:scene3d>
          <a:sp3d>
            <a:bevelT/>
          </a:sp3d>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55721" tIns="45720" rIns="255721" bIns="276721" numCol="1" spcCol="1270" anchor="ctr" anchorCtr="0">
            <a:noAutofit/>
          </a:bodyPr>
          <a:lstStyle/>
          <a:p>
            <a:pPr lvl="0" algn="ctr" defTabSz="1600200">
              <a:lnSpc>
                <a:spcPct val="90000"/>
              </a:lnSpc>
              <a:spcBef>
                <a:spcPct val="0"/>
              </a:spcBef>
              <a:spcAft>
                <a:spcPct val="35000"/>
              </a:spcAft>
            </a:pPr>
            <a:endParaRPr kumimoji="1" lang="ja-JP" altLang="en-US" sz="3600" kern="1200"/>
          </a:p>
        </p:txBody>
      </p:sp>
      <p:sp>
        <p:nvSpPr>
          <p:cNvPr id="4" name="テキスト ボックス 3"/>
          <p:cNvSpPr txBox="1"/>
          <p:nvPr/>
        </p:nvSpPr>
        <p:spPr>
          <a:xfrm>
            <a:off x="7125499" y="1440000"/>
            <a:ext cx="2018501" cy="369332"/>
          </a:xfrm>
          <a:prstGeom prst="rect">
            <a:avLst/>
          </a:prstGeom>
          <a:noFill/>
        </p:spPr>
        <p:txBody>
          <a:bodyPr wrap="none" rtlCol="0">
            <a:spAutoFit/>
          </a:bodyPr>
          <a:lstStyle/>
          <a:p>
            <a:r>
              <a:rPr kumimoji="1" lang="ja-JP" altLang="en-US" dirty="0" smtClean="0">
                <a:solidFill>
                  <a:schemeClr val="bg1"/>
                </a:solidFill>
              </a:rPr>
              <a:t>（主に男子の被害）</a:t>
            </a:r>
            <a:endParaRPr kumimoji="1" lang="ja-JP" altLang="en-US" dirty="0">
              <a:solidFill>
                <a:schemeClr val="bg1"/>
              </a:solidFill>
            </a:endParaRPr>
          </a:p>
        </p:txBody>
      </p:sp>
      <p:sp>
        <p:nvSpPr>
          <p:cNvPr id="5" name="円形吹き出し 4"/>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6" name="グループ化 5"/>
          <p:cNvGrpSpPr/>
          <p:nvPr/>
        </p:nvGrpSpPr>
        <p:grpSpPr>
          <a:xfrm>
            <a:off x="8474904" y="0"/>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lide(fromTop)">
                                      <p:cBhvr>
                                        <p:cTn id="12" dur="500"/>
                                        <p:tgtEl>
                                          <p:spTgt spid="16"/>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500"/>
                            </p:stCondLst>
                            <p:childTnLst>
                              <p:par>
                                <p:cTn id="16" presetID="12" presetClass="entr" presetSubtype="1"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slide(fromTop)">
                                      <p:cBhvr>
                                        <p:cTn id="18" dur="500"/>
                                        <p:tgtEl>
                                          <p:spTgt spid="19"/>
                                        </p:tgtEl>
                                      </p:cBhvr>
                                    </p:animEffect>
                                  </p:childTnLst>
                                </p:cTn>
                              </p:par>
                            </p:childTnLst>
                          </p:cTn>
                        </p:par>
                        <p:par>
                          <p:cTn id="19" fill="hold">
                            <p:stCondLst>
                              <p:cond delay="1000"/>
                            </p:stCondLst>
                            <p:childTnLst>
                              <p:par>
                                <p:cTn id="20" presetID="12" presetClass="entr" presetSubtype="1"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slide(fromTop)">
                                      <p:cBhvr>
                                        <p:cTn id="22" dur="500"/>
                                        <p:tgtEl>
                                          <p:spTgt spid="17"/>
                                        </p:tgtEl>
                                      </p:cBhvr>
                                    </p:animEffect>
                                  </p:childTnLst>
                                </p:cTn>
                              </p:par>
                            </p:childTnLst>
                          </p:cTn>
                        </p:par>
                        <p:par>
                          <p:cTn id="23" fill="hold">
                            <p:stCondLst>
                              <p:cond delay="1500"/>
                            </p:stCondLst>
                            <p:childTnLst>
                              <p:par>
                                <p:cTn id="24" presetID="12" presetClass="entr" presetSubtype="1"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slide(fromTop)">
                                      <p:cBhvr>
                                        <p:cTn id="26" dur="500"/>
                                        <p:tgtEl>
                                          <p:spTgt spid="20"/>
                                        </p:tgtEl>
                                      </p:cBhvr>
                                    </p:animEffect>
                                  </p:childTnLst>
                                </p:cTn>
                              </p:par>
                            </p:childTnLst>
                          </p:cTn>
                        </p:par>
                        <p:par>
                          <p:cTn id="27" fill="hold">
                            <p:stCondLst>
                              <p:cond delay="2000"/>
                            </p:stCondLst>
                            <p:childTnLst>
                              <p:par>
                                <p:cTn id="28" presetID="12" presetClass="entr" presetSubtype="1"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slide(fromTop)">
                                      <p:cBhvr>
                                        <p:cTn id="30" dur="500"/>
                                        <p:tgtEl>
                                          <p:spTgt spid="18"/>
                                        </p:tgtEl>
                                      </p:cBhvr>
                                    </p:animEffect>
                                  </p:childTnLst>
                                </p:cTn>
                              </p:par>
                            </p:childTnLst>
                          </p:cTn>
                        </p:par>
                        <p:par>
                          <p:cTn id="31" fill="hold">
                            <p:stCondLst>
                              <p:cond delay="2500"/>
                            </p:stCondLst>
                            <p:childTnLst>
                              <p:par>
                                <p:cTn id="32" presetID="18" presetClass="entr" presetSubtype="12" fill="hold" grpId="0" nodeType="afterEffect">
                                  <p:stCondLst>
                                    <p:cond delay="1000"/>
                                  </p:stCondLst>
                                  <p:childTnLst>
                                    <p:set>
                                      <p:cBhvr>
                                        <p:cTn id="33" dur="1" fill="hold">
                                          <p:stCondLst>
                                            <p:cond delay="0"/>
                                          </p:stCondLst>
                                        </p:cTn>
                                        <p:tgtEl>
                                          <p:spTgt spid="5"/>
                                        </p:tgtEl>
                                        <p:attrNameLst>
                                          <p:attrName>style.visibility</p:attrName>
                                        </p:attrNameLst>
                                      </p:cBhvr>
                                      <p:to>
                                        <p:strVal val="visible"/>
                                      </p:to>
                                    </p:set>
                                    <p:animEffect transition="in" filter="strips(downLeft)">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グループ化 33"/>
          <p:cNvGrpSpPr/>
          <p:nvPr/>
        </p:nvGrpSpPr>
        <p:grpSpPr>
          <a:xfrm>
            <a:off x="2411760" y="188640"/>
            <a:ext cx="4320480" cy="13033448"/>
            <a:chOff x="2411760" y="188640"/>
            <a:chExt cx="4320480" cy="13033448"/>
          </a:xfrm>
        </p:grpSpPr>
        <p:sp>
          <p:nvSpPr>
            <p:cNvPr id="16" name="角丸四角形 15"/>
            <p:cNvSpPr/>
            <p:nvPr/>
          </p:nvSpPr>
          <p:spPr>
            <a:xfrm>
              <a:off x="2411760" y="188640"/>
              <a:ext cx="4320480" cy="1303344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699792" y="620688"/>
              <a:ext cx="3672408" cy="523220"/>
            </a:xfrm>
            <a:prstGeom prst="rect">
              <a:avLst/>
            </a:prstGeom>
            <a:solidFill>
              <a:schemeClr val="bg1"/>
            </a:solidFill>
          </p:spPr>
          <p:txBody>
            <a:bodyPr wrap="square" rtlCol="0">
              <a:spAutoFit/>
            </a:bodyPr>
            <a:lstStyle/>
            <a:p>
              <a:r>
                <a:rPr kumimoji="1" lang="ja-JP" altLang="en-US" sz="2800" dirty="0" smtClean="0"/>
                <a:t>オレは天才</a:t>
              </a:r>
              <a:endParaRPr kumimoji="1" lang="ja-JP" altLang="en-US" sz="2800" dirty="0"/>
            </a:p>
          </p:txBody>
        </p:sp>
        <p:sp>
          <p:nvSpPr>
            <p:cNvPr id="18" name="テキスト ボックス 17"/>
            <p:cNvSpPr txBox="1"/>
            <p:nvPr/>
          </p:nvSpPr>
          <p:spPr>
            <a:xfrm>
              <a:off x="3995936" y="4226312"/>
              <a:ext cx="2031325" cy="2308324"/>
            </a:xfrm>
            <a:prstGeom prst="rect">
              <a:avLst/>
            </a:prstGeom>
            <a:noFill/>
          </p:spPr>
          <p:txBody>
            <a:bodyPr wrap="none" rtlCol="0">
              <a:spAutoFit/>
            </a:bodyPr>
            <a:lstStyle/>
            <a:p>
              <a:r>
                <a:rPr kumimoji="1" lang="ja-JP" altLang="en-US" sz="2400" dirty="0" smtClean="0"/>
                <a:t>日進米野木小</a:t>
              </a:r>
              <a:endParaRPr kumimoji="1" lang="en-US" altLang="ja-JP" sz="2400" dirty="0" smtClean="0"/>
            </a:p>
            <a:p>
              <a:r>
                <a:rPr kumimoji="1" lang="ja-JP" altLang="en-US" sz="2400" dirty="0" smtClean="0"/>
                <a:t>　　↓</a:t>
              </a:r>
              <a:endParaRPr kumimoji="1" lang="en-US" altLang="ja-JP" sz="2400" dirty="0" smtClean="0"/>
            </a:p>
            <a:p>
              <a:r>
                <a:rPr lang="ja-JP" altLang="en-US" sz="2400" dirty="0" smtClean="0"/>
                <a:t>日進米野木中</a:t>
              </a:r>
              <a:endParaRPr lang="en-US" altLang="ja-JP" sz="2400" dirty="0" smtClean="0"/>
            </a:p>
            <a:p>
              <a:r>
                <a:rPr kumimoji="1" lang="ja-JP" altLang="en-US" sz="2400" dirty="0" smtClean="0"/>
                <a:t>　　↓</a:t>
              </a:r>
              <a:endParaRPr kumimoji="1" lang="en-US" altLang="ja-JP" sz="2400" dirty="0" smtClean="0"/>
            </a:p>
            <a:p>
              <a:r>
                <a:rPr kumimoji="1" lang="ja-JP" altLang="en-US" sz="2400" dirty="0" smtClean="0"/>
                <a:t>米野木高校</a:t>
              </a:r>
              <a:endParaRPr kumimoji="1" lang="en-US" altLang="ja-JP" sz="2400" dirty="0" smtClean="0"/>
            </a:p>
            <a:p>
              <a:r>
                <a:rPr lang="ja-JP" altLang="en-US" sz="2400" dirty="0" smtClean="0"/>
                <a:t>　　　１２１１</a:t>
              </a:r>
              <a:endParaRPr kumimoji="1" lang="ja-JP" altLang="en-US" sz="2400" dirty="0"/>
            </a:p>
          </p:txBody>
        </p:sp>
        <p:sp>
          <p:nvSpPr>
            <p:cNvPr id="20" name="テキスト ボックス 19"/>
            <p:cNvSpPr txBox="1"/>
            <p:nvPr/>
          </p:nvSpPr>
          <p:spPr>
            <a:xfrm>
              <a:off x="3995936" y="1916832"/>
              <a:ext cx="800219" cy="461665"/>
            </a:xfrm>
            <a:prstGeom prst="rect">
              <a:avLst/>
            </a:prstGeom>
            <a:noFill/>
          </p:spPr>
          <p:txBody>
            <a:bodyPr wrap="none" rtlCol="0">
              <a:spAutoFit/>
            </a:bodyPr>
            <a:lstStyle/>
            <a:p>
              <a:r>
                <a:rPr kumimoji="1" lang="ja-JP" altLang="en-US" sz="2400" dirty="0" smtClean="0"/>
                <a:t>帝王</a:t>
              </a:r>
              <a:endParaRPr kumimoji="1" lang="ja-JP" altLang="en-US" sz="2400" dirty="0"/>
            </a:p>
          </p:txBody>
        </p:sp>
        <p:sp>
          <p:nvSpPr>
            <p:cNvPr id="21" name="テキスト ボックス 20"/>
            <p:cNvSpPr txBox="1"/>
            <p:nvPr/>
          </p:nvSpPr>
          <p:spPr>
            <a:xfrm>
              <a:off x="2699792" y="2348880"/>
              <a:ext cx="2880320" cy="468000"/>
            </a:xfrm>
            <a:prstGeom prst="roundRect">
              <a:avLst>
                <a:gd name="adj" fmla="val 50000"/>
              </a:avLst>
            </a:prstGeom>
            <a:solidFill>
              <a:srgbClr val="FFC000"/>
            </a:solidFill>
          </p:spPr>
          <p:txBody>
            <a:bodyPr wrap="square" rtlCol="0" anchor="ctr" anchorCtr="0">
              <a:noAutofit/>
            </a:bodyPr>
            <a:lstStyle/>
            <a:p>
              <a:r>
                <a:rPr kumimoji="1" lang="ja-JP" altLang="en-US" sz="2000" dirty="0" smtClean="0"/>
                <a:t>ニックネームの由来</a:t>
              </a:r>
              <a:endParaRPr kumimoji="1" lang="ja-JP" altLang="en-US" sz="2000" dirty="0"/>
            </a:p>
          </p:txBody>
        </p:sp>
        <p:sp>
          <p:nvSpPr>
            <p:cNvPr id="22" name="テキスト ボックス 21"/>
            <p:cNvSpPr txBox="1"/>
            <p:nvPr/>
          </p:nvSpPr>
          <p:spPr>
            <a:xfrm>
              <a:off x="2699792" y="1412776"/>
              <a:ext cx="2880320" cy="468000"/>
            </a:xfrm>
            <a:prstGeom prst="roundRect">
              <a:avLst>
                <a:gd name="adj" fmla="val 50000"/>
              </a:avLst>
            </a:prstGeom>
            <a:solidFill>
              <a:srgbClr val="FFC000"/>
            </a:solidFill>
          </p:spPr>
          <p:txBody>
            <a:bodyPr wrap="square" rtlCol="0" anchor="ctr" anchorCtr="0">
              <a:noAutofit/>
            </a:bodyPr>
            <a:lstStyle/>
            <a:p>
              <a:r>
                <a:rPr kumimoji="1" lang="ja-JP" altLang="en-US" sz="2000" dirty="0" smtClean="0"/>
                <a:t>ニックネーム</a:t>
              </a:r>
              <a:endParaRPr kumimoji="1" lang="ja-JP" altLang="en-US" sz="2000" dirty="0"/>
            </a:p>
          </p:txBody>
        </p:sp>
        <p:sp>
          <p:nvSpPr>
            <p:cNvPr id="23" name="テキスト ボックス 22"/>
            <p:cNvSpPr txBox="1"/>
            <p:nvPr/>
          </p:nvSpPr>
          <p:spPr>
            <a:xfrm>
              <a:off x="3995936" y="2780928"/>
              <a:ext cx="1640193" cy="461665"/>
            </a:xfrm>
            <a:prstGeom prst="rect">
              <a:avLst/>
            </a:prstGeom>
            <a:noFill/>
          </p:spPr>
          <p:txBody>
            <a:bodyPr wrap="none" rtlCol="0">
              <a:spAutoFit/>
            </a:bodyPr>
            <a:lstStyle/>
            <a:p>
              <a:r>
                <a:rPr kumimoji="1" lang="ja-JP" altLang="en-US" sz="2400" dirty="0" smtClean="0"/>
                <a:t>帝王だから</a:t>
              </a:r>
              <a:endParaRPr kumimoji="1" lang="ja-JP" altLang="en-US" sz="2400" dirty="0"/>
            </a:p>
          </p:txBody>
        </p:sp>
        <p:sp>
          <p:nvSpPr>
            <p:cNvPr id="24" name="テキスト ボックス 23"/>
            <p:cNvSpPr txBox="1"/>
            <p:nvPr/>
          </p:nvSpPr>
          <p:spPr>
            <a:xfrm>
              <a:off x="2699792" y="3284984"/>
              <a:ext cx="2880320" cy="468000"/>
            </a:xfrm>
            <a:prstGeom prst="roundRect">
              <a:avLst>
                <a:gd name="adj" fmla="val 50000"/>
              </a:avLst>
            </a:prstGeom>
            <a:solidFill>
              <a:srgbClr val="FFC000"/>
            </a:solidFill>
          </p:spPr>
          <p:txBody>
            <a:bodyPr wrap="square" rtlCol="0" anchor="ctr" anchorCtr="0">
              <a:noAutofit/>
            </a:bodyPr>
            <a:lstStyle/>
            <a:p>
              <a:r>
                <a:rPr kumimoji="1" lang="ja-JP" altLang="en-US" sz="2000" dirty="0" smtClean="0"/>
                <a:t>職業</a:t>
              </a:r>
              <a:endParaRPr kumimoji="1" lang="ja-JP" altLang="en-US" sz="2000" dirty="0"/>
            </a:p>
          </p:txBody>
        </p:sp>
        <p:sp>
          <p:nvSpPr>
            <p:cNvPr id="25" name="テキスト ボックス 24"/>
            <p:cNvSpPr txBox="1"/>
            <p:nvPr/>
          </p:nvSpPr>
          <p:spPr>
            <a:xfrm>
              <a:off x="3995936" y="3717032"/>
              <a:ext cx="800219" cy="461665"/>
            </a:xfrm>
            <a:prstGeom prst="rect">
              <a:avLst/>
            </a:prstGeom>
            <a:noFill/>
          </p:spPr>
          <p:txBody>
            <a:bodyPr wrap="none" rtlCol="0">
              <a:spAutoFit/>
            </a:bodyPr>
            <a:lstStyle/>
            <a:p>
              <a:r>
                <a:rPr kumimoji="1" lang="ja-JP" altLang="en-US" sz="2400" dirty="0" smtClean="0"/>
                <a:t>帝王</a:t>
              </a:r>
              <a:endParaRPr kumimoji="1" lang="ja-JP" altLang="en-US" sz="2400" dirty="0"/>
            </a:p>
          </p:txBody>
        </p:sp>
        <p:sp>
          <p:nvSpPr>
            <p:cNvPr id="26" name="テキスト ボックス 25"/>
            <p:cNvSpPr txBox="1"/>
            <p:nvPr/>
          </p:nvSpPr>
          <p:spPr>
            <a:xfrm>
              <a:off x="2699792" y="6489392"/>
              <a:ext cx="2880320" cy="468000"/>
            </a:xfrm>
            <a:prstGeom prst="roundRect">
              <a:avLst>
                <a:gd name="adj" fmla="val 50000"/>
              </a:avLst>
            </a:prstGeom>
            <a:solidFill>
              <a:srgbClr val="FFC000"/>
            </a:solidFill>
          </p:spPr>
          <p:txBody>
            <a:bodyPr wrap="square" rtlCol="0" anchor="ctr" anchorCtr="0">
              <a:noAutofit/>
            </a:bodyPr>
            <a:lstStyle/>
            <a:p>
              <a:r>
                <a:rPr kumimoji="1" lang="ja-JP" altLang="en-US" sz="2000" dirty="0" smtClean="0"/>
                <a:t>得意なこと</a:t>
              </a:r>
              <a:endParaRPr kumimoji="1" lang="ja-JP" altLang="en-US" sz="2000" dirty="0"/>
            </a:p>
          </p:txBody>
        </p:sp>
        <p:sp>
          <p:nvSpPr>
            <p:cNvPr id="27" name="テキスト ボックス 26"/>
            <p:cNvSpPr txBox="1"/>
            <p:nvPr/>
          </p:nvSpPr>
          <p:spPr>
            <a:xfrm>
              <a:off x="3995936" y="6957392"/>
              <a:ext cx="2432076" cy="1569660"/>
            </a:xfrm>
            <a:prstGeom prst="rect">
              <a:avLst/>
            </a:prstGeom>
            <a:noFill/>
          </p:spPr>
          <p:txBody>
            <a:bodyPr wrap="none" rtlCol="0">
              <a:spAutoFit/>
            </a:bodyPr>
            <a:lstStyle/>
            <a:p>
              <a:r>
                <a:rPr kumimoji="1" lang="ja-JP" altLang="en-US" sz="2400" dirty="0" smtClean="0"/>
                <a:t>英検３級</a:t>
              </a:r>
              <a:endParaRPr kumimoji="1" lang="en-US" altLang="ja-JP" sz="2400" dirty="0" smtClean="0"/>
            </a:p>
            <a:p>
              <a:r>
                <a:rPr lang="ja-JP" altLang="en-US" sz="2400" dirty="0" smtClean="0"/>
                <a:t>剣道　初段</a:t>
              </a:r>
              <a:endParaRPr lang="en-US" altLang="ja-JP" sz="2400" dirty="0" smtClean="0"/>
            </a:p>
            <a:p>
              <a:r>
                <a:rPr kumimoji="1" lang="ja-JP" altLang="en-US" sz="2400" dirty="0" smtClean="0"/>
                <a:t>柔道　空手</a:t>
              </a:r>
              <a:endParaRPr kumimoji="1" lang="en-US" altLang="ja-JP" sz="2400" dirty="0" smtClean="0"/>
            </a:p>
            <a:p>
              <a:r>
                <a:rPr lang="ja-JP" altLang="en-US" sz="2400" dirty="0" smtClean="0"/>
                <a:t>男</a:t>
              </a:r>
              <a:r>
                <a:rPr kumimoji="1" lang="ja-JP" altLang="en-US" sz="2400" dirty="0" smtClean="0"/>
                <a:t>バスレギュラー</a:t>
              </a:r>
              <a:endParaRPr kumimoji="1" lang="ja-JP" altLang="en-US" sz="2400" dirty="0"/>
            </a:p>
          </p:txBody>
        </p:sp>
        <p:sp>
          <p:nvSpPr>
            <p:cNvPr id="28" name="テキスト ボックス 27"/>
            <p:cNvSpPr txBox="1"/>
            <p:nvPr/>
          </p:nvSpPr>
          <p:spPr>
            <a:xfrm>
              <a:off x="2699792" y="8469560"/>
              <a:ext cx="2880320" cy="468000"/>
            </a:xfrm>
            <a:prstGeom prst="roundRect">
              <a:avLst>
                <a:gd name="adj" fmla="val 50000"/>
              </a:avLst>
            </a:prstGeom>
            <a:solidFill>
              <a:srgbClr val="FFC000"/>
            </a:solidFill>
          </p:spPr>
          <p:txBody>
            <a:bodyPr wrap="square" rtlCol="0" anchor="ctr" anchorCtr="0">
              <a:noAutofit/>
            </a:bodyPr>
            <a:lstStyle/>
            <a:p>
              <a:r>
                <a:rPr kumimoji="1" lang="ja-JP" altLang="en-US" sz="2000" dirty="0" smtClean="0"/>
                <a:t>苦手なこと</a:t>
              </a:r>
              <a:endParaRPr kumimoji="1" lang="ja-JP" altLang="en-US" sz="2000" dirty="0"/>
            </a:p>
          </p:txBody>
        </p:sp>
        <p:sp>
          <p:nvSpPr>
            <p:cNvPr id="29" name="テキスト ボックス 28"/>
            <p:cNvSpPr txBox="1"/>
            <p:nvPr/>
          </p:nvSpPr>
          <p:spPr>
            <a:xfrm>
              <a:off x="3995936" y="8937560"/>
              <a:ext cx="2517036" cy="461665"/>
            </a:xfrm>
            <a:prstGeom prst="rect">
              <a:avLst/>
            </a:prstGeom>
            <a:noFill/>
          </p:spPr>
          <p:txBody>
            <a:bodyPr wrap="none" rtlCol="0">
              <a:spAutoFit/>
            </a:bodyPr>
            <a:lstStyle/>
            <a:p>
              <a:r>
                <a:rPr kumimoji="1" lang="ja-JP" altLang="en-US" sz="2400" dirty="0" smtClean="0"/>
                <a:t>天才だから「ない」</a:t>
              </a:r>
              <a:endParaRPr kumimoji="1" lang="ja-JP" altLang="en-US" sz="2400" dirty="0"/>
            </a:p>
          </p:txBody>
        </p:sp>
        <p:sp>
          <p:nvSpPr>
            <p:cNvPr id="30" name="テキスト ボックス 29"/>
            <p:cNvSpPr txBox="1"/>
            <p:nvPr/>
          </p:nvSpPr>
          <p:spPr>
            <a:xfrm>
              <a:off x="2699792" y="9369712"/>
              <a:ext cx="2880320" cy="468000"/>
            </a:xfrm>
            <a:prstGeom prst="roundRect">
              <a:avLst>
                <a:gd name="adj" fmla="val 50000"/>
              </a:avLst>
            </a:prstGeom>
            <a:solidFill>
              <a:srgbClr val="FFC000"/>
            </a:solidFill>
          </p:spPr>
          <p:txBody>
            <a:bodyPr wrap="square" rtlCol="0" anchor="ctr" anchorCtr="0">
              <a:noAutofit/>
            </a:bodyPr>
            <a:lstStyle/>
            <a:p>
              <a:r>
                <a:rPr kumimoji="1" lang="ja-JP" altLang="en-US" sz="2000" dirty="0" smtClean="0"/>
                <a:t>好きな言葉</a:t>
              </a:r>
              <a:endParaRPr kumimoji="1" lang="ja-JP" altLang="en-US" sz="2000" dirty="0"/>
            </a:p>
          </p:txBody>
        </p:sp>
        <p:sp>
          <p:nvSpPr>
            <p:cNvPr id="31" name="テキスト ボックス 30"/>
            <p:cNvSpPr txBox="1"/>
            <p:nvPr/>
          </p:nvSpPr>
          <p:spPr>
            <a:xfrm>
              <a:off x="3995936" y="9837712"/>
              <a:ext cx="1415772" cy="461665"/>
            </a:xfrm>
            <a:prstGeom prst="rect">
              <a:avLst/>
            </a:prstGeom>
            <a:noFill/>
          </p:spPr>
          <p:txBody>
            <a:bodyPr wrap="none" rtlCol="0">
              <a:spAutoFit/>
            </a:bodyPr>
            <a:lstStyle/>
            <a:p>
              <a:r>
                <a:rPr kumimoji="1" lang="ja-JP" altLang="en-US" sz="2400" dirty="0" smtClean="0"/>
                <a:t>喧嘩上等</a:t>
              </a:r>
              <a:endParaRPr kumimoji="1" lang="ja-JP" altLang="en-US" sz="2400" dirty="0"/>
            </a:p>
          </p:txBody>
        </p:sp>
        <p:sp>
          <p:nvSpPr>
            <p:cNvPr id="32" name="テキスト ボックス 31"/>
            <p:cNvSpPr txBox="1"/>
            <p:nvPr/>
          </p:nvSpPr>
          <p:spPr>
            <a:xfrm>
              <a:off x="2699792" y="10305816"/>
              <a:ext cx="2880320" cy="468000"/>
            </a:xfrm>
            <a:prstGeom prst="roundRect">
              <a:avLst>
                <a:gd name="adj" fmla="val 50000"/>
              </a:avLst>
            </a:prstGeom>
            <a:solidFill>
              <a:srgbClr val="FFC000"/>
            </a:solidFill>
          </p:spPr>
          <p:txBody>
            <a:bodyPr wrap="square" rtlCol="0" anchor="ctr" anchorCtr="0">
              <a:noAutofit/>
            </a:bodyPr>
            <a:lstStyle/>
            <a:p>
              <a:r>
                <a:rPr kumimoji="1" lang="ja-JP" altLang="en-US" sz="2000" dirty="0" smtClean="0"/>
                <a:t>リンク</a:t>
              </a:r>
              <a:endParaRPr kumimoji="1" lang="ja-JP" altLang="en-US" sz="2000" dirty="0"/>
            </a:p>
          </p:txBody>
        </p:sp>
        <p:sp>
          <p:nvSpPr>
            <p:cNvPr id="33" name="テキスト ボックス 32"/>
            <p:cNvSpPr txBox="1"/>
            <p:nvPr/>
          </p:nvSpPr>
          <p:spPr>
            <a:xfrm>
              <a:off x="3995936" y="10773816"/>
              <a:ext cx="1061509" cy="461665"/>
            </a:xfrm>
            <a:prstGeom prst="rect">
              <a:avLst/>
            </a:prstGeom>
            <a:noFill/>
          </p:spPr>
          <p:txBody>
            <a:bodyPr wrap="none" rtlCol="0">
              <a:spAutoFit/>
            </a:bodyPr>
            <a:lstStyle/>
            <a:p>
              <a:r>
                <a:rPr kumimoji="1" lang="ja-JP" altLang="en-US" sz="2400" u="sng" dirty="0" smtClean="0">
                  <a:solidFill>
                    <a:srgbClr val="0000FF"/>
                  </a:solidFill>
                </a:rPr>
                <a:t>ホムペ</a:t>
              </a:r>
              <a:endParaRPr kumimoji="1" lang="ja-JP" altLang="en-US" sz="2400" u="sng" dirty="0">
                <a:solidFill>
                  <a:srgbClr val="0000FF"/>
                </a:solidFill>
              </a:endParaRPr>
            </a:p>
          </p:txBody>
        </p:sp>
      </p:grpSp>
      <p:grpSp>
        <p:nvGrpSpPr>
          <p:cNvPr id="2" name="グループ化 10"/>
          <p:cNvGrpSpPr>
            <a:grpSpLocks noChangeAspect="1"/>
          </p:cNvGrpSpPr>
          <p:nvPr/>
        </p:nvGrpSpPr>
        <p:grpSpPr>
          <a:xfrm>
            <a:off x="941520" y="-6"/>
            <a:ext cx="7260960" cy="9813273"/>
            <a:chOff x="1571604" y="0"/>
            <a:chExt cx="6000792" cy="8110143"/>
          </a:xfrm>
        </p:grpSpPr>
        <p:grpSp>
          <p:nvGrpSpPr>
            <p:cNvPr id="3" name="グループ化 18"/>
            <p:cNvGrpSpPr/>
            <p:nvPr/>
          </p:nvGrpSpPr>
          <p:grpSpPr>
            <a:xfrm>
              <a:off x="1571604" y="0"/>
              <a:ext cx="6000792" cy="6858000"/>
              <a:chOff x="1571604" y="0"/>
              <a:chExt cx="6000792" cy="6858000"/>
            </a:xfrm>
          </p:grpSpPr>
          <p:sp>
            <p:nvSpPr>
              <p:cNvPr id="5" name="正方形/長方形 4"/>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 name="Picture 13" descr="keitaie"/>
            <p:cNvPicPr>
              <a:picLocks noChangeAspect="1" noChangeArrowheads="1"/>
            </p:cNvPicPr>
            <p:nvPr/>
          </p:nvPicPr>
          <p:blipFill>
            <a:blip r:embed="rId3" cstate="print"/>
            <a:srcRect/>
            <a:stretch>
              <a:fillRect/>
            </a:stretch>
          </p:blipFill>
          <p:spPr bwMode="auto">
            <a:xfrm>
              <a:off x="2682000" y="14317"/>
              <a:ext cx="3780000" cy="8095826"/>
            </a:xfrm>
            <a:prstGeom prst="rect">
              <a:avLst/>
            </a:prstGeom>
            <a:noFill/>
            <a:ln w="9525">
              <a:noFill/>
              <a:miter lim="800000"/>
              <a:headEnd/>
              <a:tailEnd/>
            </a:ln>
          </p:spPr>
        </p:pic>
      </p:grpSp>
      <p:sp>
        <p:nvSpPr>
          <p:cNvPr id="36" name="角丸四角形吹き出し 35"/>
          <p:cNvSpPr/>
          <p:nvPr/>
        </p:nvSpPr>
        <p:spPr>
          <a:xfrm>
            <a:off x="7020272" y="3933056"/>
            <a:ext cx="1872208" cy="1368152"/>
          </a:xfrm>
          <a:prstGeom prst="wedgeRoundRectCallout">
            <a:avLst>
              <a:gd name="adj1" fmla="val -113000"/>
              <a:gd name="adj2" fmla="val 60344"/>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rgbClr val="FF0000"/>
                </a:solidFill>
              </a:rPr>
              <a:t>本人</a:t>
            </a:r>
            <a:endParaRPr kumimoji="1" lang="en-US" altLang="ja-JP" sz="4000" dirty="0" smtClean="0">
              <a:solidFill>
                <a:srgbClr val="FF0000"/>
              </a:solidFill>
            </a:endParaRPr>
          </a:p>
          <a:p>
            <a:pPr algn="ctr"/>
            <a:r>
              <a:rPr kumimoji="1" lang="ja-JP" altLang="en-US" sz="4000" dirty="0" smtClean="0">
                <a:solidFill>
                  <a:srgbClr val="FF0000"/>
                </a:solidFill>
              </a:rPr>
              <a:t>特定</a:t>
            </a:r>
            <a:endParaRPr kumimoji="1" lang="ja-JP" altLang="en-US" sz="4000" dirty="0">
              <a:solidFill>
                <a:srgbClr val="FF0000"/>
              </a:solidFill>
            </a:endParaRPr>
          </a:p>
        </p:txBody>
      </p:sp>
      <p:sp>
        <p:nvSpPr>
          <p:cNvPr id="37" name="角丸四角形吹き出し 36"/>
          <p:cNvSpPr/>
          <p:nvPr/>
        </p:nvSpPr>
        <p:spPr>
          <a:xfrm>
            <a:off x="0" y="3429000"/>
            <a:ext cx="2195736" cy="1368152"/>
          </a:xfrm>
          <a:prstGeom prst="wedgeRoundRectCallout">
            <a:avLst>
              <a:gd name="adj1" fmla="val 76665"/>
              <a:gd name="adj2" fmla="val 85964"/>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rgbClr val="FF0000"/>
                </a:solidFill>
              </a:rPr>
              <a:t>トラブルのもと</a:t>
            </a:r>
            <a:endParaRPr kumimoji="1" lang="ja-JP" altLang="en-US" sz="4000" dirty="0">
              <a:solidFill>
                <a:srgbClr val="FF0000"/>
              </a:solidFill>
            </a:endParaRPr>
          </a:p>
        </p:txBody>
      </p:sp>
      <p:sp>
        <p:nvSpPr>
          <p:cNvPr id="38" name="円形吹き出し 37"/>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39" name="グループ化 38"/>
          <p:cNvGrpSpPr/>
          <p:nvPr/>
        </p:nvGrpSpPr>
        <p:grpSpPr>
          <a:xfrm>
            <a:off x="8474904" y="0"/>
            <a:ext cx="669096" cy="1484785"/>
            <a:chOff x="3275856" y="-1"/>
            <a:chExt cx="2520280" cy="5592727"/>
          </a:xfrm>
        </p:grpSpPr>
        <p:grpSp>
          <p:nvGrpSpPr>
            <p:cNvPr id="40" name="グループ化 7"/>
            <p:cNvGrpSpPr/>
            <p:nvPr/>
          </p:nvGrpSpPr>
          <p:grpSpPr>
            <a:xfrm>
              <a:off x="3707904" y="-1"/>
              <a:ext cx="2088232" cy="3360287"/>
              <a:chOff x="3707904" y="0"/>
              <a:chExt cx="2736304" cy="2736304"/>
            </a:xfrm>
          </p:grpSpPr>
          <p:sp>
            <p:nvSpPr>
              <p:cNvPr id="4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パイ 4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パイ 4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1" name="フリーフォーム 4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2" name="グループ化 11"/>
            <p:cNvGrpSpPr/>
            <p:nvPr/>
          </p:nvGrpSpPr>
          <p:grpSpPr>
            <a:xfrm flipH="1">
              <a:off x="3275856" y="0"/>
              <a:ext cx="1274440" cy="1058416"/>
              <a:chOff x="7812360" y="548680"/>
              <a:chExt cx="1274440" cy="1058416"/>
            </a:xfrm>
          </p:grpSpPr>
          <p:sp>
            <p:nvSpPr>
              <p:cNvPr id="43" name="円弧 4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円弧 4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35" name="角丸四角形吹き出し 34"/>
          <p:cNvSpPr/>
          <p:nvPr/>
        </p:nvSpPr>
        <p:spPr>
          <a:xfrm>
            <a:off x="7092280" y="1340768"/>
            <a:ext cx="1872208" cy="1368152"/>
          </a:xfrm>
          <a:prstGeom prst="wedgeRoundRectCallout">
            <a:avLst>
              <a:gd name="adj1" fmla="val -113000"/>
              <a:gd name="adj2" fmla="val 60344"/>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rgbClr val="FF0000"/>
                </a:solidFill>
              </a:rPr>
              <a:t>反感</a:t>
            </a:r>
            <a:endParaRPr kumimoji="1" lang="ja-JP" altLang="en-US" sz="4000" dirty="0">
              <a:solidFill>
                <a:srgbClr val="FF0000"/>
              </a:solidFill>
            </a:endParaRPr>
          </a:p>
        </p:txBody>
      </p:sp>
      <p:grpSp>
        <p:nvGrpSpPr>
          <p:cNvPr id="48" name="グループ化 47"/>
          <p:cNvGrpSpPr/>
          <p:nvPr/>
        </p:nvGrpSpPr>
        <p:grpSpPr>
          <a:xfrm>
            <a:off x="8474904" y="0"/>
            <a:ext cx="669096" cy="1484785"/>
            <a:chOff x="3275856" y="-1"/>
            <a:chExt cx="2520280" cy="5592727"/>
          </a:xfrm>
        </p:grpSpPr>
        <p:grpSp>
          <p:nvGrpSpPr>
            <p:cNvPr id="49" name="グループ化 7"/>
            <p:cNvGrpSpPr/>
            <p:nvPr/>
          </p:nvGrpSpPr>
          <p:grpSpPr>
            <a:xfrm>
              <a:off x="3707904" y="-1"/>
              <a:ext cx="2088232" cy="3360287"/>
              <a:chOff x="3707904" y="0"/>
              <a:chExt cx="2736304" cy="2736304"/>
            </a:xfrm>
          </p:grpSpPr>
          <p:sp>
            <p:nvSpPr>
              <p:cNvPr id="54"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パイ 54"/>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パイ 55"/>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0" name="フリーフォーム 49"/>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1" name="グループ化 11"/>
            <p:cNvGrpSpPr/>
            <p:nvPr/>
          </p:nvGrpSpPr>
          <p:grpSpPr>
            <a:xfrm flipH="1">
              <a:off x="3275856" y="0"/>
              <a:ext cx="1274440" cy="1058416"/>
              <a:chOff x="7812360" y="548680"/>
              <a:chExt cx="1274440" cy="1058416"/>
            </a:xfrm>
          </p:grpSpPr>
          <p:sp>
            <p:nvSpPr>
              <p:cNvPr id="52" name="円弧 51"/>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円弧 52"/>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strips(upRight)">
                                      <p:cBhvr>
                                        <p:cTn id="12" dur="500"/>
                                        <p:tgtEl>
                                          <p:spTgt spid="35"/>
                                        </p:tgtEl>
                                      </p:cBhvr>
                                    </p:animEffect>
                                  </p:childTnLst>
                                </p:cTn>
                              </p:par>
                              <p:par>
                                <p:cTn id="13" presetID="1" presetClass="exit" presetSubtype="0" fill="hold" nodeType="withEffect">
                                  <p:stCondLst>
                                    <p:cond delay="0"/>
                                  </p:stCondLst>
                                  <p:childTnLst>
                                    <p:set>
                                      <p:cBhvr>
                                        <p:cTn id="14" dur="1" fill="hold">
                                          <p:stCondLst>
                                            <p:cond delay="0"/>
                                          </p:stCondLst>
                                        </p:cTn>
                                        <p:tgtEl>
                                          <p:spTgt spid="39"/>
                                        </p:tgtEl>
                                        <p:attrNameLst>
                                          <p:attrName>style.visibility</p:attrName>
                                        </p:attrNameLst>
                                      </p:cBhvr>
                                      <p:to>
                                        <p:strVal val="hidden"/>
                                      </p:to>
                                    </p:set>
                                  </p:childTnLst>
                                </p:cTn>
                              </p:par>
                            </p:childTnLst>
                          </p:cTn>
                        </p:par>
                        <p:par>
                          <p:cTn id="15" fill="hold">
                            <p:stCondLst>
                              <p:cond delay="500"/>
                            </p:stCondLst>
                            <p:childTnLst>
                              <p:par>
                                <p:cTn id="16" presetID="18" presetClass="entr" presetSubtype="3" fill="hold" grpId="0" nodeType="afterEffect">
                                  <p:stCondLst>
                                    <p:cond delay="1500"/>
                                  </p:stCondLst>
                                  <p:childTnLst>
                                    <p:set>
                                      <p:cBhvr>
                                        <p:cTn id="17" dur="1" fill="hold">
                                          <p:stCondLst>
                                            <p:cond delay="0"/>
                                          </p:stCondLst>
                                        </p:cTn>
                                        <p:tgtEl>
                                          <p:spTgt spid="36"/>
                                        </p:tgtEl>
                                        <p:attrNameLst>
                                          <p:attrName>style.visibility</p:attrName>
                                        </p:attrNameLst>
                                      </p:cBhvr>
                                      <p:to>
                                        <p:strVal val="visible"/>
                                      </p:to>
                                    </p:set>
                                    <p:animEffect transition="in" filter="strips(upRight)">
                                      <p:cBhvr>
                                        <p:cTn id="18" dur="500"/>
                                        <p:tgtEl>
                                          <p:spTgt spid="36"/>
                                        </p:tgtEl>
                                      </p:cBhvr>
                                    </p:animEffect>
                                  </p:childTnLst>
                                </p:cTn>
                              </p:par>
                            </p:childTnLst>
                          </p:cTn>
                        </p:par>
                        <p:par>
                          <p:cTn id="19" fill="hold">
                            <p:stCondLst>
                              <p:cond delay="2500"/>
                            </p:stCondLst>
                            <p:childTnLst>
                              <p:par>
                                <p:cTn id="20" presetID="10" presetClass="entr" presetSubtype="0" fill="hold" nodeType="afterEffect">
                                  <p:stCondLst>
                                    <p:cond delay="100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10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2000"/>
                                        <p:tgtEl>
                                          <p:spTgt spid="35"/>
                                        </p:tgtEl>
                                      </p:cBhvr>
                                    </p:animEffect>
                                    <p:set>
                                      <p:cBhvr>
                                        <p:cTn id="27" dur="1" fill="hold">
                                          <p:stCondLst>
                                            <p:cond delay="1999"/>
                                          </p:stCondLst>
                                        </p:cTn>
                                        <p:tgtEl>
                                          <p:spTgt spid="35"/>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2000"/>
                                        <p:tgtEl>
                                          <p:spTgt spid="36"/>
                                        </p:tgtEl>
                                      </p:cBhvr>
                                    </p:animEffect>
                                    <p:set>
                                      <p:cBhvr>
                                        <p:cTn id="30" dur="1" fill="hold">
                                          <p:stCondLst>
                                            <p:cond delay="1999"/>
                                          </p:stCondLst>
                                        </p:cTn>
                                        <p:tgtEl>
                                          <p:spTgt spid="36"/>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48"/>
                                        </p:tgtEl>
                                        <p:attrNameLst>
                                          <p:attrName>style.visibility</p:attrName>
                                        </p:attrNameLst>
                                      </p:cBhvr>
                                      <p:to>
                                        <p:strVal val="hidden"/>
                                      </p:to>
                                    </p:set>
                                  </p:childTnLst>
                                </p:cTn>
                              </p:par>
                              <p:par>
                                <p:cTn id="33" presetID="64" presetClass="path" presetSubtype="0" accel="50000" decel="50000" fill="hold" nodeType="withEffect">
                                  <p:stCondLst>
                                    <p:cond delay="0"/>
                                  </p:stCondLst>
                                  <p:childTnLst>
                                    <p:animMotion origin="layout" path="M 0 2.22222E-6 L 0 -0.66667 " pathEditMode="relative" rAng="0" ptsTypes="AA">
                                      <p:cBhvr>
                                        <p:cTn id="34" dur="2000" fill="hold"/>
                                        <p:tgtEl>
                                          <p:spTgt spid="34"/>
                                        </p:tgtEl>
                                        <p:attrNameLst>
                                          <p:attrName>ppt_x</p:attrName>
                                          <p:attrName>ppt_y</p:attrName>
                                        </p:attrNameLst>
                                      </p:cBhvr>
                                      <p:rCtr x="0" y="-333"/>
                                    </p:animMotion>
                                  </p:childTnLst>
                                </p:cTn>
                              </p:par>
                            </p:childTnLst>
                          </p:cTn>
                        </p:par>
                        <p:par>
                          <p:cTn id="35" fill="hold">
                            <p:stCondLst>
                              <p:cond delay="2000"/>
                            </p:stCondLst>
                            <p:childTnLst>
                              <p:par>
                                <p:cTn id="36" presetID="18" presetClass="entr" presetSubtype="3" fill="hold" grpId="0" nodeType="afterEffect">
                                  <p:stCondLst>
                                    <p:cond delay="2000"/>
                                  </p:stCondLst>
                                  <p:childTnLst>
                                    <p:set>
                                      <p:cBhvr>
                                        <p:cTn id="37" dur="1" fill="hold">
                                          <p:stCondLst>
                                            <p:cond delay="0"/>
                                          </p:stCondLst>
                                        </p:cTn>
                                        <p:tgtEl>
                                          <p:spTgt spid="37"/>
                                        </p:tgtEl>
                                        <p:attrNameLst>
                                          <p:attrName>style.visibility</p:attrName>
                                        </p:attrNameLst>
                                      </p:cBhvr>
                                      <p:to>
                                        <p:strVal val="visible"/>
                                      </p:to>
                                    </p:set>
                                    <p:animEffect transition="in" filter="strips(upRight)">
                                      <p:cBhvr>
                                        <p:cTn id="38" dur="500"/>
                                        <p:tgtEl>
                                          <p:spTgt spid="37"/>
                                        </p:tgtEl>
                                      </p:cBhvr>
                                    </p:animEffect>
                                  </p:childTnLst>
                                </p:cTn>
                              </p:par>
                            </p:childTnLst>
                          </p:cTn>
                        </p:par>
                        <p:par>
                          <p:cTn id="39" fill="hold">
                            <p:stCondLst>
                              <p:cond delay="4500"/>
                            </p:stCondLst>
                            <p:childTnLst>
                              <p:par>
                                <p:cTn id="40" presetID="18" presetClass="entr" presetSubtype="12" fill="hold" grpId="0" nodeType="afterEffect">
                                  <p:stCondLst>
                                    <p:cond delay="1000"/>
                                  </p:stCondLst>
                                  <p:childTnLst>
                                    <p:set>
                                      <p:cBhvr>
                                        <p:cTn id="41" dur="1" fill="hold">
                                          <p:stCondLst>
                                            <p:cond delay="0"/>
                                          </p:stCondLst>
                                        </p:cTn>
                                        <p:tgtEl>
                                          <p:spTgt spid="38"/>
                                        </p:tgtEl>
                                        <p:attrNameLst>
                                          <p:attrName>style.visibility</p:attrName>
                                        </p:attrNameLst>
                                      </p:cBhvr>
                                      <p:to>
                                        <p:strVal val="visible"/>
                                      </p:to>
                                    </p:set>
                                    <p:animEffect transition="in" filter="strips(downLeft)">
                                      <p:cBhvr>
                                        <p:cTn id="4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7" grpId="0" animBg="1"/>
      <p:bldP spid="38" grpId="0" animBg="1"/>
      <p:bldP spid="35" grpId="0" animBg="1"/>
      <p:bldP spid="3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a:p>
        </p:txBody>
      </p:sp>
      <p:sp>
        <p:nvSpPr>
          <p:cNvPr id="4" name="円形吹き出し 3"/>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FF00"/>
                </a:solidFill>
              </a:rPr>
              <a:t>文字だけのコミュニケーション</a:t>
            </a:r>
            <a:endParaRPr kumimoji="1" lang="ja-JP" altLang="en-US" dirty="0">
              <a:solidFill>
                <a:srgbClr val="FFFF00"/>
              </a:solidFill>
            </a:endParaRPr>
          </a:p>
        </p:txBody>
      </p:sp>
      <p:sp>
        <p:nvSpPr>
          <p:cNvPr id="3" name="コンテンツ プレースホルダ 2"/>
          <p:cNvSpPr>
            <a:spLocks noGrp="1"/>
          </p:cNvSpPr>
          <p:nvPr>
            <p:ph idx="1"/>
          </p:nvPr>
        </p:nvSpPr>
        <p:spPr/>
        <p:txBody>
          <a:bodyPr/>
          <a:lstStyle/>
          <a:p>
            <a:r>
              <a:rPr kumimoji="1" lang="ja-JP" altLang="en-US" dirty="0" smtClean="0">
                <a:solidFill>
                  <a:schemeClr val="bg1"/>
                </a:solidFill>
              </a:rPr>
              <a:t>気持ちが正しく伝わらない</a:t>
            </a:r>
            <a:endParaRPr kumimoji="1" lang="en-US" altLang="ja-JP" dirty="0" smtClean="0">
              <a:solidFill>
                <a:schemeClr val="bg1"/>
              </a:solidFill>
            </a:endParaRPr>
          </a:p>
          <a:p>
            <a:r>
              <a:rPr lang="ja-JP" altLang="en-US" dirty="0" smtClean="0">
                <a:solidFill>
                  <a:schemeClr val="bg1"/>
                </a:solidFill>
              </a:rPr>
              <a:t>不用意な書き込み→誤解→激論（祭り状態）</a:t>
            </a:r>
            <a:endParaRPr kumimoji="1" lang="ja-JP" altLang="en-US" dirty="0">
              <a:solidFill>
                <a:schemeClr val="bg1"/>
              </a:solidFill>
            </a:endParaRPr>
          </a:p>
        </p:txBody>
      </p:sp>
      <p:sp>
        <p:nvSpPr>
          <p:cNvPr id="4" name="円形吹き出し 3"/>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98178"/>
          </a:xfrm>
        </p:spPr>
        <p:txBody>
          <a:bodyPr>
            <a:normAutofit/>
            <a:scene3d>
              <a:camera prst="orthographicFront"/>
              <a:lightRig rig="threePt" dir="t"/>
            </a:scene3d>
            <a:sp3d extrusionH="57150">
              <a:bevelT w="38100" h="38100"/>
            </a:sp3d>
          </a:bodyPr>
          <a:lstStyle/>
          <a:p>
            <a:r>
              <a:rPr kumimoji="1" lang="ja-JP" altLang="en-US" dirty="0" smtClean="0">
                <a:solidFill>
                  <a:schemeClr val="accent2"/>
                </a:solidFill>
              </a:rPr>
              <a:t>ケータイ，インターネットの</a:t>
            </a:r>
            <a:r>
              <a:rPr kumimoji="1" lang="en-US" altLang="ja-JP" dirty="0" smtClean="0">
                <a:solidFill>
                  <a:schemeClr val="accent2"/>
                </a:solidFill>
              </a:rPr>
              <a:t/>
            </a:r>
            <a:br>
              <a:rPr kumimoji="1" lang="en-US" altLang="ja-JP" dirty="0" smtClean="0">
                <a:solidFill>
                  <a:schemeClr val="accent2"/>
                </a:solidFill>
              </a:rPr>
            </a:br>
            <a:r>
              <a:rPr kumimoji="1" lang="ja-JP" altLang="en-US" dirty="0" smtClean="0">
                <a:solidFill>
                  <a:schemeClr val="accent2"/>
                </a:solidFill>
              </a:rPr>
              <a:t>利用にあたって</a:t>
            </a:r>
            <a:endParaRPr kumimoji="1" lang="ja-JP" altLang="en-US" dirty="0">
              <a:solidFill>
                <a:schemeClr val="accent2"/>
              </a:solidFill>
            </a:endParaRPr>
          </a:p>
        </p:txBody>
      </p:sp>
      <p:sp>
        <p:nvSpPr>
          <p:cNvPr id="3" name="コンテンツ プレースホルダ 2"/>
          <p:cNvSpPr>
            <a:spLocks noGrp="1"/>
          </p:cNvSpPr>
          <p:nvPr>
            <p:ph idx="1"/>
          </p:nvPr>
        </p:nvSpPr>
        <p:spPr>
          <a:xfrm>
            <a:off x="0" y="1628800"/>
            <a:ext cx="9144000" cy="4824536"/>
          </a:xfrm>
        </p:spPr>
        <p:txBody>
          <a:bodyPr>
            <a:normAutofit/>
          </a:bodyPr>
          <a:lstStyle/>
          <a:p>
            <a:pPr>
              <a:spcAft>
                <a:spcPts val="1200"/>
              </a:spcAft>
            </a:pPr>
            <a:r>
              <a:rPr lang="ja-JP" altLang="en-US" dirty="0" smtClean="0">
                <a:solidFill>
                  <a:schemeClr val="bg1"/>
                </a:solidFill>
              </a:rPr>
              <a:t>ネットの向こう側で見ている人を意識する</a:t>
            </a:r>
            <a:endParaRPr lang="en-US" altLang="ja-JP" dirty="0" smtClean="0">
              <a:solidFill>
                <a:schemeClr val="bg1"/>
              </a:solidFill>
            </a:endParaRPr>
          </a:p>
          <a:p>
            <a:pPr>
              <a:spcAft>
                <a:spcPts val="1200"/>
              </a:spcAft>
            </a:pPr>
            <a:r>
              <a:rPr lang="ja-JP" altLang="en-US" dirty="0" smtClean="0">
                <a:solidFill>
                  <a:schemeClr val="bg1"/>
                </a:solidFill>
              </a:rPr>
              <a:t>情報発信は慎重な態度と思いやりをもつ</a:t>
            </a:r>
            <a:endParaRPr lang="en-US" altLang="ja-JP" dirty="0" smtClean="0">
              <a:solidFill>
                <a:schemeClr val="bg1"/>
              </a:solidFill>
            </a:endParaRPr>
          </a:p>
          <a:p>
            <a:pPr>
              <a:spcAft>
                <a:spcPts val="1200"/>
              </a:spcAft>
            </a:pPr>
            <a:r>
              <a:rPr lang="ja-JP" altLang="en-US" dirty="0" smtClean="0">
                <a:solidFill>
                  <a:schemeClr val="bg1"/>
                </a:solidFill>
              </a:rPr>
              <a:t>文字だけのコミュニケーションの難しさを認識する</a:t>
            </a:r>
            <a:endParaRPr lang="en-US" altLang="ja-JP" dirty="0" smtClean="0">
              <a:solidFill>
                <a:schemeClr val="bg1"/>
              </a:solidFill>
            </a:endParaRPr>
          </a:p>
          <a:p>
            <a:pPr>
              <a:spcAft>
                <a:spcPts val="1200"/>
              </a:spcAft>
            </a:pPr>
            <a:r>
              <a:rPr lang="ja-JP" altLang="en-US" dirty="0" smtClean="0">
                <a:solidFill>
                  <a:schemeClr val="bg1"/>
                </a:solidFill>
              </a:rPr>
              <a:t>発信</a:t>
            </a:r>
            <a:r>
              <a:rPr lang="ja-JP" altLang="en-US" sz="2800" dirty="0" smtClean="0">
                <a:solidFill>
                  <a:schemeClr val="bg1"/>
                </a:solidFill>
              </a:rPr>
              <a:t>した</a:t>
            </a:r>
            <a:r>
              <a:rPr lang="ja-JP" altLang="en-US" dirty="0" smtClean="0">
                <a:solidFill>
                  <a:schemeClr val="bg1"/>
                </a:solidFill>
              </a:rPr>
              <a:t>情報</a:t>
            </a:r>
            <a:r>
              <a:rPr lang="ja-JP" altLang="en-US" sz="2800" dirty="0" smtClean="0">
                <a:solidFill>
                  <a:schemeClr val="bg1"/>
                </a:solidFill>
              </a:rPr>
              <a:t>は</a:t>
            </a:r>
            <a:r>
              <a:rPr lang="ja-JP" altLang="en-US" dirty="0" smtClean="0">
                <a:solidFill>
                  <a:schemeClr val="bg1"/>
                </a:solidFill>
              </a:rPr>
              <a:t>完全には削除できない</a:t>
            </a:r>
            <a:r>
              <a:rPr lang="ja-JP" altLang="en-US" sz="2800" dirty="0" smtClean="0">
                <a:solidFill>
                  <a:schemeClr val="bg1"/>
                </a:solidFill>
              </a:rPr>
              <a:t>ことを</a:t>
            </a:r>
            <a:r>
              <a:rPr lang="en-US" altLang="ja-JP" sz="2800" dirty="0" smtClean="0">
                <a:solidFill>
                  <a:schemeClr val="bg1"/>
                </a:solidFill>
              </a:rPr>
              <a:t/>
            </a:r>
            <a:br>
              <a:rPr lang="en-US" altLang="ja-JP" sz="2800" dirty="0" smtClean="0">
                <a:solidFill>
                  <a:schemeClr val="bg1"/>
                </a:solidFill>
              </a:rPr>
            </a:br>
            <a:r>
              <a:rPr lang="ja-JP" altLang="en-US" dirty="0" smtClean="0">
                <a:solidFill>
                  <a:schemeClr val="bg1"/>
                </a:solidFill>
              </a:rPr>
              <a:t>理解</a:t>
            </a:r>
            <a:r>
              <a:rPr lang="ja-JP" altLang="en-US" sz="2800" dirty="0" smtClean="0">
                <a:solidFill>
                  <a:schemeClr val="bg1"/>
                </a:solidFill>
              </a:rPr>
              <a:t>する</a:t>
            </a:r>
            <a:endParaRPr lang="ja-JP" altLang="en-US" dirty="0" smtClean="0">
              <a:solidFill>
                <a:schemeClr val="bg1"/>
              </a:solidFill>
            </a:endParaRPr>
          </a:p>
          <a:p>
            <a:pPr>
              <a:spcAft>
                <a:spcPts val="1200"/>
              </a:spcAft>
            </a:pPr>
            <a:r>
              <a:rPr lang="ja-JP" altLang="en-US" dirty="0" smtClean="0">
                <a:solidFill>
                  <a:schemeClr val="bg1"/>
                </a:solidFill>
              </a:rPr>
              <a:t>情報発信の責任の重さを認識した行動をとる</a:t>
            </a:r>
            <a:endParaRPr lang="en-US" altLang="ja-JP" dirty="0" smtClean="0">
              <a:solidFill>
                <a:schemeClr val="bg1"/>
              </a:solidFill>
            </a:endParaRPr>
          </a:p>
          <a:p>
            <a:pPr>
              <a:spcAft>
                <a:spcPts val="1200"/>
              </a:spcAft>
            </a:pPr>
            <a:r>
              <a:rPr lang="ja-JP" altLang="en-US" dirty="0" smtClean="0">
                <a:solidFill>
                  <a:schemeClr val="bg1"/>
                </a:solidFill>
              </a:rPr>
              <a:t>トラブルは，早く保護者・学校へ相談する</a:t>
            </a:r>
            <a:endParaRPr kumimoji="1" lang="ja-JP" altLang="en-US" dirty="0">
              <a:solidFill>
                <a:schemeClr val="bg1"/>
              </a:solidFill>
            </a:endParaRPr>
          </a:p>
        </p:txBody>
      </p:sp>
      <p:sp>
        <p:nvSpPr>
          <p:cNvPr id="4" name="円形吹き出し 3"/>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終了</a:t>
            </a:r>
            <a:endParaRPr kumimoji="1" lang="ja-JP" altLang="en-US" sz="2000" dirty="0">
              <a:solidFill>
                <a:srgbClr val="FF0000"/>
              </a:solidFill>
            </a:endParaRPr>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4" name="グループ化 13"/>
          <p:cNvGrpSpPr/>
          <p:nvPr/>
        </p:nvGrpSpPr>
        <p:grpSpPr>
          <a:xfrm>
            <a:off x="8474904" y="0"/>
            <a:ext cx="669096" cy="1484785"/>
            <a:chOff x="3275856" y="-1"/>
            <a:chExt cx="2520280" cy="5592727"/>
          </a:xfrm>
        </p:grpSpPr>
        <p:grpSp>
          <p:nvGrpSpPr>
            <p:cNvPr id="15" name="グループ化 7"/>
            <p:cNvGrpSpPr/>
            <p:nvPr/>
          </p:nvGrpSpPr>
          <p:grpSpPr>
            <a:xfrm>
              <a:off x="3707904" y="-1"/>
              <a:ext cx="2088232" cy="3360287"/>
              <a:chOff x="3707904" y="0"/>
              <a:chExt cx="2736304" cy="2736304"/>
            </a:xfrm>
          </p:grpSpPr>
          <p:sp>
            <p:nvSpPr>
              <p:cNvPr id="2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パイ 2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パイ 2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 name="フリーフォーム 1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7" name="グループ化 11"/>
            <p:cNvGrpSpPr/>
            <p:nvPr/>
          </p:nvGrpSpPr>
          <p:grpSpPr>
            <a:xfrm flipH="1">
              <a:off x="3275856" y="0"/>
              <a:ext cx="1274440" cy="1058416"/>
              <a:chOff x="7812360" y="548680"/>
              <a:chExt cx="1274440" cy="1058416"/>
            </a:xfrm>
          </p:grpSpPr>
          <p:sp>
            <p:nvSpPr>
              <p:cNvPr id="18" name="円弧 1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23" name="グループ化 22"/>
          <p:cNvGrpSpPr/>
          <p:nvPr/>
        </p:nvGrpSpPr>
        <p:grpSpPr>
          <a:xfrm>
            <a:off x="8474904" y="0"/>
            <a:ext cx="669096" cy="1484785"/>
            <a:chOff x="3275856" y="-1"/>
            <a:chExt cx="2520280" cy="5592727"/>
          </a:xfrm>
        </p:grpSpPr>
        <p:grpSp>
          <p:nvGrpSpPr>
            <p:cNvPr id="24" name="グループ化 7"/>
            <p:cNvGrpSpPr/>
            <p:nvPr/>
          </p:nvGrpSpPr>
          <p:grpSpPr>
            <a:xfrm>
              <a:off x="3707904" y="-1"/>
              <a:ext cx="2088232" cy="3360287"/>
              <a:chOff x="3707904" y="0"/>
              <a:chExt cx="2736304" cy="2736304"/>
            </a:xfrm>
          </p:grpSpPr>
          <p:sp>
            <p:nvSpPr>
              <p:cNvPr id="2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パイ 2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パイ 3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5" name="フリーフォーム 2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6" name="グループ化 11"/>
            <p:cNvGrpSpPr/>
            <p:nvPr/>
          </p:nvGrpSpPr>
          <p:grpSpPr>
            <a:xfrm flipH="1">
              <a:off x="3275856" y="0"/>
              <a:ext cx="1274440" cy="1058416"/>
              <a:chOff x="7812360" y="548680"/>
              <a:chExt cx="1274440" cy="1058416"/>
            </a:xfrm>
          </p:grpSpPr>
          <p:sp>
            <p:nvSpPr>
              <p:cNvPr id="27" name="円弧 2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円弧 2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32" name="グループ化 31"/>
          <p:cNvGrpSpPr/>
          <p:nvPr/>
        </p:nvGrpSpPr>
        <p:grpSpPr>
          <a:xfrm>
            <a:off x="8474904" y="0"/>
            <a:ext cx="669096" cy="1484785"/>
            <a:chOff x="3275856" y="-1"/>
            <a:chExt cx="2520280" cy="5592727"/>
          </a:xfrm>
        </p:grpSpPr>
        <p:grpSp>
          <p:nvGrpSpPr>
            <p:cNvPr id="33" name="グループ化 7"/>
            <p:cNvGrpSpPr/>
            <p:nvPr/>
          </p:nvGrpSpPr>
          <p:grpSpPr>
            <a:xfrm>
              <a:off x="3707904" y="-1"/>
              <a:ext cx="2088232" cy="3360287"/>
              <a:chOff x="3707904" y="0"/>
              <a:chExt cx="2736304" cy="2736304"/>
            </a:xfrm>
          </p:grpSpPr>
          <p:sp>
            <p:nvSpPr>
              <p:cNvPr id="3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パイ 3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パイ 3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4" name="フリーフォーム 3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5" name="グループ化 11"/>
            <p:cNvGrpSpPr/>
            <p:nvPr/>
          </p:nvGrpSpPr>
          <p:grpSpPr>
            <a:xfrm flipH="1">
              <a:off x="3275856" y="0"/>
              <a:ext cx="1274440" cy="1058416"/>
              <a:chOff x="7812360" y="548680"/>
              <a:chExt cx="1274440" cy="1058416"/>
            </a:xfrm>
          </p:grpSpPr>
          <p:sp>
            <p:nvSpPr>
              <p:cNvPr id="36" name="円弧 3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円弧 3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41" name="グループ化 40"/>
          <p:cNvGrpSpPr/>
          <p:nvPr/>
        </p:nvGrpSpPr>
        <p:grpSpPr>
          <a:xfrm>
            <a:off x="8474904" y="0"/>
            <a:ext cx="669096" cy="1484785"/>
            <a:chOff x="3275856" y="-1"/>
            <a:chExt cx="2520280" cy="5592727"/>
          </a:xfrm>
        </p:grpSpPr>
        <p:grpSp>
          <p:nvGrpSpPr>
            <p:cNvPr id="42" name="グループ化 7"/>
            <p:cNvGrpSpPr/>
            <p:nvPr/>
          </p:nvGrpSpPr>
          <p:grpSpPr>
            <a:xfrm>
              <a:off x="3707904" y="-1"/>
              <a:ext cx="2088232" cy="3360287"/>
              <a:chOff x="3707904" y="0"/>
              <a:chExt cx="2736304" cy="2736304"/>
            </a:xfrm>
          </p:grpSpPr>
          <p:sp>
            <p:nvSpPr>
              <p:cNvPr id="4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パイ 4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パイ 48"/>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3" name="フリーフォーム 4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4" name="グループ化 11"/>
            <p:cNvGrpSpPr/>
            <p:nvPr/>
          </p:nvGrpSpPr>
          <p:grpSpPr>
            <a:xfrm flipH="1">
              <a:off x="3275856" y="0"/>
              <a:ext cx="1274440" cy="1058416"/>
              <a:chOff x="7812360" y="548680"/>
              <a:chExt cx="1274440" cy="1058416"/>
            </a:xfrm>
          </p:grpSpPr>
          <p:sp>
            <p:nvSpPr>
              <p:cNvPr id="45" name="円弧 4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円弧 4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59" name="グループ化 58"/>
          <p:cNvGrpSpPr/>
          <p:nvPr/>
        </p:nvGrpSpPr>
        <p:grpSpPr>
          <a:xfrm>
            <a:off x="8474904" y="0"/>
            <a:ext cx="669096" cy="1484785"/>
            <a:chOff x="3275856" y="-1"/>
            <a:chExt cx="2520280" cy="5592727"/>
          </a:xfrm>
        </p:grpSpPr>
        <p:grpSp>
          <p:nvGrpSpPr>
            <p:cNvPr id="60" name="グループ化 7"/>
            <p:cNvGrpSpPr/>
            <p:nvPr/>
          </p:nvGrpSpPr>
          <p:grpSpPr>
            <a:xfrm>
              <a:off x="3707904" y="-1"/>
              <a:ext cx="2088232" cy="3360287"/>
              <a:chOff x="3707904" y="0"/>
              <a:chExt cx="2736304" cy="2736304"/>
            </a:xfrm>
          </p:grpSpPr>
          <p:sp>
            <p:nvSpPr>
              <p:cNvPr id="6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パイ 6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パイ 6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1" name="フリーフォーム 6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2" name="グループ化 11"/>
            <p:cNvGrpSpPr/>
            <p:nvPr/>
          </p:nvGrpSpPr>
          <p:grpSpPr>
            <a:xfrm flipH="1">
              <a:off x="3275856" y="0"/>
              <a:ext cx="1274440" cy="1058416"/>
              <a:chOff x="7812360" y="548680"/>
              <a:chExt cx="1274440" cy="1058416"/>
            </a:xfrm>
          </p:grpSpPr>
          <p:sp>
            <p:nvSpPr>
              <p:cNvPr id="63" name="円弧 6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円弧 6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par>
                          <p:cTn id="15" fill="hold">
                            <p:stCondLst>
                              <p:cond delay="500"/>
                            </p:stCondLst>
                            <p:childTnLst>
                              <p:par>
                                <p:cTn id="16" presetID="10" presetClass="entr" presetSubtype="0" fill="hold" nodeType="afterEffect">
                                  <p:stCondLst>
                                    <p:cond delay="50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par>
                                <p:cTn id="24" presetID="1" presetClass="exit" presetSubtype="0" fill="hold" nodeType="withEffect">
                                  <p:stCondLst>
                                    <p:cond delay="0"/>
                                  </p:stCondLst>
                                  <p:childTnLst>
                                    <p:set>
                                      <p:cBhvr>
                                        <p:cTn id="25" dur="1" fill="hold">
                                          <p:stCondLst>
                                            <p:cond delay="0"/>
                                          </p:stCondLst>
                                        </p:cTn>
                                        <p:tgtEl>
                                          <p:spTgt spid="14"/>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left)">
                                      <p:cBhvr>
                                        <p:cTn id="34" dur="500"/>
                                        <p:tgtEl>
                                          <p:spTgt spid="3">
                                            <p:txEl>
                                              <p:pRg st="2" end="2"/>
                                            </p:txEl>
                                          </p:spTgt>
                                        </p:tgtEl>
                                      </p:cBhvr>
                                    </p:animEffec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childTnLst>
                          </p:cTn>
                        </p:par>
                        <p:par>
                          <p:cTn id="37" fill="hold">
                            <p:stCondLst>
                              <p:cond delay="500"/>
                            </p:stCondLst>
                            <p:childTnLst>
                              <p:par>
                                <p:cTn id="38" presetID="10" presetClass="entr" presetSubtype="0" fill="hold" nodeType="afterEffect">
                                  <p:stCondLst>
                                    <p:cond delay="50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ipe(left)">
                                      <p:cBhvr>
                                        <p:cTn id="45" dur="500"/>
                                        <p:tgtEl>
                                          <p:spTgt spid="3">
                                            <p:txEl>
                                              <p:pRg st="3" end="3"/>
                                            </p:txEl>
                                          </p:spTgt>
                                        </p:tgtEl>
                                      </p:cBhvr>
                                    </p:animEffect>
                                  </p:childTnLst>
                                </p:cTn>
                              </p:par>
                              <p:par>
                                <p:cTn id="46" presetID="1" presetClass="exit" presetSubtype="0" fill="hold" nodeType="withEffect">
                                  <p:stCondLst>
                                    <p:cond delay="0"/>
                                  </p:stCondLst>
                                  <p:childTnLst>
                                    <p:set>
                                      <p:cBhvr>
                                        <p:cTn id="47" dur="1" fill="hold">
                                          <p:stCondLst>
                                            <p:cond delay="0"/>
                                          </p:stCondLst>
                                        </p:cTn>
                                        <p:tgtEl>
                                          <p:spTgt spid="32"/>
                                        </p:tgtEl>
                                        <p:attrNameLst>
                                          <p:attrName>style.visibility</p:attrName>
                                        </p:attrNameLst>
                                      </p:cBhvr>
                                      <p:to>
                                        <p:strVal val="hidden"/>
                                      </p:to>
                                    </p:set>
                                  </p:childTnLst>
                                </p:cTn>
                              </p:par>
                            </p:childTnLst>
                          </p:cTn>
                        </p:par>
                        <p:par>
                          <p:cTn id="48" fill="hold">
                            <p:stCondLst>
                              <p:cond delay="500"/>
                            </p:stCondLst>
                            <p:childTnLst>
                              <p:par>
                                <p:cTn id="49" presetID="10" presetClass="entr" presetSubtype="0" fill="hold" nodeType="afterEffect">
                                  <p:stCondLst>
                                    <p:cond delay="50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wipe(left)">
                                      <p:cBhvr>
                                        <p:cTn id="56" dur="500"/>
                                        <p:tgtEl>
                                          <p:spTgt spid="3">
                                            <p:txEl>
                                              <p:pRg st="4" end="4"/>
                                            </p:txEl>
                                          </p:spTgt>
                                        </p:tgtEl>
                                      </p:cBhvr>
                                    </p:animEffect>
                                  </p:childTnLst>
                                </p:cTn>
                              </p:par>
                              <p:par>
                                <p:cTn id="57" presetID="1" presetClass="exit" presetSubtype="0" fill="hold" nodeType="withEffect">
                                  <p:stCondLst>
                                    <p:cond delay="0"/>
                                  </p:stCondLst>
                                  <p:childTnLst>
                                    <p:set>
                                      <p:cBhvr>
                                        <p:cTn id="58" dur="1" fill="hold">
                                          <p:stCondLst>
                                            <p:cond delay="0"/>
                                          </p:stCondLst>
                                        </p:cTn>
                                        <p:tgtEl>
                                          <p:spTgt spid="41"/>
                                        </p:tgtEl>
                                        <p:attrNameLst>
                                          <p:attrName>style.visibility</p:attrName>
                                        </p:attrNameLst>
                                      </p:cBhvr>
                                      <p:to>
                                        <p:strVal val="hidden"/>
                                      </p:to>
                                    </p:set>
                                  </p:childTnLst>
                                </p:cTn>
                              </p:par>
                            </p:childTnLst>
                          </p:cTn>
                        </p:par>
                        <p:par>
                          <p:cTn id="59" fill="hold">
                            <p:stCondLst>
                              <p:cond delay="500"/>
                            </p:stCondLst>
                            <p:childTnLst>
                              <p:par>
                                <p:cTn id="60" presetID="10" presetClass="entr" presetSubtype="0" fill="hold" nodeType="afterEffect">
                                  <p:stCondLst>
                                    <p:cond delay="50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1000"/>
                                        <p:tgtEl>
                                          <p:spTgt spid="5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wipe(left)">
                                      <p:cBhvr>
                                        <p:cTn id="67" dur="500"/>
                                        <p:tgtEl>
                                          <p:spTgt spid="3">
                                            <p:txEl>
                                              <p:pRg st="5" end="5"/>
                                            </p:txEl>
                                          </p:spTgt>
                                        </p:tgtEl>
                                      </p:cBhvr>
                                    </p:animEffect>
                                  </p:childTnLst>
                                </p:cTn>
                              </p:par>
                              <p:par>
                                <p:cTn id="68" presetID="1" presetClass="exit" presetSubtype="0" fill="hold" nodeType="withEffect">
                                  <p:stCondLst>
                                    <p:cond delay="0"/>
                                  </p:stCondLst>
                                  <p:childTnLst>
                                    <p:set>
                                      <p:cBhvr>
                                        <p:cTn id="69" dur="1" fill="hold">
                                          <p:stCondLst>
                                            <p:cond delay="0"/>
                                          </p:stCondLst>
                                        </p:cTn>
                                        <p:tgtEl>
                                          <p:spTgt spid="59"/>
                                        </p:tgtEl>
                                        <p:attrNameLst>
                                          <p:attrName>style.visibility</p:attrName>
                                        </p:attrNameLst>
                                      </p:cBhvr>
                                      <p:to>
                                        <p:strVal val="hidden"/>
                                      </p:to>
                                    </p:set>
                                  </p:childTnLst>
                                </p:cTn>
                              </p:par>
                            </p:childTnLst>
                          </p:cTn>
                        </p:par>
                        <p:par>
                          <p:cTn id="70" fill="hold">
                            <p:stCondLst>
                              <p:cond delay="500"/>
                            </p:stCondLst>
                            <p:childTnLst>
                              <p:par>
                                <p:cTn id="71" presetID="18" presetClass="entr" presetSubtype="12" fill="hold" grpId="0" nodeType="afterEffect">
                                  <p:stCondLst>
                                    <p:cond delay="1000"/>
                                  </p:stCondLst>
                                  <p:childTnLst>
                                    <p:set>
                                      <p:cBhvr>
                                        <p:cTn id="72" dur="1" fill="hold">
                                          <p:stCondLst>
                                            <p:cond delay="0"/>
                                          </p:stCondLst>
                                        </p:cTn>
                                        <p:tgtEl>
                                          <p:spTgt spid="4"/>
                                        </p:tgtEl>
                                        <p:attrNameLst>
                                          <p:attrName>style.visibility</p:attrName>
                                        </p:attrNameLst>
                                      </p:cBhvr>
                                      <p:to>
                                        <p:strVal val="visible"/>
                                      </p:to>
                                    </p:set>
                                    <p:animEffect transition="in" filter="strips(downLeft)">
                                      <p:cBhvr>
                                        <p:cTn id="7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theme1.xml><?xml version="1.0" encoding="utf-8"?>
<a:theme xmlns:a="http://schemas.openxmlformats.org/drawingml/2006/main" name="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TotalTime>
  <Words>613</Words>
  <Application>Microsoft Office PowerPoint</Application>
  <PresentationFormat>画面に合わせる (4:3)</PresentationFormat>
  <Paragraphs>70</Paragraphs>
  <Slides>6</Slides>
  <Notes>6</Notes>
  <HiddenSlides>0</HiddenSlides>
  <MMClips>0</MMClips>
  <ScaleCrop>false</ScaleCrop>
  <HeadingPairs>
    <vt:vector size="4" baseType="variant">
      <vt:variant>
        <vt:lpstr>テーマ</vt:lpstr>
      </vt:variant>
      <vt:variant>
        <vt:i4>3</vt:i4>
      </vt:variant>
      <vt:variant>
        <vt:lpstr>スライド タイトル</vt:lpstr>
      </vt:variant>
      <vt:variant>
        <vt:i4>6</vt:i4>
      </vt:variant>
    </vt:vector>
  </HeadingPairs>
  <TitlesOfParts>
    <vt:vector size="9" baseType="lpstr">
      <vt:lpstr>Office テーマ</vt:lpstr>
      <vt:lpstr>2_Office テーマ</vt:lpstr>
      <vt:lpstr>9_Office テーマ</vt:lpstr>
      <vt:lpstr>ネットに潜む危険</vt:lpstr>
      <vt:lpstr>個人情報記載の危険性２</vt:lpstr>
      <vt:lpstr>スライド 3</vt:lpstr>
      <vt:lpstr>ネットに潜む危険</vt:lpstr>
      <vt:lpstr>文字だけのコミュニケーション</vt:lpstr>
      <vt:lpstr>ケータイ，インターネットの 利用にあたって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各サイトの実際に迫る</dc:title>
  <cp:lastModifiedBy>愛知県総合教育センター</cp:lastModifiedBy>
  <cp:revision>373</cp:revision>
  <dcterms:modified xsi:type="dcterms:W3CDTF">2010-12-24T00:35:09Z</dcterms:modified>
</cp:coreProperties>
</file>