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19"/>
  </p:notesMasterIdLst>
  <p:sldIdLst>
    <p:sldId id="256" r:id="rId3"/>
    <p:sldId id="334" r:id="rId4"/>
    <p:sldId id="344" r:id="rId5"/>
    <p:sldId id="276" r:id="rId6"/>
    <p:sldId id="336" r:id="rId7"/>
    <p:sldId id="337" r:id="rId8"/>
    <p:sldId id="338" r:id="rId9"/>
    <p:sldId id="339" r:id="rId10"/>
    <p:sldId id="340" r:id="rId11"/>
    <p:sldId id="341" r:id="rId12"/>
    <p:sldId id="335" r:id="rId13"/>
    <p:sldId id="280" r:id="rId14"/>
    <p:sldId id="348" r:id="rId15"/>
    <p:sldId id="347" r:id="rId16"/>
    <p:sldId id="354" r:id="rId17"/>
    <p:sldId id="343"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5PEi8DO+pSvM73G7vGOSXg==" hashData="RaXp9SqO/0Az5U8nkvGd8mSwDwI="/>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F7C5A7"/>
    <a:srgbClr val="FDB595"/>
    <a:srgbClr val="CC9900"/>
    <a:srgbClr val="AEE3A7"/>
    <a:srgbClr val="CCFFFF"/>
    <a:srgbClr val="FF7F71"/>
    <a:srgbClr val="F3AA7D"/>
    <a:srgbClr val="FCD6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3" autoAdjust="0"/>
    <p:restoredTop sz="70034" autoAdjust="0"/>
  </p:normalViewPr>
  <p:slideViewPr>
    <p:cSldViewPr>
      <p:cViewPr varScale="1">
        <p:scale>
          <a:sx n="50" d="100"/>
          <a:sy n="50" d="100"/>
        </p:scale>
        <p:origin x="-1614" y="-84"/>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40302A2-D205-499C-AE28-736B357E4A1F}" type="datetimeFigureOut">
              <a:rPr kumimoji="1" lang="ja-JP" altLang="en-US" smtClean="0"/>
              <a:pPr/>
              <a:t>2010/12/24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2DAC53-CA1C-4867-8C14-18158508D9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ここでは，集められた情報によって本人を特定される危険について具体的に見ていきましょう。</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・・・・・バレー部のようですね。学校行事があるのでしょうか。行事は</a:t>
            </a:r>
            <a:r>
              <a:rPr kumimoji="1" lang="en-US" altLang="ja-JP" dirty="0" smtClean="0"/>
              <a:t>11</a:t>
            </a:r>
            <a:r>
              <a:rPr kumimoji="1" lang="ja-JP" altLang="en-US" dirty="0" smtClean="0"/>
              <a:t>月でしょうか。また，バレー部の部長さんのようです。（次へ）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ここまでで分かったことは，以上ですが，ポイントは「米野木小学校の卒業生と同じ中学」に通っているということです。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そこで，検索</a:t>
            </a:r>
            <a:r>
              <a:rPr kumimoji="1" lang="ja-JP" altLang="en-US" dirty="0" smtClean="0"/>
              <a:t>サイトで，愛知県の「米野木小学校」を調べてみると，「日進市」にありました。（次へ）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次に，「日進市立の中学」を調べてみます。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中学校がたくさんありますが，「米野木小学校」の通学圏内の中学校をホームページで探してみると。（次へ）</a:t>
            </a:r>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米野木中学校のホームページに，主な学校行事として１１月に地域交流「センター発表」会が紹介されていました。（次へ）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つまり，この子は，「愛知県日進市立米野木中学校のバレー部部長の由香」さんです。この中学校の校門で待っていて，出てきた生徒に聞けば，教えてもらえるかもしれません。</a:t>
            </a:r>
            <a:endParaRPr kumimoji="1" lang="en-US" altLang="ja-JP" dirty="0" smtClean="0"/>
          </a:p>
          <a:p>
            <a:r>
              <a:rPr kumimoji="1" lang="ja-JP" altLang="en-US" dirty="0" smtClean="0"/>
              <a:t>個人情報の掲載に慎重なはずの匿名の女の子の情報が，友人のページや本人の記述内容などから推理されてしまうことがあります。</a:t>
            </a:r>
            <a:endParaRPr kumimoji="1" lang="en-US" altLang="ja-JP" dirty="0" smtClean="0"/>
          </a:p>
          <a:p>
            <a:r>
              <a:rPr kumimoji="1" lang="ja-JP" altLang="en-US" dirty="0" smtClean="0"/>
              <a:t>　子どもたちは，自分が気を付けていても「様々な情報を結びつける」ことで，本人を特定することができてしまうことに気付いていません。また，どんな人間が自分や友達の情報を見ているか想像していないことが，自分や友達の情報を掲載することにつながっています。</a:t>
            </a:r>
            <a:endParaRPr kumimoji="1" lang="en-US" altLang="ja-JP" dirty="0" smtClean="0"/>
          </a:p>
          <a:p>
            <a:r>
              <a:rPr kumimoji="1" lang="ja-JP" altLang="en-US" dirty="0" smtClean="0"/>
              <a:t>　自分を守り，友達を守るためにも個人情報の掲載には慎重であるべきだということを教えなくてはなりません。</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ここでご覧いただくのは，個人情報の記載に慎重な子でも，本人の記述や友達のページの記載内容などから，推理し本人を特定することができるという例です。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ページを作った子は，ニックネームを「ウサちゃん））」としています。誕生日や学校名も掲載されていません。人が映った写真はほとんどありませんが，アルバム欄に一枚だけ顔の一部が映ったものがありました。（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コメント欄を見てみると，名前を呼ばれています。おそらく「由香」という名前でしょう。（次へ）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では，書き込みからこの由香ちゃんと交流のありそうな「ちか」</a:t>
            </a:r>
            <a:r>
              <a:rPr kumimoji="1" lang="ja-JP" altLang="en-US" dirty="0" err="1" smtClean="0"/>
              <a:t>さんの</a:t>
            </a:r>
            <a:r>
              <a:rPr kumimoji="1" lang="ja-JP" altLang="en-US" dirty="0" smtClean="0"/>
              <a:t>ページを見てみましょう。（次へ）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「ちか」</a:t>
            </a:r>
            <a:r>
              <a:rPr kumimoji="1" lang="ja-JP" altLang="en-US" dirty="0" err="1" smtClean="0"/>
              <a:t>さんの</a:t>
            </a:r>
            <a:r>
              <a:rPr kumimoji="1" lang="ja-JP" altLang="en-US" dirty="0" smtClean="0"/>
              <a:t>プロフィールから，「ちか」さんは「米野木小学校出身」であることが分かります。もう一度「ウサちゃん））」</a:t>
            </a:r>
            <a:r>
              <a:rPr kumimoji="1" lang="ja-JP" altLang="en-US" dirty="0" err="1" smtClean="0"/>
              <a:t>さんの</a:t>
            </a:r>
            <a:r>
              <a:rPr kumimoji="1" lang="ja-JP" altLang="en-US" dirty="0" smtClean="0"/>
              <a:t>ページへ戻ります。（次へ）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「マイフレンド」から友達を見てみましょう。（次へ）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この子も友達の名前を書いてしまっていますね。「ちか」</a:t>
            </a:r>
            <a:r>
              <a:rPr kumimoji="1" lang="ja-JP" altLang="en-US" dirty="0" err="1" smtClean="0"/>
              <a:t>さんが</a:t>
            </a:r>
            <a:r>
              <a:rPr kumimoji="1" lang="ja-JP" altLang="en-US" dirty="0" smtClean="0"/>
              <a:t>いますね。「同中」とあります。同じ中学校の略です。日記を見てみましょう。（次へ）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8"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5" name="タイトル 1"/>
          <p:cNvSpPr txBox="1">
            <a:spLocks/>
          </p:cNvSpPr>
          <p:nvPr/>
        </p:nvSpPr>
        <p:spPr>
          <a:xfrm>
            <a:off x="457200" y="4320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bg1"/>
                </a:solidFill>
                <a:effectLst>
                  <a:glow rad="228600">
                    <a:schemeClr val="accent6">
                      <a:satMod val="175000"/>
                      <a:alpha val="40000"/>
                    </a:schemeClr>
                  </a:glow>
                </a:effectLst>
                <a:uLnTx/>
                <a:uFillTx/>
                <a:latin typeface="+mj-lt"/>
                <a:ea typeface="+mj-ea"/>
                <a:cs typeface="+mj-cs"/>
              </a:rPr>
              <a:t>本人特定の推理</a:t>
            </a:r>
            <a:endParaRPr kumimoji="1" lang="ja-JP" altLang="en-US" sz="5400" b="0" i="0" u="none" strike="noStrike" kern="1200" cap="none" spc="0" normalizeH="0" baseline="0" noProof="0" dirty="0">
              <a:ln>
                <a:noFill/>
              </a:ln>
              <a:solidFill>
                <a:schemeClr val="bg1"/>
              </a:solidFill>
              <a:effectLst>
                <a:glow rad="228600">
                  <a:schemeClr val="accent6">
                    <a:satMod val="175000"/>
                    <a:alpha val="40000"/>
                  </a:schemeClr>
                </a:glow>
              </a:effectLst>
              <a:uLnTx/>
              <a:uFillTx/>
              <a:latin typeface="+mj-lt"/>
              <a:ea typeface="+mj-ea"/>
              <a:cs typeface="+mj-cs"/>
            </a:endParaRPr>
          </a:p>
        </p:txBody>
      </p:sp>
      <p:sp>
        <p:nvSpPr>
          <p:cNvPr id="6" name="テキスト ボックス 5"/>
          <p:cNvSpPr txBox="1"/>
          <p:nvPr/>
        </p:nvSpPr>
        <p:spPr>
          <a:xfrm>
            <a:off x="5292080" y="5373216"/>
            <a:ext cx="2593980" cy="523220"/>
          </a:xfrm>
          <a:prstGeom prst="rect">
            <a:avLst/>
          </a:prstGeom>
          <a:noFill/>
        </p:spPr>
        <p:txBody>
          <a:bodyPr wrap="none" rtlCol="0">
            <a:spAutoFit/>
          </a:bodyPr>
          <a:lstStyle/>
          <a:p>
            <a:r>
              <a:rPr kumimoji="1" lang="ja-JP" altLang="en-US" sz="2800" dirty="0" smtClean="0">
                <a:solidFill>
                  <a:srgbClr val="FFFF00"/>
                </a:solidFill>
              </a:rPr>
              <a:t>集められた情報</a:t>
            </a:r>
            <a:endParaRPr kumimoji="1" lang="ja-JP" altLang="en-US" sz="2800" dirty="0">
              <a:solidFill>
                <a:srgbClr val="FFFF00"/>
              </a:solidFill>
            </a:endParaRPr>
          </a:p>
        </p:txBody>
      </p:sp>
      <p:sp>
        <p:nvSpPr>
          <p:cNvPr id="7" name="円形吹き出し 6"/>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角丸四角形 19"/>
          <p:cNvSpPr/>
          <p:nvPr/>
        </p:nvSpPr>
        <p:spPr>
          <a:xfrm>
            <a:off x="2483768" y="188640"/>
            <a:ext cx="4176464" cy="71287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548680"/>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412776"/>
            <a:ext cx="3456384" cy="400110"/>
          </a:xfrm>
          <a:prstGeom prst="rect">
            <a:avLst/>
          </a:prstGeom>
          <a:solidFill>
            <a:srgbClr val="FFCCFF"/>
          </a:solidFill>
        </p:spPr>
        <p:txBody>
          <a:bodyPr wrap="square" rtlCol="0">
            <a:spAutoFit/>
          </a:bodyPr>
          <a:lstStyle/>
          <a:p>
            <a:r>
              <a:rPr kumimoji="1" lang="ja-JP" altLang="en-US" sz="2000" dirty="0" smtClean="0"/>
              <a:t>ウサちゃん））</a:t>
            </a:r>
            <a:endParaRPr kumimoji="1" lang="ja-JP" altLang="en-US" sz="2000" dirty="0"/>
          </a:p>
        </p:txBody>
      </p:sp>
      <p:sp>
        <p:nvSpPr>
          <p:cNvPr id="59" name="テキスト ボックス 58"/>
          <p:cNvSpPr txBox="1"/>
          <p:nvPr/>
        </p:nvSpPr>
        <p:spPr>
          <a:xfrm>
            <a:off x="2699792" y="1916832"/>
            <a:ext cx="2460930" cy="369332"/>
          </a:xfrm>
          <a:prstGeom prst="rect">
            <a:avLst/>
          </a:prstGeom>
          <a:noFill/>
        </p:spPr>
        <p:txBody>
          <a:bodyPr wrap="none" rtlCol="0">
            <a:spAutoFit/>
          </a:bodyPr>
          <a:lstStyle/>
          <a:p>
            <a:r>
              <a:rPr kumimoji="1" lang="ja-JP" altLang="en-US" dirty="0" smtClean="0">
                <a:solidFill>
                  <a:srgbClr val="FF3399"/>
                </a:solidFill>
              </a:rPr>
              <a:t>うさちゃん））</a:t>
            </a:r>
            <a:r>
              <a:rPr kumimoji="1" lang="ja-JP" altLang="en-US" dirty="0" err="1" smtClean="0"/>
              <a:t>さんの</a:t>
            </a:r>
            <a:r>
              <a:rPr kumimoji="1" lang="ja-JP" altLang="en-US" dirty="0" smtClean="0"/>
              <a:t>日記</a:t>
            </a:r>
            <a:endParaRPr kumimoji="1" lang="en-US" altLang="ja-JP" dirty="0" smtClean="0"/>
          </a:p>
        </p:txBody>
      </p:sp>
      <p:grpSp>
        <p:nvGrpSpPr>
          <p:cNvPr id="4" name="グループ化 62"/>
          <p:cNvGrpSpPr/>
          <p:nvPr/>
        </p:nvGrpSpPr>
        <p:grpSpPr>
          <a:xfrm>
            <a:off x="3132329" y="5742056"/>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grpSp>
        <p:nvGrpSpPr>
          <p:cNvPr id="5" name="グループ化 73"/>
          <p:cNvGrpSpPr/>
          <p:nvPr/>
        </p:nvGrpSpPr>
        <p:grpSpPr>
          <a:xfrm>
            <a:off x="3131840" y="6300028"/>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nvGrpSpPr>
          <p:cNvPr id="66" name="グループ化 65"/>
          <p:cNvGrpSpPr/>
          <p:nvPr/>
        </p:nvGrpSpPr>
        <p:grpSpPr>
          <a:xfrm>
            <a:off x="2771800" y="2348880"/>
            <a:ext cx="3672408" cy="2380332"/>
            <a:chOff x="2771800" y="2348880"/>
            <a:chExt cx="3672408" cy="2380332"/>
          </a:xfrm>
        </p:grpSpPr>
        <p:sp>
          <p:nvSpPr>
            <p:cNvPr id="79" name="正方形/長方形 78"/>
            <p:cNvSpPr/>
            <p:nvPr/>
          </p:nvSpPr>
          <p:spPr>
            <a:xfrm>
              <a:off x="2771800" y="2348880"/>
              <a:ext cx="3672408" cy="2376264"/>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843808" y="2420888"/>
              <a:ext cx="3384376" cy="2308324"/>
            </a:xfrm>
            <a:prstGeom prst="rect">
              <a:avLst/>
            </a:prstGeom>
            <a:noFill/>
          </p:spPr>
          <p:txBody>
            <a:bodyPr wrap="square" rtlCol="0">
              <a:spAutoFit/>
            </a:bodyPr>
            <a:lstStyle/>
            <a:p>
              <a:r>
                <a:rPr lang="ja-JP" altLang="en-US" dirty="0" smtClean="0"/>
                <a:t>今日は，外部だったけど，雨だったから，筋トレにするって，先生が言ってたけど，男バレが一緒にやっていいて，言ってくれたから</a:t>
              </a:r>
              <a:endParaRPr lang="en-US" altLang="ja-JP" dirty="0" smtClean="0"/>
            </a:p>
            <a:p>
              <a:r>
                <a:rPr lang="ja-JP" altLang="en-US" dirty="0" smtClean="0"/>
                <a:t>筋トレしなくてすんだ。ヤッちんありがと。</a:t>
              </a:r>
              <a:endParaRPr lang="en-US" altLang="ja-JP" dirty="0" smtClean="0"/>
            </a:p>
            <a:p>
              <a:pPr algn="r"/>
              <a:r>
                <a:rPr kumimoji="1" lang="en-US" altLang="ja-JP" dirty="0" smtClean="0"/>
                <a:t>2010/09/27</a:t>
              </a:r>
              <a:r>
                <a:rPr kumimoji="1" lang="ja-JP" altLang="en-US" dirty="0" smtClean="0"/>
                <a:t>　</a:t>
              </a:r>
              <a:r>
                <a:rPr kumimoji="1" lang="en-US" altLang="ja-JP" dirty="0" smtClean="0"/>
                <a:t>19:17</a:t>
              </a:r>
            </a:p>
            <a:p>
              <a:pPr algn="r"/>
              <a:r>
                <a:rPr lang="ja-JP" altLang="en-US" dirty="0" smtClean="0"/>
                <a:t>コメント</a:t>
              </a:r>
              <a:r>
                <a:rPr lang="en-US" altLang="ja-JP" dirty="0" smtClean="0"/>
                <a:t>(</a:t>
              </a:r>
              <a:r>
                <a:rPr lang="en-US" altLang="ja-JP" u="sng" dirty="0" smtClean="0">
                  <a:solidFill>
                    <a:srgbClr val="0000FF"/>
                  </a:solidFill>
                </a:rPr>
                <a:t>2</a:t>
              </a:r>
              <a:r>
                <a:rPr lang="en-US" altLang="ja-JP" dirty="0" smtClean="0"/>
                <a:t>)</a:t>
              </a:r>
              <a:endParaRPr kumimoji="1" lang="en-US" altLang="ja-JP" dirty="0" smtClean="0"/>
            </a:p>
          </p:txBody>
        </p:sp>
      </p:grpSp>
      <p:grpSp>
        <p:nvGrpSpPr>
          <p:cNvPr id="7" name="グループ化 25"/>
          <p:cNvGrpSpPr/>
          <p:nvPr/>
        </p:nvGrpSpPr>
        <p:grpSpPr>
          <a:xfrm>
            <a:off x="2267744" y="-91440"/>
            <a:ext cx="4608512" cy="9644065"/>
            <a:chOff x="2267744" y="-91440"/>
            <a:chExt cx="4608512" cy="9644065"/>
          </a:xfrm>
        </p:grpSpPr>
        <p:grpSp>
          <p:nvGrpSpPr>
            <p:cNvPr id="8" name="グループ化 24"/>
            <p:cNvGrpSpPr/>
            <p:nvPr/>
          </p:nvGrpSpPr>
          <p:grpSpPr>
            <a:xfrm>
              <a:off x="2269252" y="0"/>
              <a:ext cx="4605496" cy="7533456"/>
              <a:chOff x="2267744" y="0"/>
              <a:chExt cx="4605496" cy="7533456"/>
            </a:xfrm>
          </p:grpSpPr>
          <p:sp>
            <p:nvSpPr>
              <p:cNvPr id="23" name="正方形/長方形 22"/>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21"/>
            <p:cNvGrpSpPr/>
            <p:nvPr/>
          </p:nvGrpSpPr>
          <p:grpSpPr>
            <a:xfrm>
              <a:off x="2267744" y="-91440"/>
              <a:ext cx="4608512" cy="9644065"/>
              <a:chOff x="2267744" y="-91440"/>
              <a:chExt cx="4608512" cy="9644065"/>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3" cstate="print"/>
              <a:srcRect l="686"/>
              <a:stretch>
                <a:fillRect/>
              </a:stretch>
            </p:blipFill>
            <p:spPr bwMode="auto">
              <a:xfrm>
                <a:off x="2357205" y="0"/>
                <a:ext cx="4429590" cy="9552625"/>
              </a:xfrm>
              <a:prstGeom prst="rect">
                <a:avLst/>
              </a:prstGeom>
              <a:noFill/>
              <a:ln w="9525">
                <a:noFill/>
                <a:miter lim="800000"/>
                <a:headEnd/>
                <a:tailEnd/>
              </a:ln>
            </p:spPr>
          </p:pic>
        </p:grpSp>
      </p:grpSp>
      <p:grpSp>
        <p:nvGrpSpPr>
          <p:cNvPr id="10" name="グループ化 103"/>
          <p:cNvGrpSpPr/>
          <p:nvPr/>
        </p:nvGrpSpPr>
        <p:grpSpPr>
          <a:xfrm>
            <a:off x="107504" y="116632"/>
            <a:ext cx="2088232" cy="1584176"/>
            <a:chOff x="-612576" y="1052736"/>
            <a:chExt cx="2088232" cy="1584176"/>
          </a:xfrm>
        </p:grpSpPr>
        <p:sp>
          <p:nvSpPr>
            <p:cNvPr id="105" name="正方形/長方形 104"/>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81"/>
            <p:cNvGrpSpPr/>
            <p:nvPr/>
          </p:nvGrpSpPr>
          <p:grpSpPr>
            <a:xfrm>
              <a:off x="-612576" y="1052736"/>
              <a:ext cx="2088232" cy="1584176"/>
              <a:chOff x="3635896" y="4365104"/>
              <a:chExt cx="2088232" cy="1584176"/>
            </a:xfrm>
          </p:grpSpPr>
          <p:grpSp>
            <p:nvGrpSpPr>
              <p:cNvPr id="14" name="グループ化 52"/>
              <p:cNvGrpSpPr/>
              <p:nvPr/>
            </p:nvGrpSpPr>
            <p:grpSpPr>
              <a:xfrm>
                <a:off x="3779917" y="4365104"/>
                <a:ext cx="1872210" cy="1581723"/>
                <a:chOff x="1331640" y="1484784"/>
                <a:chExt cx="6067380" cy="5125981"/>
              </a:xfrm>
            </p:grpSpPr>
            <p:sp>
              <p:nvSpPr>
                <p:cNvPr id="109" name="フリーフォーム 108"/>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フリーフォーム 109"/>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リーフォーム 111"/>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5" name="グループ化 45"/>
                <p:cNvGrpSpPr/>
                <p:nvPr/>
              </p:nvGrpSpPr>
              <p:grpSpPr>
                <a:xfrm>
                  <a:off x="4860032" y="2780928"/>
                  <a:ext cx="1430594" cy="769374"/>
                  <a:chOff x="4860032" y="2780928"/>
                  <a:chExt cx="1430594" cy="769374"/>
                </a:xfrm>
              </p:grpSpPr>
              <p:sp>
                <p:nvSpPr>
                  <p:cNvPr id="122" name="フリーフォーム 121"/>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フリーフォーム 113"/>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5" name="フリーフォーム 114"/>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6" name="フリーフォーム 115"/>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リーフォーム 116"/>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リーフォーム 117"/>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リーフォーム 118"/>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フリーフォーム 119"/>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フリーフォーム 120"/>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08" name="フレーム 107"/>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26" name="テキスト ボックス 125"/>
          <p:cNvSpPr txBox="1"/>
          <p:nvPr/>
        </p:nvSpPr>
        <p:spPr>
          <a:xfrm>
            <a:off x="0" y="1988840"/>
            <a:ext cx="2157963" cy="707886"/>
          </a:xfrm>
          <a:prstGeom prst="rect">
            <a:avLst/>
          </a:prstGeom>
          <a:noFill/>
        </p:spPr>
        <p:txBody>
          <a:bodyPr wrap="none" rtlCol="0">
            <a:spAutoFit/>
          </a:bodyPr>
          <a:lstStyle/>
          <a:p>
            <a:r>
              <a:rPr kumimoji="1" lang="ja-JP" altLang="en-US" sz="2000" dirty="0" smtClean="0">
                <a:solidFill>
                  <a:schemeClr val="bg1"/>
                </a:solidFill>
              </a:rPr>
              <a:t>愛知県　女性</a:t>
            </a:r>
            <a:endParaRPr kumimoji="1" lang="en-US" altLang="ja-JP" sz="2000" dirty="0" smtClean="0">
              <a:solidFill>
                <a:schemeClr val="bg1"/>
              </a:solidFill>
            </a:endParaRPr>
          </a:p>
          <a:p>
            <a:r>
              <a:rPr lang="ja-JP" altLang="en-US" sz="2000" dirty="0" smtClean="0">
                <a:solidFill>
                  <a:schemeClr val="bg1"/>
                </a:solidFill>
              </a:rPr>
              <a:t>１４歳　由香ちゃん</a:t>
            </a:r>
            <a:endParaRPr kumimoji="1" lang="ja-JP" altLang="en-US" sz="2000" dirty="0">
              <a:solidFill>
                <a:schemeClr val="bg1"/>
              </a:solidFill>
            </a:endParaRPr>
          </a:p>
        </p:txBody>
      </p:sp>
      <p:sp>
        <p:nvSpPr>
          <p:cNvPr id="103" name="円形吹き出し 102"/>
          <p:cNvSpPr/>
          <p:nvPr/>
        </p:nvSpPr>
        <p:spPr>
          <a:xfrm>
            <a:off x="6444208" y="3645024"/>
            <a:ext cx="2483768" cy="1008112"/>
          </a:xfrm>
          <a:prstGeom prst="wedgeEllipseCallout">
            <a:avLst>
              <a:gd name="adj1" fmla="val -77721"/>
              <a:gd name="adj2" fmla="val -85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バレー部？</a:t>
            </a:r>
            <a:endParaRPr kumimoji="1" lang="ja-JP" altLang="en-US" sz="2400" dirty="0">
              <a:solidFill>
                <a:srgbClr val="FF0000"/>
              </a:solidFill>
            </a:endParaRPr>
          </a:p>
        </p:txBody>
      </p:sp>
      <p:sp>
        <p:nvSpPr>
          <p:cNvPr id="84" name="テキスト ボックス 83"/>
          <p:cNvSpPr txBox="1"/>
          <p:nvPr/>
        </p:nvSpPr>
        <p:spPr>
          <a:xfrm>
            <a:off x="0" y="2649106"/>
            <a:ext cx="2545890" cy="707886"/>
          </a:xfrm>
          <a:prstGeom prst="rect">
            <a:avLst/>
          </a:prstGeom>
          <a:noFill/>
        </p:spPr>
        <p:txBody>
          <a:bodyPr wrap="none" rtlCol="0">
            <a:spAutoFit/>
          </a:bodyPr>
          <a:lstStyle/>
          <a:p>
            <a:r>
              <a:rPr lang="ja-JP" altLang="en-US" sz="2000" dirty="0" smtClean="0">
                <a:solidFill>
                  <a:schemeClr val="bg1"/>
                </a:solidFill>
              </a:rPr>
              <a:t>米野木小学校卒業の</a:t>
            </a:r>
            <a:endParaRPr lang="en-US" altLang="ja-JP" sz="2000" dirty="0" smtClean="0">
              <a:solidFill>
                <a:schemeClr val="bg1"/>
              </a:solidFill>
            </a:endParaRPr>
          </a:p>
          <a:p>
            <a:r>
              <a:rPr lang="ja-JP" altLang="en-US" sz="2000" dirty="0" smtClean="0">
                <a:solidFill>
                  <a:schemeClr val="bg1"/>
                </a:solidFill>
              </a:rPr>
              <a:t>千佳ちゃんと同じ中学</a:t>
            </a:r>
            <a:endParaRPr kumimoji="1" lang="ja-JP" altLang="en-US" sz="2000" dirty="0">
              <a:solidFill>
                <a:schemeClr val="bg1"/>
              </a:solidFill>
            </a:endParaRPr>
          </a:p>
        </p:txBody>
      </p:sp>
      <p:sp>
        <p:nvSpPr>
          <p:cNvPr id="58" name="テキスト ボックス 57"/>
          <p:cNvSpPr txBox="1"/>
          <p:nvPr/>
        </p:nvSpPr>
        <p:spPr>
          <a:xfrm>
            <a:off x="5076056" y="4869160"/>
            <a:ext cx="1303562" cy="369332"/>
          </a:xfrm>
          <a:prstGeom prst="rect">
            <a:avLst/>
          </a:prstGeom>
          <a:solidFill>
            <a:srgbClr val="CCFFFF"/>
          </a:solidFill>
        </p:spPr>
        <p:txBody>
          <a:bodyPr wrap="none" rtlCol="0">
            <a:spAutoFit/>
          </a:bodyPr>
          <a:lstStyle/>
          <a:p>
            <a:r>
              <a:rPr kumimoji="1" lang="ja-JP" altLang="en-US" b="1" u="sng" dirty="0" smtClean="0">
                <a:solidFill>
                  <a:srgbClr val="0000FF"/>
                </a:solidFill>
              </a:rPr>
              <a:t>コメントする</a:t>
            </a:r>
            <a:endParaRPr kumimoji="1" lang="ja-JP" altLang="en-US" b="1" u="sng" dirty="0">
              <a:solidFill>
                <a:srgbClr val="0000FF"/>
              </a:solidFill>
            </a:endParaRPr>
          </a:p>
        </p:txBody>
      </p:sp>
      <p:sp>
        <p:nvSpPr>
          <p:cNvPr id="63" name="テキスト ボックス 62"/>
          <p:cNvSpPr txBox="1"/>
          <p:nvPr/>
        </p:nvSpPr>
        <p:spPr>
          <a:xfrm>
            <a:off x="3778447" y="5157192"/>
            <a:ext cx="649537" cy="369332"/>
          </a:xfrm>
          <a:prstGeom prst="rect">
            <a:avLst/>
          </a:prstGeom>
          <a:noFill/>
        </p:spPr>
        <p:txBody>
          <a:bodyPr wrap="none" rtlCol="0">
            <a:spAutoFit/>
          </a:bodyPr>
          <a:lstStyle/>
          <a:p>
            <a:r>
              <a:rPr kumimoji="1" lang="ja-JP" altLang="en-US" b="1" u="sng" dirty="0" smtClean="0">
                <a:solidFill>
                  <a:srgbClr val="0000FF"/>
                </a:solidFill>
              </a:rPr>
              <a:t>前へ</a:t>
            </a:r>
            <a:endParaRPr kumimoji="1" lang="ja-JP" altLang="en-US" b="1" u="sng" dirty="0">
              <a:solidFill>
                <a:srgbClr val="0000FF"/>
              </a:solidFill>
            </a:endParaRPr>
          </a:p>
        </p:txBody>
      </p:sp>
      <p:sp>
        <p:nvSpPr>
          <p:cNvPr id="65" name="テキスト ボックス 64"/>
          <p:cNvSpPr txBox="1"/>
          <p:nvPr/>
        </p:nvSpPr>
        <p:spPr>
          <a:xfrm>
            <a:off x="4570535" y="5157192"/>
            <a:ext cx="649537" cy="369332"/>
          </a:xfrm>
          <a:prstGeom prst="rect">
            <a:avLst/>
          </a:prstGeom>
          <a:noFill/>
        </p:spPr>
        <p:txBody>
          <a:bodyPr wrap="none" rtlCol="0">
            <a:spAutoFit/>
          </a:bodyPr>
          <a:lstStyle/>
          <a:p>
            <a:r>
              <a:rPr kumimoji="1" lang="ja-JP" altLang="en-US" b="1" u="sng" dirty="0" smtClean="0">
                <a:solidFill>
                  <a:srgbClr val="0000FF"/>
                </a:solidFill>
              </a:rPr>
              <a:t>次へ</a:t>
            </a:r>
            <a:endParaRPr kumimoji="1" lang="ja-JP" altLang="en-US" b="1" u="sng" dirty="0">
              <a:solidFill>
                <a:srgbClr val="0000FF"/>
              </a:solidFill>
            </a:endParaRPr>
          </a:p>
        </p:txBody>
      </p:sp>
      <p:grpSp>
        <p:nvGrpSpPr>
          <p:cNvPr id="67" name="グループ化 66"/>
          <p:cNvGrpSpPr/>
          <p:nvPr/>
        </p:nvGrpSpPr>
        <p:grpSpPr>
          <a:xfrm>
            <a:off x="2771800" y="2348880"/>
            <a:ext cx="3672408" cy="2380332"/>
            <a:chOff x="2771800" y="2348880"/>
            <a:chExt cx="3672408" cy="2380332"/>
          </a:xfrm>
        </p:grpSpPr>
        <p:sp>
          <p:nvSpPr>
            <p:cNvPr id="68" name="正方形/長方形 67"/>
            <p:cNvSpPr/>
            <p:nvPr/>
          </p:nvSpPr>
          <p:spPr>
            <a:xfrm>
              <a:off x="2771800" y="2348880"/>
              <a:ext cx="3672408" cy="2376264"/>
            </a:xfrm>
            <a:prstGeom prst="rect">
              <a:avLst/>
            </a:prstGeom>
            <a:solidFill>
              <a:schemeClr val="accent4">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2843808" y="2420888"/>
              <a:ext cx="3384376" cy="2308324"/>
            </a:xfrm>
            <a:prstGeom prst="rect">
              <a:avLst/>
            </a:prstGeom>
            <a:noFill/>
          </p:spPr>
          <p:txBody>
            <a:bodyPr wrap="square" rtlCol="0">
              <a:spAutoFit/>
            </a:bodyPr>
            <a:lstStyle/>
            <a:p>
              <a:r>
                <a:rPr lang="ja-JP" altLang="en-US" dirty="0" smtClean="0"/>
                <a:t>センター発表まで，あと少し。</a:t>
              </a:r>
              <a:endParaRPr lang="en-US" altLang="ja-JP" dirty="0" smtClean="0"/>
            </a:p>
            <a:p>
              <a:r>
                <a:rPr lang="ja-JP" altLang="en-US" dirty="0" smtClean="0"/>
                <a:t>クラスのこともあるし，部活もまとめないといけないし。</a:t>
              </a:r>
              <a:endParaRPr lang="en-US" altLang="ja-JP" dirty="0" smtClean="0"/>
            </a:p>
            <a:p>
              <a:r>
                <a:rPr lang="ja-JP" altLang="en-US" dirty="0" smtClean="0"/>
                <a:t>だれかかわってほしいよ～。</a:t>
              </a:r>
              <a:endParaRPr lang="en-US" altLang="ja-JP" dirty="0" smtClean="0"/>
            </a:p>
            <a:p>
              <a:endParaRPr lang="en-US" altLang="ja-JP" dirty="0" smtClean="0"/>
            </a:p>
            <a:p>
              <a:r>
                <a:rPr lang="ja-JP" altLang="en-US" dirty="0" smtClean="0"/>
                <a:t>でも，しょうがないか。</a:t>
              </a:r>
              <a:endParaRPr lang="en-US" altLang="ja-JP" dirty="0" smtClean="0"/>
            </a:p>
            <a:p>
              <a:pPr algn="r"/>
              <a:r>
                <a:rPr kumimoji="1" lang="en-US" altLang="ja-JP" dirty="0" smtClean="0"/>
                <a:t>2010/11/12</a:t>
              </a:r>
              <a:r>
                <a:rPr kumimoji="1" lang="ja-JP" altLang="en-US" dirty="0" smtClean="0"/>
                <a:t>　</a:t>
              </a:r>
              <a:r>
                <a:rPr kumimoji="1" lang="en-US" altLang="ja-JP" dirty="0" smtClean="0"/>
                <a:t>21:23</a:t>
              </a:r>
            </a:p>
            <a:p>
              <a:pPr algn="r"/>
              <a:r>
                <a:rPr lang="ja-JP" altLang="en-US" dirty="0" smtClean="0"/>
                <a:t>コメント</a:t>
              </a:r>
              <a:r>
                <a:rPr lang="en-US" altLang="ja-JP" dirty="0" smtClean="0"/>
                <a:t>(</a:t>
              </a:r>
              <a:r>
                <a:rPr lang="en-US" altLang="ja-JP" u="sng" dirty="0" smtClean="0">
                  <a:solidFill>
                    <a:srgbClr val="0000FF"/>
                  </a:solidFill>
                </a:rPr>
                <a:t>0</a:t>
              </a:r>
              <a:r>
                <a:rPr lang="en-US" altLang="ja-JP" dirty="0" smtClean="0"/>
                <a:t>)</a:t>
              </a:r>
              <a:endParaRPr kumimoji="1" lang="en-US" altLang="ja-JP" dirty="0" smtClean="0"/>
            </a:p>
          </p:txBody>
        </p:sp>
      </p:grpSp>
      <p:sp>
        <p:nvSpPr>
          <p:cNvPr id="73" name="テキスト ボックス 72"/>
          <p:cNvSpPr txBox="1"/>
          <p:nvPr/>
        </p:nvSpPr>
        <p:spPr>
          <a:xfrm>
            <a:off x="0" y="3284984"/>
            <a:ext cx="1162498" cy="400110"/>
          </a:xfrm>
          <a:prstGeom prst="rect">
            <a:avLst/>
          </a:prstGeom>
          <a:noFill/>
        </p:spPr>
        <p:txBody>
          <a:bodyPr wrap="none" rtlCol="0">
            <a:spAutoFit/>
          </a:bodyPr>
          <a:lstStyle/>
          <a:p>
            <a:r>
              <a:rPr kumimoji="1" lang="ja-JP" altLang="en-US" sz="2000" dirty="0" smtClean="0">
                <a:solidFill>
                  <a:srgbClr val="FFFF00"/>
                </a:solidFill>
              </a:rPr>
              <a:t>バレー部</a:t>
            </a:r>
            <a:endParaRPr kumimoji="1" lang="ja-JP" altLang="en-US" sz="2000" dirty="0">
              <a:solidFill>
                <a:srgbClr val="FFFF00"/>
              </a:solidFill>
            </a:endParaRPr>
          </a:p>
        </p:txBody>
      </p:sp>
      <p:sp>
        <p:nvSpPr>
          <p:cNvPr id="83" name="円形吹き出し 82"/>
          <p:cNvSpPr/>
          <p:nvPr/>
        </p:nvSpPr>
        <p:spPr>
          <a:xfrm>
            <a:off x="4572000" y="836712"/>
            <a:ext cx="4392488" cy="1224136"/>
          </a:xfrm>
          <a:prstGeom prst="wedgeEllipseCallout">
            <a:avLst>
              <a:gd name="adj1" fmla="val -67603"/>
              <a:gd name="adj2" fmla="val 8239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「センター発表」</a:t>
            </a:r>
            <a:r>
              <a:rPr lang="ja-JP" altLang="en-US" sz="2400" dirty="0" smtClean="0">
                <a:solidFill>
                  <a:srgbClr val="FF0000"/>
                </a:solidFill>
              </a:rPr>
              <a:t>行事？</a:t>
            </a:r>
            <a:endParaRPr kumimoji="1" lang="en-US" altLang="ja-JP" sz="2400" dirty="0" smtClean="0">
              <a:solidFill>
                <a:srgbClr val="FF0000"/>
              </a:solidFill>
            </a:endParaRPr>
          </a:p>
        </p:txBody>
      </p:sp>
      <p:sp>
        <p:nvSpPr>
          <p:cNvPr id="74" name="テキスト ボックス 73"/>
          <p:cNvSpPr txBox="1"/>
          <p:nvPr/>
        </p:nvSpPr>
        <p:spPr>
          <a:xfrm>
            <a:off x="0" y="3645024"/>
            <a:ext cx="2536272" cy="400110"/>
          </a:xfrm>
          <a:prstGeom prst="rect">
            <a:avLst/>
          </a:prstGeom>
          <a:noFill/>
        </p:spPr>
        <p:txBody>
          <a:bodyPr wrap="none" rtlCol="0">
            <a:spAutoFit/>
          </a:bodyPr>
          <a:lstStyle/>
          <a:p>
            <a:r>
              <a:rPr kumimoji="1" lang="ja-JP" altLang="en-US" sz="2000" dirty="0" smtClean="0">
                <a:solidFill>
                  <a:srgbClr val="FFFF00"/>
                </a:solidFill>
              </a:rPr>
              <a:t>行事　センター発表？</a:t>
            </a:r>
            <a:endParaRPr kumimoji="1" lang="ja-JP" altLang="en-US" sz="2000" dirty="0">
              <a:solidFill>
                <a:srgbClr val="FFFF00"/>
              </a:solidFill>
            </a:endParaRPr>
          </a:p>
        </p:txBody>
      </p:sp>
      <p:grpSp>
        <p:nvGrpSpPr>
          <p:cNvPr id="70" name="グループ化 69"/>
          <p:cNvGrpSpPr/>
          <p:nvPr/>
        </p:nvGrpSpPr>
        <p:grpSpPr>
          <a:xfrm>
            <a:off x="2771800" y="2348880"/>
            <a:ext cx="3672408" cy="2376264"/>
            <a:chOff x="2771800" y="2348880"/>
            <a:chExt cx="3672408" cy="2376264"/>
          </a:xfrm>
        </p:grpSpPr>
        <p:sp>
          <p:nvSpPr>
            <p:cNvPr id="71" name="正方形/長方形 70"/>
            <p:cNvSpPr/>
            <p:nvPr/>
          </p:nvSpPr>
          <p:spPr>
            <a:xfrm>
              <a:off x="2771800" y="2348880"/>
              <a:ext cx="3672408" cy="2376264"/>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843808" y="2420888"/>
              <a:ext cx="3384376" cy="2031325"/>
            </a:xfrm>
            <a:prstGeom prst="rect">
              <a:avLst/>
            </a:prstGeom>
            <a:noFill/>
          </p:spPr>
          <p:txBody>
            <a:bodyPr wrap="square" rtlCol="0">
              <a:spAutoFit/>
            </a:bodyPr>
            <a:lstStyle/>
            <a:p>
              <a:r>
                <a:rPr lang="ja-JP" altLang="en-US" dirty="0" smtClean="0"/>
                <a:t>明日はリハーサル。</a:t>
              </a:r>
              <a:endParaRPr lang="en-US" altLang="ja-JP" dirty="0" smtClean="0"/>
            </a:p>
            <a:p>
              <a:r>
                <a:rPr lang="ja-JP" altLang="en-US" dirty="0" smtClean="0"/>
                <a:t>部長会もあるし・・・。</a:t>
              </a:r>
              <a:endParaRPr lang="en-US" altLang="ja-JP" dirty="0" smtClean="0"/>
            </a:p>
            <a:p>
              <a:endParaRPr lang="en-US" altLang="ja-JP" dirty="0" smtClean="0"/>
            </a:p>
            <a:p>
              <a:r>
                <a:rPr lang="ja-JP" altLang="en-US" dirty="0" smtClean="0"/>
                <a:t>部長会でヤッちんに会えるから</a:t>
              </a:r>
              <a:endParaRPr lang="en-US" altLang="ja-JP" dirty="0" smtClean="0"/>
            </a:p>
            <a:p>
              <a:r>
                <a:rPr lang="ja-JP" altLang="en-US" dirty="0" smtClean="0"/>
                <a:t>楽しみ。</a:t>
              </a:r>
              <a:endParaRPr lang="en-US" altLang="ja-JP" dirty="0" smtClean="0"/>
            </a:p>
            <a:p>
              <a:pPr algn="r"/>
              <a:r>
                <a:rPr kumimoji="1" lang="en-US" altLang="ja-JP" dirty="0" smtClean="0"/>
                <a:t>2010/11/19</a:t>
              </a:r>
              <a:r>
                <a:rPr kumimoji="1" lang="ja-JP" altLang="en-US" dirty="0" smtClean="0"/>
                <a:t>　</a:t>
              </a:r>
              <a:r>
                <a:rPr kumimoji="1" lang="en-US" altLang="ja-JP" dirty="0" smtClean="0"/>
                <a:t>22:43</a:t>
              </a:r>
            </a:p>
            <a:p>
              <a:pPr algn="r"/>
              <a:r>
                <a:rPr lang="ja-JP" altLang="en-US" dirty="0" smtClean="0"/>
                <a:t>コメント</a:t>
              </a:r>
              <a:r>
                <a:rPr lang="en-US" altLang="ja-JP" dirty="0" smtClean="0"/>
                <a:t>(</a:t>
              </a:r>
              <a:r>
                <a:rPr lang="en-US" altLang="ja-JP" u="sng" dirty="0" smtClean="0">
                  <a:solidFill>
                    <a:srgbClr val="0000FF"/>
                  </a:solidFill>
                </a:rPr>
                <a:t>1</a:t>
              </a:r>
              <a:r>
                <a:rPr lang="en-US" altLang="ja-JP" dirty="0" smtClean="0"/>
                <a:t>)</a:t>
              </a:r>
              <a:endParaRPr kumimoji="1" lang="en-US" altLang="ja-JP" dirty="0" smtClean="0"/>
            </a:p>
          </p:txBody>
        </p:sp>
      </p:grpSp>
      <p:sp>
        <p:nvSpPr>
          <p:cNvPr id="76" name="円形吹き出し 75"/>
          <p:cNvSpPr/>
          <p:nvPr/>
        </p:nvSpPr>
        <p:spPr>
          <a:xfrm>
            <a:off x="4751512" y="620688"/>
            <a:ext cx="4392488" cy="1224136"/>
          </a:xfrm>
          <a:prstGeom prst="wedgeEllipseCallout">
            <a:avLst>
              <a:gd name="adj1" fmla="val -48465"/>
              <a:gd name="adj2" fmla="val 10408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リハーサル</a:t>
            </a:r>
            <a:endParaRPr kumimoji="1" lang="en-US" altLang="ja-JP" sz="2400" dirty="0" smtClean="0">
              <a:solidFill>
                <a:srgbClr val="FF0000"/>
              </a:solidFill>
            </a:endParaRPr>
          </a:p>
          <a:p>
            <a:pPr algn="ctr"/>
            <a:r>
              <a:rPr lang="ja-JP" altLang="en-US" sz="2400" dirty="0" smtClean="0">
                <a:solidFill>
                  <a:srgbClr val="FF0000"/>
                </a:solidFill>
              </a:rPr>
              <a:t>部長会</a:t>
            </a:r>
            <a:endParaRPr kumimoji="1" lang="en-US" altLang="ja-JP" sz="2400" dirty="0" smtClean="0">
              <a:solidFill>
                <a:srgbClr val="FF0000"/>
              </a:solidFill>
            </a:endParaRPr>
          </a:p>
        </p:txBody>
      </p:sp>
      <p:sp>
        <p:nvSpPr>
          <p:cNvPr id="78" name="角丸四角形 77"/>
          <p:cNvSpPr/>
          <p:nvPr/>
        </p:nvSpPr>
        <p:spPr>
          <a:xfrm>
            <a:off x="4211960" y="3789040"/>
            <a:ext cx="1440160" cy="432048"/>
          </a:xfrm>
          <a:prstGeom prst="roundRect">
            <a:avLst>
              <a:gd name="adj" fmla="val 30321"/>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0" y="4005064"/>
            <a:ext cx="2626040" cy="400110"/>
          </a:xfrm>
          <a:prstGeom prst="rect">
            <a:avLst/>
          </a:prstGeom>
          <a:noFill/>
        </p:spPr>
        <p:txBody>
          <a:bodyPr wrap="none" rtlCol="0">
            <a:spAutoFit/>
          </a:bodyPr>
          <a:lstStyle/>
          <a:p>
            <a:r>
              <a:rPr kumimoji="1" lang="ja-JP" altLang="en-US" sz="2000" dirty="0" smtClean="0">
                <a:solidFill>
                  <a:srgbClr val="FFFF00"/>
                </a:solidFill>
              </a:rPr>
              <a:t>センター発表は</a:t>
            </a:r>
            <a:r>
              <a:rPr kumimoji="1" lang="en-US" altLang="ja-JP" sz="2000" dirty="0" smtClean="0">
                <a:solidFill>
                  <a:srgbClr val="FFFF00"/>
                </a:solidFill>
              </a:rPr>
              <a:t>11</a:t>
            </a:r>
            <a:r>
              <a:rPr kumimoji="1" lang="ja-JP" altLang="en-US" sz="2000" dirty="0" smtClean="0">
                <a:solidFill>
                  <a:srgbClr val="FFFF00"/>
                </a:solidFill>
              </a:rPr>
              <a:t>月？</a:t>
            </a:r>
            <a:endParaRPr kumimoji="1" lang="ja-JP" altLang="en-US" sz="2000" dirty="0">
              <a:solidFill>
                <a:srgbClr val="FFFF00"/>
              </a:solidFill>
            </a:endParaRPr>
          </a:p>
        </p:txBody>
      </p:sp>
      <p:sp>
        <p:nvSpPr>
          <p:cNvPr id="86" name="テキスト ボックス 85"/>
          <p:cNvSpPr txBox="1"/>
          <p:nvPr/>
        </p:nvSpPr>
        <p:spPr>
          <a:xfrm>
            <a:off x="0" y="4365104"/>
            <a:ext cx="1931939" cy="400110"/>
          </a:xfrm>
          <a:prstGeom prst="rect">
            <a:avLst/>
          </a:prstGeom>
          <a:noFill/>
        </p:spPr>
        <p:txBody>
          <a:bodyPr wrap="none" rtlCol="0">
            <a:spAutoFit/>
          </a:bodyPr>
          <a:lstStyle/>
          <a:p>
            <a:r>
              <a:rPr kumimoji="1" lang="ja-JP" altLang="en-US" sz="2000" dirty="0" smtClean="0">
                <a:solidFill>
                  <a:srgbClr val="FFFF00"/>
                </a:solidFill>
              </a:rPr>
              <a:t>バレー部部長？</a:t>
            </a:r>
            <a:endParaRPr kumimoji="1" lang="ja-JP" altLang="en-US" sz="2000" dirty="0">
              <a:solidFill>
                <a:srgbClr val="FFFF00"/>
              </a:solidFill>
            </a:endParaRPr>
          </a:p>
        </p:txBody>
      </p:sp>
      <p:sp>
        <p:nvSpPr>
          <p:cNvPr id="82" name="円形吹き出し 81"/>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5" name="グループ化 84"/>
          <p:cNvGrpSpPr/>
          <p:nvPr/>
        </p:nvGrpSpPr>
        <p:grpSpPr>
          <a:xfrm>
            <a:off x="8474904" y="0"/>
            <a:ext cx="669096" cy="1484785"/>
            <a:chOff x="3275856" y="-1"/>
            <a:chExt cx="2520280" cy="5592727"/>
          </a:xfrm>
        </p:grpSpPr>
        <p:grpSp>
          <p:nvGrpSpPr>
            <p:cNvPr id="87" name="グループ化 7"/>
            <p:cNvGrpSpPr/>
            <p:nvPr/>
          </p:nvGrpSpPr>
          <p:grpSpPr>
            <a:xfrm>
              <a:off x="3707904" y="-1"/>
              <a:ext cx="2088232" cy="3360287"/>
              <a:chOff x="3707904" y="0"/>
              <a:chExt cx="2736304" cy="2736304"/>
            </a:xfrm>
          </p:grpSpPr>
          <p:sp>
            <p:nvSpPr>
              <p:cNvPr id="9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パイ 9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4" name="パイ 9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8" name="フリーフォーム 8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9" name="グループ化 11"/>
            <p:cNvGrpSpPr/>
            <p:nvPr/>
          </p:nvGrpSpPr>
          <p:grpSpPr>
            <a:xfrm flipH="1">
              <a:off x="3275856" y="0"/>
              <a:ext cx="1274440" cy="1058416"/>
              <a:chOff x="7812360" y="548680"/>
              <a:chExt cx="1274440" cy="1058416"/>
            </a:xfrm>
          </p:grpSpPr>
          <p:sp>
            <p:nvSpPr>
              <p:cNvPr id="90" name="円弧 8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円弧 9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95" name="グループ化 94"/>
          <p:cNvGrpSpPr/>
          <p:nvPr/>
        </p:nvGrpSpPr>
        <p:grpSpPr>
          <a:xfrm>
            <a:off x="8474904" y="0"/>
            <a:ext cx="669096" cy="1484785"/>
            <a:chOff x="3275856" y="-1"/>
            <a:chExt cx="2520280" cy="5592727"/>
          </a:xfrm>
        </p:grpSpPr>
        <p:grpSp>
          <p:nvGrpSpPr>
            <p:cNvPr id="96" name="グループ化 7"/>
            <p:cNvGrpSpPr/>
            <p:nvPr/>
          </p:nvGrpSpPr>
          <p:grpSpPr>
            <a:xfrm>
              <a:off x="3707904" y="-1"/>
              <a:ext cx="2088232" cy="3360287"/>
              <a:chOff x="3707904" y="0"/>
              <a:chExt cx="2736304" cy="2736304"/>
            </a:xfrm>
          </p:grpSpPr>
          <p:sp>
            <p:nvSpPr>
              <p:cNvPr id="10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パイ 10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4" name="パイ 10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7" name="フリーフォーム 9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8" name="グループ化 11"/>
            <p:cNvGrpSpPr/>
            <p:nvPr/>
          </p:nvGrpSpPr>
          <p:grpSpPr>
            <a:xfrm flipH="1">
              <a:off x="3275856" y="0"/>
              <a:ext cx="1274440" cy="1058416"/>
              <a:chOff x="7812360" y="548680"/>
              <a:chExt cx="1274440" cy="1058416"/>
            </a:xfrm>
          </p:grpSpPr>
          <p:sp>
            <p:nvSpPr>
              <p:cNvPr id="99" name="円弧 9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円弧 9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33" name="グループ化 132"/>
          <p:cNvGrpSpPr/>
          <p:nvPr/>
        </p:nvGrpSpPr>
        <p:grpSpPr>
          <a:xfrm>
            <a:off x="8474904" y="0"/>
            <a:ext cx="669096" cy="1484785"/>
            <a:chOff x="3275856" y="-1"/>
            <a:chExt cx="2520280" cy="5592727"/>
          </a:xfrm>
        </p:grpSpPr>
        <p:grpSp>
          <p:nvGrpSpPr>
            <p:cNvPr id="134" name="グループ化 7"/>
            <p:cNvGrpSpPr/>
            <p:nvPr/>
          </p:nvGrpSpPr>
          <p:grpSpPr>
            <a:xfrm>
              <a:off x="3707904" y="-1"/>
              <a:ext cx="2088232" cy="3360287"/>
              <a:chOff x="3707904" y="0"/>
              <a:chExt cx="2736304" cy="2736304"/>
            </a:xfrm>
          </p:grpSpPr>
          <p:sp>
            <p:nvSpPr>
              <p:cNvPr id="13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パイ 13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1" name="パイ 14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5" name="フリーフォーム 13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36" name="グループ化 11"/>
            <p:cNvGrpSpPr/>
            <p:nvPr/>
          </p:nvGrpSpPr>
          <p:grpSpPr>
            <a:xfrm flipH="1">
              <a:off x="3275856" y="0"/>
              <a:ext cx="1274440" cy="1058416"/>
              <a:chOff x="7812360" y="548680"/>
              <a:chExt cx="1274440" cy="1058416"/>
            </a:xfrm>
          </p:grpSpPr>
          <p:sp>
            <p:nvSpPr>
              <p:cNvPr id="137" name="円弧 13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8" name="円弧 13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strips(downRight)">
                                      <p:cBhvr>
                                        <p:cTn id="12" dur="500"/>
                                        <p:tgtEl>
                                          <p:spTgt spid="103"/>
                                        </p:tgtEl>
                                      </p:cBhvr>
                                    </p:animEffect>
                                  </p:childTnLst>
                                </p:cTn>
                              </p:par>
                              <p:par>
                                <p:cTn id="13" presetID="1" presetClass="exit" presetSubtype="0" fill="hold" nodeType="withEffect">
                                  <p:stCondLst>
                                    <p:cond delay="0"/>
                                  </p:stCondLst>
                                  <p:childTnLst>
                                    <p:set>
                                      <p:cBhvr>
                                        <p:cTn id="14" dur="1" fill="hold">
                                          <p:stCondLst>
                                            <p:cond delay="0"/>
                                          </p:stCondLst>
                                        </p:cTn>
                                        <p:tgtEl>
                                          <p:spTgt spid="85"/>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grpId="0" nodeType="afterEffect">
                                  <p:stCondLst>
                                    <p:cond delay="1500"/>
                                  </p:stCondLst>
                                  <p:childTnLst>
                                    <p:set>
                                      <p:cBhvr>
                                        <p:cTn id="17" dur="1" fill="hold">
                                          <p:stCondLst>
                                            <p:cond delay="0"/>
                                          </p:stCondLst>
                                        </p:cTn>
                                        <p:tgtEl>
                                          <p:spTgt spid="73"/>
                                        </p:tgtEl>
                                        <p:attrNameLst>
                                          <p:attrName>style.visibility</p:attrName>
                                        </p:attrNameLst>
                                      </p:cBhvr>
                                      <p:to>
                                        <p:strVal val="visible"/>
                                      </p:to>
                                    </p:set>
                                    <p:animEffect transition="in" filter="wipe(left)">
                                      <p:cBhvr>
                                        <p:cTn id="18" dur="500"/>
                                        <p:tgtEl>
                                          <p:spTgt spid="73"/>
                                        </p:tgtEl>
                                      </p:cBhvr>
                                    </p:animEffect>
                                  </p:childTnLst>
                                </p:cTn>
                              </p:par>
                            </p:childTnLst>
                          </p:cTn>
                        </p:par>
                        <p:par>
                          <p:cTn id="19" fill="hold">
                            <p:stCondLst>
                              <p:cond delay="2500"/>
                            </p:stCondLst>
                            <p:childTnLst>
                              <p:par>
                                <p:cTn id="20" presetID="10" presetClass="entr" presetSubtype="0" fill="hold" nodeType="afterEffect">
                                  <p:stCondLst>
                                    <p:cond delay="50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1000"/>
                                        <p:tgtEl>
                                          <p:spTgt spid="103"/>
                                        </p:tgtEl>
                                      </p:cBhvr>
                                    </p:animEffect>
                                    <p:set>
                                      <p:cBhvr>
                                        <p:cTn id="27" dur="1" fill="hold">
                                          <p:stCondLst>
                                            <p:cond delay="999"/>
                                          </p:stCondLst>
                                        </p:cTn>
                                        <p:tgtEl>
                                          <p:spTgt spid="103"/>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95"/>
                                        </p:tgtEl>
                                        <p:attrNameLst>
                                          <p:attrName>style.visibility</p:attrName>
                                        </p:attrNameLst>
                                      </p:cBhvr>
                                      <p:to>
                                        <p:strVal val="hidden"/>
                                      </p:to>
                                    </p:set>
                                  </p:childTnLst>
                                </p:cTn>
                              </p:par>
                              <p:par>
                                <p:cTn id="30" presetID="22" presetClass="entr" presetSubtype="1" fill="hold"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wipe(up)">
                                      <p:cBhvr>
                                        <p:cTn id="32" dur="500"/>
                                        <p:tgtEl>
                                          <p:spTgt spid="67"/>
                                        </p:tgtEl>
                                      </p:cBhvr>
                                    </p:animEffect>
                                  </p:childTnLst>
                                </p:cTn>
                              </p:par>
                            </p:childTnLst>
                          </p:cTn>
                        </p:par>
                        <p:par>
                          <p:cTn id="33" fill="hold">
                            <p:stCondLst>
                              <p:cond delay="1000"/>
                            </p:stCondLst>
                            <p:childTnLst>
                              <p:par>
                                <p:cTn id="34" presetID="18" presetClass="entr" presetSubtype="3" fill="hold" grpId="0" nodeType="afterEffect">
                                  <p:stCondLst>
                                    <p:cond delay="1500"/>
                                  </p:stCondLst>
                                  <p:childTnLst>
                                    <p:set>
                                      <p:cBhvr>
                                        <p:cTn id="35" dur="1" fill="hold">
                                          <p:stCondLst>
                                            <p:cond delay="0"/>
                                          </p:stCondLst>
                                        </p:cTn>
                                        <p:tgtEl>
                                          <p:spTgt spid="83"/>
                                        </p:tgtEl>
                                        <p:attrNameLst>
                                          <p:attrName>style.visibility</p:attrName>
                                        </p:attrNameLst>
                                      </p:cBhvr>
                                      <p:to>
                                        <p:strVal val="visible"/>
                                      </p:to>
                                    </p:set>
                                    <p:animEffect transition="in" filter="strips(upRight)">
                                      <p:cBhvr>
                                        <p:cTn id="36" dur="500"/>
                                        <p:tgtEl>
                                          <p:spTgt spid="83"/>
                                        </p:tgtEl>
                                      </p:cBhvr>
                                    </p:animEffect>
                                  </p:childTnLst>
                                </p:cTn>
                              </p:par>
                            </p:childTnLst>
                          </p:cTn>
                        </p:par>
                        <p:par>
                          <p:cTn id="37" fill="hold">
                            <p:stCondLst>
                              <p:cond delay="3000"/>
                            </p:stCondLst>
                            <p:childTnLst>
                              <p:par>
                                <p:cTn id="38" presetID="22" presetClass="entr" presetSubtype="8" fill="hold" grpId="0" nodeType="afterEffect">
                                  <p:stCondLst>
                                    <p:cond delay="1500"/>
                                  </p:stCondLst>
                                  <p:childTnLst>
                                    <p:set>
                                      <p:cBhvr>
                                        <p:cTn id="39" dur="1" fill="hold">
                                          <p:stCondLst>
                                            <p:cond delay="0"/>
                                          </p:stCondLst>
                                        </p:cTn>
                                        <p:tgtEl>
                                          <p:spTgt spid="74"/>
                                        </p:tgtEl>
                                        <p:attrNameLst>
                                          <p:attrName>style.visibility</p:attrName>
                                        </p:attrNameLst>
                                      </p:cBhvr>
                                      <p:to>
                                        <p:strVal val="visible"/>
                                      </p:to>
                                    </p:set>
                                    <p:animEffect transition="in" filter="wipe(left)">
                                      <p:cBhvr>
                                        <p:cTn id="40" dur="500"/>
                                        <p:tgtEl>
                                          <p:spTgt spid="74"/>
                                        </p:tgtEl>
                                      </p:cBhvr>
                                    </p:animEffect>
                                  </p:childTnLst>
                                </p:cTn>
                              </p:par>
                            </p:childTnLst>
                          </p:cTn>
                        </p:par>
                        <p:par>
                          <p:cTn id="41" fill="hold">
                            <p:stCondLst>
                              <p:cond delay="5000"/>
                            </p:stCondLst>
                            <p:childTnLst>
                              <p:par>
                                <p:cTn id="42" presetID="10" presetClass="entr" presetSubtype="0" fill="hold" nodeType="afterEffect">
                                  <p:stCondLst>
                                    <p:cond delay="500"/>
                                  </p:stCondLst>
                                  <p:childTnLst>
                                    <p:set>
                                      <p:cBhvr>
                                        <p:cTn id="43" dur="1" fill="hold">
                                          <p:stCondLst>
                                            <p:cond delay="0"/>
                                          </p:stCondLst>
                                        </p:cTn>
                                        <p:tgtEl>
                                          <p:spTgt spid="133"/>
                                        </p:tgtEl>
                                        <p:attrNameLst>
                                          <p:attrName>style.visibility</p:attrName>
                                        </p:attrNameLst>
                                      </p:cBhvr>
                                      <p:to>
                                        <p:strVal val="visible"/>
                                      </p:to>
                                    </p:set>
                                    <p:animEffect transition="in" filter="fade">
                                      <p:cBhvr>
                                        <p:cTn id="44" dur="1000"/>
                                        <p:tgtEl>
                                          <p:spTgt spid="1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1000"/>
                                        <p:tgtEl>
                                          <p:spTgt spid="83"/>
                                        </p:tgtEl>
                                      </p:cBhvr>
                                    </p:animEffect>
                                    <p:set>
                                      <p:cBhvr>
                                        <p:cTn id="49" dur="1" fill="hold">
                                          <p:stCondLst>
                                            <p:cond delay="999"/>
                                          </p:stCondLst>
                                        </p:cTn>
                                        <p:tgtEl>
                                          <p:spTgt spid="83"/>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33"/>
                                        </p:tgtEl>
                                        <p:attrNameLst>
                                          <p:attrName>style.visibility</p:attrName>
                                        </p:attrNameLst>
                                      </p:cBhvr>
                                      <p:to>
                                        <p:strVal val="hidden"/>
                                      </p:to>
                                    </p:set>
                                  </p:childTnLst>
                                </p:cTn>
                              </p:par>
                            </p:childTnLst>
                          </p:cTn>
                        </p:par>
                        <p:par>
                          <p:cTn id="52" fill="hold">
                            <p:stCondLst>
                              <p:cond delay="1000"/>
                            </p:stCondLst>
                            <p:childTnLst>
                              <p:par>
                                <p:cTn id="53" presetID="22" presetClass="entr" presetSubtype="1" fill="hold" nodeType="after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wipe(up)">
                                      <p:cBhvr>
                                        <p:cTn id="55" dur="500"/>
                                        <p:tgtEl>
                                          <p:spTgt spid="70"/>
                                        </p:tgtEl>
                                      </p:cBhvr>
                                    </p:animEffect>
                                  </p:childTnLst>
                                </p:cTn>
                              </p:par>
                            </p:childTnLst>
                          </p:cTn>
                        </p:par>
                        <p:par>
                          <p:cTn id="56" fill="hold">
                            <p:stCondLst>
                              <p:cond delay="1500"/>
                            </p:stCondLst>
                            <p:childTnLst>
                              <p:par>
                                <p:cTn id="57" presetID="18" presetClass="entr" presetSubtype="3" fill="hold" grpId="0" nodeType="afterEffect">
                                  <p:stCondLst>
                                    <p:cond delay="1500"/>
                                  </p:stCondLst>
                                  <p:childTnLst>
                                    <p:set>
                                      <p:cBhvr>
                                        <p:cTn id="58" dur="1" fill="hold">
                                          <p:stCondLst>
                                            <p:cond delay="0"/>
                                          </p:stCondLst>
                                        </p:cTn>
                                        <p:tgtEl>
                                          <p:spTgt spid="76"/>
                                        </p:tgtEl>
                                        <p:attrNameLst>
                                          <p:attrName>style.visibility</p:attrName>
                                        </p:attrNameLst>
                                      </p:cBhvr>
                                      <p:to>
                                        <p:strVal val="visible"/>
                                      </p:to>
                                    </p:set>
                                    <p:animEffect transition="in" filter="strips(upRight)">
                                      <p:cBhvr>
                                        <p:cTn id="59" dur="500"/>
                                        <p:tgtEl>
                                          <p:spTgt spid="76"/>
                                        </p:tgtEl>
                                      </p:cBhvr>
                                    </p:animEffect>
                                  </p:childTnLst>
                                </p:cTn>
                              </p:par>
                            </p:childTnLst>
                          </p:cTn>
                        </p:par>
                        <p:par>
                          <p:cTn id="60" fill="hold">
                            <p:stCondLst>
                              <p:cond delay="3500"/>
                            </p:stCondLst>
                            <p:childTnLst>
                              <p:par>
                                <p:cTn id="61" presetID="20" presetClass="entr" presetSubtype="0" fill="hold" grpId="0" nodeType="afterEffect">
                                  <p:stCondLst>
                                    <p:cond delay="0"/>
                                  </p:stCondLst>
                                  <p:childTnLst>
                                    <p:set>
                                      <p:cBhvr>
                                        <p:cTn id="62" dur="1" fill="hold">
                                          <p:stCondLst>
                                            <p:cond delay="0"/>
                                          </p:stCondLst>
                                        </p:cTn>
                                        <p:tgtEl>
                                          <p:spTgt spid="78"/>
                                        </p:tgtEl>
                                        <p:attrNameLst>
                                          <p:attrName>style.visibility</p:attrName>
                                        </p:attrNameLst>
                                      </p:cBhvr>
                                      <p:to>
                                        <p:strVal val="visible"/>
                                      </p:to>
                                    </p:set>
                                    <p:animEffect transition="in" filter="wedge">
                                      <p:cBhvr>
                                        <p:cTn id="63" dur="2000"/>
                                        <p:tgtEl>
                                          <p:spTgt spid="78"/>
                                        </p:tgtEl>
                                      </p:cBhvr>
                                    </p:animEffect>
                                  </p:childTnLst>
                                </p:cTn>
                              </p:par>
                            </p:childTnLst>
                          </p:cTn>
                        </p:par>
                        <p:par>
                          <p:cTn id="64" fill="hold">
                            <p:stCondLst>
                              <p:cond delay="5500"/>
                            </p:stCondLst>
                            <p:childTnLst>
                              <p:par>
                                <p:cTn id="65" presetID="22" presetClass="entr" presetSubtype="8" fill="hold" grpId="0" nodeType="afterEffect">
                                  <p:stCondLst>
                                    <p:cond delay="1500"/>
                                  </p:stCondLst>
                                  <p:childTnLst>
                                    <p:set>
                                      <p:cBhvr>
                                        <p:cTn id="66" dur="1" fill="hold">
                                          <p:stCondLst>
                                            <p:cond delay="0"/>
                                          </p:stCondLst>
                                        </p:cTn>
                                        <p:tgtEl>
                                          <p:spTgt spid="81"/>
                                        </p:tgtEl>
                                        <p:attrNameLst>
                                          <p:attrName>style.visibility</p:attrName>
                                        </p:attrNameLst>
                                      </p:cBhvr>
                                      <p:to>
                                        <p:strVal val="visible"/>
                                      </p:to>
                                    </p:set>
                                    <p:animEffect transition="in" filter="wipe(left)">
                                      <p:cBhvr>
                                        <p:cTn id="67" dur="500"/>
                                        <p:tgtEl>
                                          <p:spTgt spid="81"/>
                                        </p:tgtEl>
                                      </p:cBhvr>
                                    </p:animEffect>
                                  </p:childTnLst>
                                </p:cTn>
                              </p:par>
                            </p:childTnLst>
                          </p:cTn>
                        </p:par>
                        <p:par>
                          <p:cTn id="68" fill="hold">
                            <p:stCondLst>
                              <p:cond delay="7500"/>
                            </p:stCondLst>
                            <p:childTnLst>
                              <p:par>
                                <p:cTn id="69" presetID="22" presetClass="entr" presetSubtype="8" fill="hold" grpId="0" nodeType="afterEffect">
                                  <p:stCondLst>
                                    <p:cond delay="1500"/>
                                  </p:stCondLst>
                                  <p:childTnLst>
                                    <p:set>
                                      <p:cBhvr>
                                        <p:cTn id="70" dur="1" fill="hold">
                                          <p:stCondLst>
                                            <p:cond delay="0"/>
                                          </p:stCondLst>
                                        </p:cTn>
                                        <p:tgtEl>
                                          <p:spTgt spid="86"/>
                                        </p:tgtEl>
                                        <p:attrNameLst>
                                          <p:attrName>style.visibility</p:attrName>
                                        </p:attrNameLst>
                                      </p:cBhvr>
                                      <p:to>
                                        <p:strVal val="visible"/>
                                      </p:to>
                                    </p:set>
                                    <p:animEffect transition="in" filter="wipe(left)">
                                      <p:cBhvr>
                                        <p:cTn id="71" dur="500"/>
                                        <p:tgtEl>
                                          <p:spTgt spid="86"/>
                                        </p:tgtEl>
                                      </p:cBhvr>
                                    </p:animEffect>
                                  </p:childTnLst>
                                </p:cTn>
                              </p:par>
                            </p:childTnLst>
                          </p:cTn>
                        </p:par>
                        <p:par>
                          <p:cTn id="72" fill="hold">
                            <p:stCondLst>
                              <p:cond delay="9500"/>
                            </p:stCondLst>
                            <p:childTnLst>
                              <p:par>
                                <p:cTn id="73" presetID="18" presetClass="entr" presetSubtype="12" fill="hold" grpId="0" nodeType="afterEffect">
                                  <p:stCondLst>
                                    <p:cond delay="1000"/>
                                  </p:stCondLst>
                                  <p:childTnLst>
                                    <p:set>
                                      <p:cBhvr>
                                        <p:cTn id="74" dur="1" fill="hold">
                                          <p:stCondLst>
                                            <p:cond delay="0"/>
                                          </p:stCondLst>
                                        </p:cTn>
                                        <p:tgtEl>
                                          <p:spTgt spid="82"/>
                                        </p:tgtEl>
                                        <p:attrNameLst>
                                          <p:attrName>style.visibility</p:attrName>
                                        </p:attrNameLst>
                                      </p:cBhvr>
                                      <p:to>
                                        <p:strVal val="visible"/>
                                      </p:to>
                                    </p:set>
                                    <p:animEffect transition="in" filter="strips(downLeft)">
                                      <p:cBhvr>
                                        <p:cTn id="7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3" grpId="1" animBg="1"/>
      <p:bldP spid="73" grpId="0"/>
      <p:bldP spid="83" grpId="0" animBg="1"/>
      <p:bldP spid="83" grpId="1" animBg="1"/>
      <p:bldP spid="74" grpId="0"/>
      <p:bldP spid="76" grpId="0" animBg="1"/>
      <p:bldP spid="78" grpId="0" animBg="1"/>
      <p:bldP spid="81" grpId="0"/>
      <p:bldP spid="86" grpId="0"/>
      <p:bldP spid="8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b="1" dirty="0" smtClean="0">
                <a:ln w="11430"/>
                <a:solidFill>
                  <a:schemeClr val="accent2"/>
                </a:solidFill>
                <a:effectLst>
                  <a:outerShdw blurRad="50800" dist="39000" dir="5460000" algn="tl">
                    <a:srgbClr val="000000">
                      <a:alpha val="38000"/>
                    </a:srgbClr>
                  </a:outerShdw>
                </a:effectLst>
              </a:rPr>
              <a:t>個人情報の推理</a:t>
            </a:r>
            <a:endParaRPr kumimoji="1" lang="ja-JP" altLang="en-US" b="1" dirty="0">
              <a:ln w="11430"/>
              <a:solidFill>
                <a:schemeClr val="accent2"/>
              </a:solidFill>
              <a:effectLst>
                <a:outerShdw blurRad="50800" dist="39000" dir="5460000" algn="tl">
                  <a:srgbClr val="000000">
                    <a:alpha val="38000"/>
                  </a:srgbClr>
                </a:outerShdw>
              </a:effectLst>
            </a:endParaRPr>
          </a:p>
        </p:txBody>
      </p:sp>
      <p:grpSp>
        <p:nvGrpSpPr>
          <p:cNvPr id="10" name="グループ化 103"/>
          <p:cNvGrpSpPr/>
          <p:nvPr/>
        </p:nvGrpSpPr>
        <p:grpSpPr>
          <a:xfrm>
            <a:off x="467544" y="1484784"/>
            <a:ext cx="2088232" cy="1584176"/>
            <a:chOff x="-612576" y="1052736"/>
            <a:chExt cx="2088232" cy="1584176"/>
          </a:xfrm>
        </p:grpSpPr>
        <p:sp>
          <p:nvSpPr>
            <p:cNvPr id="11" name="正方形/長方形 10"/>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81"/>
            <p:cNvGrpSpPr/>
            <p:nvPr/>
          </p:nvGrpSpPr>
          <p:grpSpPr>
            <a:xfrm>
              <a:off x="-612576" y="1052736"/>
              <a:ext cx="2088232" cy="1584176"/>
              <a:chOff x="3635896" y="4365104"/>
              <a:chExt cx="2088232" cy="1584176"/>
            </a:xfrm>
          </p:grpSpPr>
          <p:grpSp>
            <p:nvGrpSpPr>
              <p:cNvPr id="13" name="グループ化 52"/>
              <p:cNvGrpSpPr/>
              <p:nvPr/>
            </p:nvGrpSpPr>
            <p:grpSpPr>
              <a:xfrm>
                <a:off x="3779919" y="4365104"/>
                <a:ext cx="1872210" cy="1581723"/>
                <a:chOff x="1331640" y="1484784"/>
                <a:chExt cx="6067380" cy="5125981"/>
              </a:xfrm>
            </p:grpSpPr>
            <p:sp>
              <p:nvSpPr>
                <p:cNvPr id="15" name="フリーフォーム 14"/>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9" name="グループ化 45"/>
                <p:cNvGrpSpPr/>
                <p:nvPr/>
              </p:nvGrpSpPr>
              <p:grpSpPr>
                <a:xfrm>
                  <a:off x="4860032" y="2780928"/>
                  <a:ext cx="1430594" cy="769374"/>
                  <a:chOff x="4860032" y="2780928"/>
                  <a:chExt cx="1430594" cy="769374"/>
                </a:xfrm>
              </p:grpSpPr>
              <p:sp>
                <p:nvSpPr>
                  <p:cNvPr id="28" name="フリーフォーム 27"/>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フリーフォーム 19"/>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フリーフォーム 20"/>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フリーフォーム 21"/>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フリーフォーム 25"/>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フリーフォーム 26"/>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4" name="フレーム 13"/>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32" name="テキスト ボックス 31"/>
          <p:cNvSpPr txBox="1"/>
          <p:nvPr/>
        </p:nvSpPr>
        <p:spPr>
          <a:xfrm>
            <a:off x="2771800" y="1484784"/>
            <a:ext cx="5763116" cy="4246355"/>
          </a:xfrm>
          <a:prstGeom prst="rect">
            <a:avLst/>
          </a:prstGeom>
          <a:noFill/>
        </p:spPr>
        <p:txBody>
          <a:bodyPr wrap="none" rtlCol="0">
            <a:spAutoFit/>
          </a:bodyPr>
          <a:lstStyle/>
          <a:p>
            <a:pPr>
              <a:lnSpc>
                <a:spcPct val="200000"/>
              </a:lnSpc>
            </a:pPr>
            <a:r>
              <a:rPr kumimoji="1" lang="ja-JP" altLang="en-US" sz="2800" dirty="0" smtClean="0">
                <a:solidFill>
                  <a:schemeClr val="bg1"/>
                </a:solidFill>
                <a:latin typeface="+mn-ea"/>
              </a:rPr>
              <a:t>愛知県　女性</a:t>
            </a:r>
            <a:endParaRPr kumimoji="1" lang="en-US" altLang="ja-JP" sz="2800" dirty="0" smtClean="0">
              <a:solidFill>
                <a:schemeClr val="bg1"/>
              </a:solidFill>
              <a:latin typeface="+mn-ea"/>
            </a:endParaRPr>
          </a:p>
          <a:p>
            <a:pPr>
              <a:lnSpc>
                <a:spcPct val="200000"/>
              </a:lnSpc>
            </a:pPr>
            <a:r>
              <a:rPr lang="ja-JP" altLang="en-US" sz="2800" dirty="0" smtClean="0">
                <a:solidFill>
                  <a:schemeClr val="bg1"/>
                </a:solidFill>
                <a:latin typeface="+mn-ea"/>
              </a:rPr>
              <a:t>１４歳　由香ちゃん</a:t>
            </a:r>
            <a:endParaRPr lang="en-US" altLang="ja-JP" sz="2800" dirty="0" smtClean="0">
              <a:solidFill>
                <a:schemeClr val="bg1"/>
              </a:solidFill>
              <a:latin typeface="+mn-ea"/>
            </a:endParaRPr>
          </a:p>
          <a:p>
            <a:pPr>
              <a:lnSpc>
                <a:spcPct val="200000"/>
              </a:lnSpc>
            </a:pPr>
            <a:r>
              <a:rPr lang="ja-JP" altLang="en-US" sz="2800" dirty="0" smtClean="0">
                <a:solidFill>
                  <a:schemeClr val="bg1"/>
                </a:solidFill>
                <a:latin typeface="+mn-ea"/>
              </a:rPr>
              <a:t>部活　バレー部　部長</a:t>
            </a:r>
          </a:p>
          <a:p>
            <a:pPr>
              <a:lnSpc>
                <a:spcPct val="200000"/>
              </a:lnSpc>
            </a:pPr>
            <a:r>
              <a:rPr lang="en-US" altLang="ja-JP" sz="2800" dirty="0" smtClean="0">
                <a:solidFill>
                  <a:schemeClr val="bg1"/>
                </a:solidFill>
                <a:latin typeface="+mn-ea"/>
              </a:rPr>
              <a:t>11</a:t>
            </a:r>
            <a:r>
              <a:rPr lang="ja-JP" altLang="en-US" sz="2800" dirty="0" smtClean="0">
                <a:solidFill>
                  <a:schemeClr val="bg1"/>
                </a:solidFill>
                <a:latin typeface="+mn-ea"/>
              </a:rPr>
              <a:t>月ごろの学校行事　センター発表</a:t>
            </a:r>
          </a:p>
          <a:p>
            <a:pPr>
              <a:lnSpc>
                <a:spcPct val="200000"/>
              </a:lnSpc>
            </a:pPr>
            <a:r>
              <a:rPr lang="ja-JP" altLang="en-US" sz="2800" dirty="0" smtClean="0">
                <a:solidFill>
                  <a:schemeClr val="bg1"/>
                </a:solidFill>
                <a:latin typeface="+mn-ea"/>
              </a:rPr>
              <a:t>米野木小学校卒業の生徒と同じ中学</a:t>
            </a:r>
          </a:p>
        </p:txBody>
      </p:sp>
      <p:sp>
        <p:nvSpPr>
          <p:cNvPr id="38" name="角丸四角形 37"/>
          <p:cNvSpPr/>
          <p:nvPr/>
        </p:nvSpPr>
        <p:spPr>
          <a:xfrm>
            <a:off x="2483768" y="5085184"/>
            <a:ext cx="6408712" cy="864096"/>
          </a:xfrm>
          <a:prstGeom prst="roundRect">
            <a:avLst>
              <a:gd name="adj" fmla="val 32028"/>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形吹き出し 38"/>
          <p:cNvSpPr/>
          <p:nvPr/>
        </p:nvSpPr>
        <p:spPr>
          <a:xfrm>
            <a:off x="5148064" y="1628800"/>
            <a:ext cx="3672408" cy="1224136"/>
          </a:xfrm>
          <a:prstGeom prst="wedgeEllipseCallout">
            <a:avLst>
              <a:gd name="adj1" fmla="val -28646"/>
              <a:gd name="adj2" fmla="val 22382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rgbClr val="FF0000"/>
                </a:solidFill>
              </a:rPr>
              <a:t>キーポイント</a:t>
            </a:r>
            <a:endParaRPr kumimoji="1" lang="en-US" altLang="ja-JP" sz="3600" dirty="0" smtClean="0">
              <a:solidFill>
                <a:srgbClr val="FF0000"/>
              </a:solidFill>
            </a:endParaRPr>
          </a:p>
        </p:txBody>
      </p:sp>
      <p:sp>
        <p:nvSpPr>
          <p:cNvPr id="33" name="円形吹き出し 32"/>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34" name="グループ化 33"/>
          <p:cNvGrpSpPr/>
          <p:nvPr/>
        </p:nvGrpSpPr>
        <p:grpSpPr>
          <a:xfrm>
            <a:off x="8474904" y="0"/>
            <a:ext cx="669096" cy="1484785"/>
            <a:chOff x="3275856" y="-1"/>
            <a:chExt cx="2520280" cy="5592727"/>
          </a:xfrm>
        </p:grpSpPr>
        <p:grpSp>
          <p:nvGrpSpPr>
            <p:cNvPr id="35" name="グループ化 7"/>
            <p:cNvGrpSpPr/>
            <p:nvPr/>
          </p:nvGrpSpPr>
          <p:grpSpPr>
            <a:xfrm>
              <a:off x="3707904" y="-1"/>
              <a:ext cx="2088232" cy="3360287"/>
              <a:chOff x="3707904" y="0"/>
              <a:chExt cx="2736304" cy="2736304"/>
            </a:xfrm>
          </p:grpSpPr>
          <p:sp>
            <p:nvSpPr>
              <p:cNvPr id="4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パイ 4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パイ 4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6" name="フリーフォーム 3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7" name="グループ化 11"/>
            <p:cNvGrpSpPr/>
            <p:nvPr/>
          </p:nvGrpSpPr>
          <p:grpSpPr>
            <a:xfrm flipH="1">
              <a:off x="3275856" y="0"/>
              <a:ext cx="1274440" cy="1058416"/>
              <a:chOff x="7812360" y="548680"/>
              <a:chExt cx="1274440" cy="1058416"/>
            </a:xfrm>
          </p:grpSpPr>
          <p:sp>
            <p:nvSpPr>
              <p:cNvPr id="40" name="円弧 3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円弧 4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45" name="グループ化 44"/>
          <p:cNvGrpSpPr/>
          <p:nvPr/>
        </p:nvGrpSpPr>
        <p:grpSpPr>
          <a:xfrm>
            <a:off x="8474904" y="0"/>
            <a:ext cx="669096" cy="1484785"/>
            <a:chOff x="3275856" y="-1"/>
            <a:chExt cx="2520280" cy="5592727"/>
          </a:xfrm>
        </p:grpSpPr>
        <p:grpSp>
          <p:nvGrpSpPr>
            <p:cNvPr id="46" name="グループ化 7"/>
            <p:cNvGrpSpPr/>
            <p:nvPr/>
          </p:nvGrpSpPr>
          <p:grpSpPr>
            <a:xfrm>
              <a:off x="3707904" y="-1"/>
              <a:ext cx="2088232" cy="3360287"/>
              <a:chOff x="3707904" y="0"/>
              <a:chExt cx="2736304" cy="2736304"/>
            </a:xfrm>
          </p:grpSpPr>
          <p:sp>
            <p:nvSpPr>
              <p:cNvPr id="5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パイ 5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3" name="パイ 5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7" name="フリーフォーム 4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8" name="グループ化 11"/>
            <p:cNvGrpSpPr/>
            <p:nvPr/>
          </p:nvGrpSpPr>
          <p:grpSpPr>
            <a:xfrm flipH="1">
              <a:off x="3275856" y="0"/>
              <a:ext cx="1274440" cy="1058416"/>
              <a:chOff x="7812360" y="548680"/>
              <a:chExt cx="1274440" cy="1058416"/>
            </a:xfrm>
          </p:grpSpPr>
          <p:sp>
            <p:nvSpPr>
              <p:cNvPr id="49" name="円弧 4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円弧 4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xEl>
                                              <p:pRg st="0" end="0"/>
                                            </p:txEl>
                                          </p:spTgt>
                                        </p:tgtEl>
                                        <p:attrNameLst>
                                          <p:attrName>style.visibility</p:attrName>
                                        </p:attrNameLst>
                                      </p:cBhvr>
                                      <p:to>
                                        <p:strVal val="visible"/>
                                      </p:to>
                                    </p:set>
                                    <p:animEffect transition="in" filter="wipe(left)">
                                      <p:cBhvr>
                                        <p:cTn id="12" dur="500"/>
                                        <p:tgtEl>
                                          <p:spTgt spid="32">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34"/>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grpId="0" nodeType="afterEffect">
                                  <p:stCondLst>
                                    <p:cond delay="1000"/>
                                  </p:stCondLst>
                                  <p:childTnLst>
                                    <p:set>
                                      <p:cBhvr>
                                        <p:cTn id="17" dur="1" fill="hold">
                                          <p:stCondLst>
                                            <p:cond delay="0"/>
                                          </p:stCondLst>
                                        </p:cTn>
                                        <p:tgtEl>
                                          <p:spTgt spid="32">
                                            <p:txEl>
                                              <p:pRg st="1" end="1"/>
                                            </p:txEl>
                                          </p:spTgt>
                                        </p:tgtEl>
                                        <p:attrNameLst>
                                          <p:attrName>style.visibility</p:attrName>
                                        </p:attrNameLst>
                                      </p:cBhvr>
                                      <p:to>
                                        <p:strVal val="visible"/>
                                      </p:to>
                                    </p:set>
                                    <p:animEffect transition="in" filter="wipe(left)">
                                      <p:cBhvr>
                                        <p:cTn id="18" dur="500"/>
                                        <p:tgtEl>
                                          <p:spTgt spid="32">
                                            <p:txEl>
                                              <p:pRg st="1" end="1"/>
                                            </p:txEl>
                                          </p:spTgt>
                                        </p:tgtEl>
                                      </p:cBhvr>
                                    </p:animEffect>
                                  </p:childTnLst>
                                </p:cTn>
                              </p:par>
                            </p:childTnLst>
                          </p:cTn>
                        </p:par>
                        <p:par>
                          <p:cTn id="19" fill="hold">
                            <p:stCondLst>
                              <p:cond delay="2000"/>
                            </p:stCondLst>
                            <p:childTnLst>
                              <p:par>
                                <p:cTn id="20" presetID="22" presetClass="entr" presetSubtype="8" fill="hold" grpId="0" nodeType="afterEffect">
                                  <p:stCondLst>
                                    <p:cond delay="1000"/>
                                  </p:stCondLst>
                                  <p:childTnLst>
                                    <p:set>
                                      <p:cBhvr>
                                        <p:cTn id="21" dur="1" fill="hold">
                                          <p:stCondLst>
                                            <p:cond delay="0"/>
                                          </p:stCondLst>
                                        </p:cTn>
                                        <p:tgtEl>
                                          <p:spTgt spid="32">
                                            <p:txEl>
                                              <p:pRg st="2" end="2"/>
                                            </p:txEl>
                                          </p:spTgt>
                                        </p:tgtEl>
                                        <p:attrNameLst>
                                          <p:attrName>style.visibility</p:attrName>
                                        </p:attrNameLst>
                                      </p:cBhvr>
                                      <p:to>
                                        <p:strVal val="visible"/>
                                      </p:to>
                                    </p:set>
                                    <p:animEffect transition="in" filter="wipe(left)">
                                      <p:cBhvr>
                                        <p:cTn id="22" dur="500"/>
                                        <p:tgtEl>
                                          <p:spTgt spid="32">
                                            <p:txEl>
                                              <p:pRg st="2" end="2"/>
                                            </p:txEl>
                                          </p:spTgt>
                                        </p:tgtEl>
                                      </p:cBhvr>
                                    </p:animEffect>
                                  </p:childTnLst>
                                </p:cTn>
                              </p:par>
                            </p:childTnLst>
                          </p:cTn>
                        </p:par>
                        <p:par>
                          <p:cTn id="23" fill="hold">
                            <p:stCondLst>
                              <p:cond delay="3500"/>
                            </p:stCondLst>
                            <p:childTnLst>
                              <p:par>
                                <p:cTn id="24" presetID="22" presetClass="entr" presetSubtype="8" fill="hold" grpId="0" nodeType="afterEffect">
                                  <p:stCondLst>
                                    <p:cond delay="1000"/>
                                  </p:stCondLst>
                                  <p:childTnLst>
                                    <p:set>
                                      <p:cBhvr>
                                        <p:cTn id="25" dur="1" fill="hold">
                                          <p:stCondLst>
                                            <p:cond delay="0"/>
                                          </p:stCondLst>
                                        </p:cTn>
                                        <p:tgtEl>
                                          <p:spTgt spid="32">
                                            <p:txEl>
                                              <p:pRg st="3" end="3"/>
                                            </p:txEl>
                                          </p:spTgt>
                                        </p:tgtEl>
                                        <p:attrNameLst>
                                          <p:attrName>style.visibility</p:attrName>
                                        </p:attrNameLst>
                                      </p:cBhvr>
                                      <p:to>
                                        <p:strVal val="visible"/>
                                      </p:to>
                                    </p:set>
                                    <p:animEffect transition="in" filter="wipe(left)">
                                      <p:cBhvr>
                                        <p:cTn id="26" dur="500"/>
                                        <p:tgtEl>
                                          <p:spTgt spid="32">
                                            <p:txEl>
                                              <p:pRg st="3" end="3"/>
                                            </p:txEl>
                                          </p:spTgt>
                                        </p:tgtEl>
                                      </p:cBhvr>
                                    </p:animEffect>
                                  </p:childTnLst>
                                </p:cTn>
                              </p:par>
                            </p:childTnLst>
                          </p:cTn>
                        </p:par>
                        <p:par>
                          <p:cTn id="27" fill="hold">
                            <p:stCondLst>
                              <p:cond delay="5000"/>
                            </p:stCondLst>
                            <p:childTnLst>
                              <p:par>
                                <p:cTn id="28" presetID="22" presetClass="entr" presetSubtype="8" fill="hold" grpId="0" nodeType="afterEffect">
                                  <p:stCondLst>
                                    <p:cond delay="1000"/>
                                  </p:stCondLst>
                                  <p:childTnLst>
                                    <p:set>
                                      <p:cBhvr>
                                        <p:cTn id="29" dur="1" fill="hold">
                                          <p:stCondLst>
                                            <p:cond delay="0"/>
                                          </p:stCondLst>
                                        </p:cTn>
                                        <p:tgtEl>
                                          <p:spTgt spid="32">
                                            <p:txEl>
                                              <p:pRg st="4" end="4"/>
                                            </p:txEl>
                                          </p:spTgt>
                                        </p:tgtEl>
                                        <p:attrNameLst>
                                          <p:attrName>style.visibility</p:attrName>
                                        </p:attrNameLst>
                                      </p:cBhvr>
                                      <p:to>
                                        <p:strVal val="visible"/>
                                      </p:to>
                                    </p:set>
                                    <p:animEffect transition="in" filter="wipe(left)">
                                      <p:cBhvr>
                                        <p:cTn id="30" dur="500"/>
                                        <p:tgtEl>
                                          <p:spTgt spid="32">
                                            <p:txEl>
                                              <p:pRg st="4" end="4"/>
                                            </p:txEl>
                                          </p:spTgt>
                                        </p:tgtEl>
                                      </p:cBhvr>
                                    </p:animEffect>
                                  </p:childTnLst>
                                </p:cTn>
                              </p:par>
                            </p:childTnLst>
                          </p:cTn>
                        </p:par>
                        <p:par>
                          <p:cTn id="31" fill="hold">
                            <p:stCondLst>
                              <p:cond delay="6500"/>
                            </p:stCondLst>
                            <p:childTnLst>
                              <p:par>
                                <p:cTn id="32" presetID="10" presetClass="entr" presetSubtype="0" fill="hold" nodeType="afterEffect">
                                  <p:stCondLst>
                                    <p:cond delay="100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1000"/>
                                        <p:tgtEl>
                                          <p:spTgt spid="45"/>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edge">
                                      <p:cBhvr>
                                        <p:cTn id="39" dur="1000"/>
                                        <p:tgtEl>
                                          <p:spTgt spid="38"/>
                                        </p:tgtEl>
                                      </p:cBhvr>
                                    </p:animEffect>
                                  </p:childTnLst>
                                </p:cTn>
                              </p:par>
                              <p:par>
                                <p:cTn id="40" presetID="1" presetClass="exit" presetSubtype="0" fill="hold" nodeType="withEffect">
                                  <p:stCondLst>
                                    <p:cond delay="0"/>
                                  </p:stCondLst>
                                  <p:childTnLst>
                                    <p:set>
                                      <p:cBhvr>
                                        <p:cTn id="41" dur="1" fill="hold">
                                          <p:stCondLst>
                                            <p:cond delay="0"/>
                                          </p:stCondLst>
                                        </p:cTn>
                                        <p:tgtEl>
                                          <p:spTgt spid="45"/>
                                        </p:tgtEl>
                                        <p:attrNameLst>
                                          <p:attrName>style.visibility</p:attrName>
                                        </p:attrNameLst>
                                      </p:cBhvr>
                                      <p:to>
                                        <p:strVal val="hidden"/>
                                      </p:to>
                                    </p:set>
                                  </p:childTnLst>
                                </p:cTn>
                              </p:par>
                            </p:childTnLst>
                          </p:cTn>
                        </p:par>
                        <p:par>
                          <p:cTn id="42" fill="hold">
                            <p:stCondLst>
                              <p:cond delay="1000"/>
                            </p:stCondLst>
                            <p:childTnLst>
                              <p:par>
                                <p:cTn id="43" presetID="18" presetClass="entr" presetSubtype="3" fill="hold" grpId="0" nodeType="afterEffect">
                                  <p:stCondLst>
                                    <p:cond delay="1500"/>
                                  </p:stCondLst>
                                  <p:childTnLst>
                                    <p:set>
                                      <p:cBhvr>
                                        <p:cTn id="44" dur="1" fill="hold">
                                          <p:stCondLst>
                                            <p:cond delay="0"/>
                                          </p:stCondLst>
                                        </p:cTn>
                                        <p:tgtEl>
                                          <p:spTgt spid="39"/>
                                        </p:tgtEl>
                                        <p:attrNameLst>
                                          <p:attrName>style.visibility</p:attrName>
                                        </p:attrNameLst>
                                      </p:cBhvr>
                                      <p:to>
                                        <p:strVal val="visible"/>
                                      </p:to>
                                    </p:set>
                                    <p:animEffect transition="in" filter="strips(upRight)">
                                      <p:cBhvr>
                                        <p:cTn id="45" dur="500"/>
                                        <p:tgtEl>
                                          <p:spTgt spid="39"/>
                                        </p:tgtEl>
                                      </p:cBhvr>
                                    </p:animEffect>
                                  </p:childTnLst>
                                </p:cTn>
                              </p:par>
                            </p:childTnLst>
                          </p:cTn>
                        </p:par>
                        <p:par>
                          <p:cTn id="46" fill="hold">
                            <p:stCondLst>
                              <p:cond delay="3000"/>
                            </p:stCondLst>
                            <p:childTnLst>
                              <p:par>
                                <p:cTn id="47" presetID="18" presetClass="entr" presetSubtype="12" fill="hold" grpId="0" nodeType="afterEffect">
                                  <p:stCondLst>
                                    <p:cond delay="1000"/>
                                  </p:stCondLst>
                                  <p:childTnLst>
                                    <p:set>
                                      <p:cBhvr>
                                        <p:cTn id="48" dur="1" fill="hold">
                                          <p:stCondLst>
                                            <p:cond delay="0"/>
                                          </p:stCondLst>
                                        </p:cTn>
                                        <p:tgtEl>
                                          <p:spTgt spid="33"/>
                                        </p:tgtEl>
                                        <p:attrNameLst>
                                          <p:attrName>style.visibility</p:attrName>
                                        </p:attrNameLst>
                                      </p:cBhvr>
                                      <p:to>
                                        <p:strVal val="visible"/>
                                      </p:to>
                                    </p:set>
                                    <p:animEffect transition="in" filter="strips(downLeft)">
                                      <p:cBhvr>
                                        <p:cTn id="4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uiExpand="1" build="p"/>
      <p:bldP spid="38" grpId="0" animBg="1"/>
      <p:bldP spid="39"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 name="グループ化 29"/>
          <p:cNvGrpSpPr/>
          <p:nvPr/>
        </p:nvGrpSpPr>
        <p:grpSpPr>
          <a:xfrm>
            <a:off x="251520" y="476672"/>
            <a:ext cx="8611493" cy="5648325"/>
            <a:chOff x="251520" y="476672"/>
            <a:chExt cx="8611493" cy="5648325"/>
          </a:xfrm>
        </p:grpSpPr>
        <p:pic>
          <p:nvPicPr>
            <p:cNvPr id="1027" name="Picture 3"/>
            <p:cNvPicPr>
              <a:picLocks noChangeAspect="1" noChangeArrowheads="1"/>
            </p:cNvPicPr>
            <p:nvPr/>
          </p:nvPicPr>
          <p:blipFill>
            <a:blip r:embed="rId3" cstate="print"/>
            <a:srcRect/>
            <a:stretch>
              <a:fillRect/>
            </a:stretch>
          </p:blipFill>
          <p:spPr bwMode="auto">
            <a:xfrm>
              <a:off x="280988" y="476672"/>
              <a:ext cx="8582025" cy="5648325"/>
            </a:xfrm>
            <a:prstGeom prst="rect">
              <a:avLst/>
            </a:prstGeom>
            <a:noFill/>
            <a:ln w="9525">
              <a:noFill/>
              <a:miter lim="800000"/>
              <a:headEnd/>
              <a:tailEnd/>
            </a:ln>
          </p:spPr>
        </p:pic>
        <p:sp>
          <p:nvSpPr>
            <p:cNvPr id="20" name="正方形/長方形 19"/>
            <p:cNvSpPr/>
            <p:nvPr/>
          </p:nvSpPr>
          <p:spPr>
            <a:xfrm>
              <a:off x="251520" y="1916832"/>
              <a:ext cx="3888432" cy="720080"/>
            </a:xfrm>
            <a:prstGeom prst="rect">
              <a:avLst/>
            </a:prstGeom>
            <a:noFill/>
          </p:spPr>
          <p:txBody>
            <a:bodyPr wrap="square" lIns="91440" tIns="45720" rIns="91440" bIns="45720">
              <a:spAutoFit/>
            </a:bodyPr>
            <a:lstStyle/>
            <a:p>
              <a:pPr algn="ctr"/>
              <a:r>
                <a:rPr lang="ja-JP" altLang="en-US" sz="4000" b="1" dirty="0" smtClean="0">
                  <a:ln w="12700">
                    <a:solidFill>
                      <a:schemeClr val="tx2">
                        <a:satMod val="155000"/>
                      </a:schemeClr>
                    </a:solidFill>
                    <a:prstDash val="solid"/>
                  </a:ln>
                  <a:solidFill>
                    <a:srgbClr val="0000FF"/>
                  </a:solidFill>
                  <a:effectLst>
                    <a:outerShdw blurRad="60007" dist="200025" dir="15000000" sy="30000" kx="-1800000" algn="bl" rotWithShape="0">
                      <a:prstClr val="black">
                        <a:alpha val="32000"/>
                      </a:prstClr>
                    </a:outerShdw>
                  </a:effectLst>
                </a:rPr>
                <a:t>○○検索サイト</a:t>
              </a:r>
            </a:p>
          </p:txBody>
        </p:sp>
        <p:cxnSp>
          <p:nvCxnSpPr>
            <p:cNvPr id="22" name="直線コネクタ 21"/>
            <p:cNvCxnSpPr/>
            <p:nvPr/>
          </p:nvCxnSpPr>
          <p:spPr>
            <a:xfrm>
              <a:off x="575556" y="2708920"/>
              <a:ext cx="7992888" cy="0"/>
            </a:xfrm>
            <a:prstGeom prst="line">
              <a:avLst/>
            </a:prstGeom>
            <a:ln w="38100">
              <a:solidFill>
                <a:srgbClr val="FF0066"/>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547664" y="3032956"/>
              <a:ext cx="3168352" cy="432048"/>
            </a:xfrm>
            <a:prstGeom prst="rect">
              <a:avLst/>
            </a:prstGeom>
            <a:solidFill>
              <a:schemeClr val="bg1">
                <a:lumMod val="9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788024" y="2996952"/>
              <a:ext cx="1152128" cy="504056"/>
            </a:xfrm>
            <a:prstGeom prst="rect">
              <a:avLst/>
            </a:prstGeom>
            <a:solidFill>
              <a:schemeClr val="tx2">
                <a:lumMod val="40000"/>
                <a:lumOff val="60000"/>
              </a:schemeClr>
            </a:solidFill>
            <a:ln>
              <a:solidFill>
                <a:schemeClr val="tx1">
                  <a:lumMod val="50000"/>
                  <a:lumOff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検索</a:t>
              </a:r>
              <a:endParaRPr kumimoji="1" lang="ja-JP" altLang="en-US" sz="2400" dirty="0">
                <a:solidFill>
                  <a:schemeClr val="tx1"/>
                </a:solidFill>
              </a:endParaRPr>
            </a:p>
          </p:txBody>
        </p:sp>
      </p:grpSp>
      <p:grpSp>
        <p:nvGrpSpPr>
          <p:cNvPr id="15" name="グループ化 14"/>
          <p:cNvGrpSpPr/>
          <p:nvPr/>
        </p:nvGrpSpPr>
        <p:grpSpPr>
          <a:xfrm>
            <a:off x="827584" y="3933056"/>
            <a:ext cx="3946532" cy="801380"/>
            <a:chOff x="827584" y="3933056"/>
            <a:chExt cx="3946532" cy="801380"/>
          </a:xfrm>
        </p:grpSpPr>
        <p:sp>
          <p:nvSpPr>
            <p:cNvPr id="11" name="テキスト ボックス 10"/>
            <p:cNvSpPr txBox="1"/>
            <p:nvPr/>
          </p:nvSpPr>
          <p:spPr>
            <a:xfrm>
              <a:off x="827584" y="3933056"/>
              <a:ext cx="3262432" cy="461665"/>
            </a:xfrm>
            <a:prstGeom prst="rect">
              <a:avLst/>
            </a:prstGeom>
            <a:noFill/>
          </p:spPr>
          <p:txBody>
            <a:bodyPr wrap="none" rtlCol="0">
              <a:spAutoFit/>
            </a:bodyPr>
            <a:lstStyle/>
            <a:p>
              <a:r>
                <a:rPr kumimoji="1" lang="ja-JP" altLang="en-US" sz="2400" u="sng" dirty="0" smtClean="0">
                  <a:solidFill>
                    <a:srgbClr val="0000FF"/>
                  </a:solidFill>
                </a:rPr>
                <a:t>日進市立米野木小学校</a:t>
              </a:r>
              <a:endParaRPr kumimoji="1" lang="ja-JP" altLang="en-US" sz="2400" u="sng" dirty="0">
                <a:solidFill>
                  <a:srgbClr val="0000FF"/>
                </a:solidFill>
              </a:endParaRPr>
            </a:p>
          </p:txBody>
        </p:sp>
        <p:sp>
          <p:nvSpPr>
            <p:cNvPr id="12" name="テキスト ボックス 11"/>
            <p:cNvSpPr txBox="1"/>
            <p:nvPr/>
          </p:nvSpPr>
          <p:spPr>
            <a:xfrm>
              <a:off x="1043608" y="4365104"/>
              <a:ext cx="3730508" cy="369332"/>
            </a:xfrm>
            <a:prstGeom prst="rect">
              <a:avLst/>
            </a:prstGeom>
            <a:noFill/>
          </p:spPr>
          <p:txBody>
            <a:bodyPr wrap="none" rtlCol="0">
              <a:spAutoFit/>
            </a:bodyPr>
            <a:lstStyle/>
            <a:p>
              <a:r>
                <a:rPr kumimoji="1" lang="ja-JP" altLang="en-US" dirty="0" smtClean="0"/>
                <a:t>愛知県日進市米野木町○△</a:t>
              </a:r>
              <a:r>
                <a:rPr kumimoji="1" lang="en-US" altLang="ja-JP" dirty="0" smtClean="0"/>
                <a:t>×</a:t>
              </a:r>
              <a:r>
                <a:rPr kumimoji="1" lang="ja-JP" altLang="en-US" dirty="0" smtClean="0"/>
                <a:t>１－２</a:t>
              </a:r>
              <a:endParaRPr kumimoji="1" lang="ja-JP" altLang="en-US" dirty="0"/>
            </a:p>
          </p:txBody>
        </p:sp>
      </p:grpSp>
      <p:sp>
        <p:nvSpPr>
          <p:cNvPr id="13" name="角丸四角形 12"/>
          <p:cNvSpPr/>
          <p:nvPr/>
        </p:nvSpPr>
        <p:spPr>
          <a:xfrm>
            <a:off x="539552" y="3861048"/>
            <a:ext cx="1656184" cy="576064"/>
          </a:xfrm>
          <a:prstGeom prst="roundRect">
            <a:avLst>
              <a:gd name="adj" fmla="val 35186"/>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0" y="6488668"/>
            <a:ext cx="2230098" cy="369332"/>
          </a:xfrm>
          <a:prstGeom prst="rect">
            <a:avLst/>
          </a:prstGeom>
          <a:noFill/>
        </p:spPr>
        <p:txBody>
          <a:bodyPr wrap="none" rtlCol="0">
            <a:spAutoFit/>
          </a:bodyPr>
          <a:lstStyle/>
          <a:p>
            <a:r>
              <a:rPr kumimoji="1" lang="ja-JP" altLang="en-US" dirty="0" smtClean="0"/>
              <a:t>（架空の小学校です）</a:t>
            </a:r>
            <a:endParaRPr kumimoji="1" lang="ja-JP" altLang="en-US" dirty="0"/>
          </a:p>
        </p:txBody>
      </p:sp>
      <p:sp>
        <p:nvSpPr>
          <p:cNvPr id="29" name="正方形/長方形 28"/>
          <p:cNvSpPr/>
          <p:nvPr/>
        </p:nvSpPr>
        <p:spPr>
          <a:xfrm>
            <a:off x="1547664" y="3032956"/>
            <a:ext cx="3168352" cy="432048"/>
          </a:xfrm>
          <a:prstGeom prst="rect">
            <a:avLst/>
          </a:prstGeom>
          <a:solidFill>
            <a:schemeClr val="bg1">
              <a:lumMod val="9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愛知県　米野木小学校</a:t>
            </a:r>
            <a:endParaRPr kumimoji="1" lang="ja-JP" altLang="en-US" dirty="0">
              <a:solidFill>
                <a:schemeClr val="tx1"/>
              </a:solidFill>
            </a:endParaRPr>
          </a:p>
        </p:txBody>
      </p:sp>
      <p:sp>
        <p:nvSpPr>
          <p:cNvPr id="6" name="円形吹き出し 5"/>
          <p:cNvSpPr/>
          <p:nvPr/>
        </p:nvSpPr>
        <p:spPr>
          <a:xfrm>
            <a:off x="4644008" y="4653136"/>
            <a:ext cx="4499992" cy="1357322"/>
          </a:xfrm>
          <a:prstGeom prst="wedgeEllipseCallout">
            <a:avLst>
              <a:gd name="adj1" fmla="val -60238"/>
              <a:gd name="adj2" fmla="val -16246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latin typeface="HGP創英角ｺﾞｼｯｸUB" pitchFamily="50" charset="-128"/>
                <a:ea typeface="HGP創英角ｺﾞｼｯｸUB" pitchFamily="50" charset="-128"/>
              </a:rPr>
              <a:t>愛知県　米野木小学校</a:t>
            </a:r>
            <a:endParaRPr kumimoji="1" lang="ja-JP" altLang="en-US" sz="2400" dirty="0">
              <a:solidFill>
                <a:sysClr val="windowText" lastClr="000000"/>
              </a:solidFill>
              <a:latin typeface="HGP創英角ｺﾞｼｯｸUB" pitchFamily="50" charset="-128"/>
              <a:ea typeface="HGP創英角ｺﾞｼｯｸUB" pitchFamily="50" charset="-128"/>
            </a:endParaRPr>
          </a:p>
        </p:txBody>
      </p:sp>
      <p:sp>
        <p:nvSpPr>
          <p:cNvPr id="17" name="円形吹き出し 16"/>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8" name="グループ化 17"/>
          <p:cNvGrpSpPr/>
          <p:nvPr/>
        </p:nvGrpSpPr>
        <p:grpSpPr>
          <a:xfrm>
            <a:off x="8474904" y="0"/>
            <a:ext cx="669096" cy="1484785"/>
            <a:chOff x="3275856" y="-1"/>
            <a:chExt cx="2520280" cy="5592727"/>
          </a:xfrm>
        </p:grpSpPr>
        <p:grpSp>
          <p:nvGrpSpPr>
            <p:cNvPr id="19" name="グループ化 7"/>
            <p:cNvGrpSpPr/>
            <p:nvPr/>
          </p:nvGrpSpPr>
          <p:grpSpPr>
            <a:xfrm>
              <a:off x="3707904" y="-1"/>
              <a:ext cx="2088232" cy="3360287"/>
              <a:chOff x="3707904" y="0"/>
              <a:chExt cx="2736304" cy="2736304"/>
            </a:xfrm>
          </p:grpSpPr>
          <p:sp>
            <p:nvSpPr>
              <p:cNvPr id="2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パイ 3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パイ 3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1" name="フリーフォーム 2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5" name="グループ化 11"/>
            <p:cNvGrpSpPr/>
            <p:nvPr/>
          </p:nvGrpSpPr>
          <p:grpSpPr>
            <a:xfrm flipH="1">
              <a:off x="3275856" y="0"/>
              <a:ext cx="1274440" cy="1058416"/>
              <a:chOff x="7812360" y="548680"/>
              <a:chExt cx="1274440" cy="1058416"/>
            </a:xfrm>
          </p:grpSpPr>
          <p:sp>
            <p:nvSpPr>
              <p:cNvPr id="26" name="円弧 2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円弧 2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33" name="グループ化 32"/>
          <p:cNvGrpSpPr/>
          <p:nvPr/>
        </p:nvGrpSpPr>
        <p:grpSpPr>
          <a:xfrm>
            <a:off x="8474904" y="0"/>
            <a:ext cx="669096" cy="1484785"/>
            <a:chOff x="3275856" y="-1"/>
            <a:chExt cx="2520280" cy="5592727"/>
          </a:xfrm>
        </p:grpSpPr>
        <p:grpSp>
          <p:nvGrpSpPr>
            <p:cNvPr id="34" name="グループ化 7"/>
            <p:cNvGrpSpPr/>
            <p:nvPr/>
          </p:nvGrpSpPr>
          <p:grpSpPr>
            <a:xfrm>
              <a:off x="3707904" y="-1"/>
              <a:ext cx="2088232" cy="3360287"/>
              <a:chOff x="3707904" y="0"/>
              <a:chExt cx="2736304" cy="2736304"/>
            </a:xfrm>
          </p:grpSpPr>
          <p:sp>
            <p:nvSpPr>
              <p:cNvPr id="3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パイ 3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パイ 4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5" name="フリーフォーム 3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6" name="グループ化 11"/>
            <p:cNvGrpSpPr/>
            <p:nvPr/>
          </p:nvGrpSpPr>
          <p:grpSpPr>
            <a:xfrm flipH="1">
              <a:off x="3275856" y="0"/>
              <a:ext cx="1274440" cy="1058416"/>
              <a:chOff x="7812360" y="548680"/>
              <a:chExt cx="1274440" cy="1058416"/>
            </a:xfrm>
          </p:grpSpPr>
          <p:sp>
            <p:nvSpPr>
              <p:cNvPr id="37" name="円弧 3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円弧 3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par>
                                <p:cTn id="13" presetID="1" presetClass="exit" presetSubtype="0" fill="hold" nodeType="with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1000"/>
                                        <p:tgtEl>
                                          <p:spTgt spid="2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33"/>
                                        </p:tgtEl>
                                        <p:attrNameLst>
                                          <p:attrName>style.visibility</p:attrName>
                                        </p:attrNameLst>
                                      </p:cBhvr>
                                      <p:to>
                                        <p:strVal val="hidden"/>
                                      </p:to>
                                    </p:set>
                                  </p:childTnLst>
                                </p:cTn>
                              </p:par>
                              <p:par>
                                <p:cTn id="27" presetID="18" presetClass="exit" presetSubtype="9" fill="hold" grpId="1" nodeType="withEffect">
                                  <p:stCondLst>
                                    <p:cond delay="0"/>
                                  </p:stCondLst>
                                  <p:childTnLst>
                                    <p:animEffect transition="out" filter="strips(upLeft)">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par>
                          <p:cTn id="30" fill="hold">
                            <p:stCondLst>
                              <p:cond delay="500"/>
                            </p:stCondLst>
                            <p:childTnLst>
                              <p:par>
                                <p:cTn id="31" presetID="22" presetClass="entr" presetSubtype="1" fill="hold" nodeType="afterEffect">
                                  <p:stCondLst>
                                    <p:cond delay="400"/>
                                  </p:stCondLst>
                                  <p:childTnLst>
                                    <p:set>
                                      <p:cBhvr>
                                        <p:cTn id="32" dur="1" fill="hold">
                                          <p:stCondLst>
                                            <p:cond delay="0"/>
                                          </p:stCondLst>
                                        </p:cTn>
                                        <p:tgtEl>
                                          <p:spTgt spid="15"/>
                                        </p:tgtEl>
                                        <p:attrNameLst>
                                          <p:attrName>style.visibility</p:attrName>
                                        </p:attrNameLst>
                                      </p:cBhvr>
                                      <p:to>
                                        <p:strVal val="visible"/>
                                      </p:to>
                                    </p:set>
                                    <p:animEffect transition="in" filter="wipe(up)">
                                      <p:cBhvr>
                                        <p:cTn id="33" dur="500"/>
                                        <p:tgtEl>
                                          <p:spTgt spid="15"/>
                                        </p:tgtEl>
                                      </p:cBhvr>
                                    </p:animEffect>
                                  </p:childTnLst>
                                </p:cTn>
                              </p:par>
                            </p:childTnLst>
                          </p:cTn>
                        </p:par>
                        <p:par>
                          <p:cTn id="34" fill="hold">
                            <p:stCondLst>
                              <p:cond delay="1400"/>
                            </p:stCondLst>
                            <p:childTnLst>
                              <p:par>
                                <p:cTn id="35" presetID="20"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edge">
                                      <p:cBhvr>
                                        <p:cTn id="37" dur="500"/>
                                        <p:tgtEl>
                                          <p:spTgt spid="13"/>
                                        </p:tgtEl>
                                      </p:cBhvr>
                                    </p:animEffect>
                                  </p:childTnLst>
                                </p:cTn>
                              </p:par>
                            </p:childTnLst>
                          </p:cTn>
                        </p:par>
                        <p:par>
                          <p:cTn id="38" fill="hold">
                            <p:stCondLst>
                              <p:cond delay="1900"/>
                            </p:stCondLst>
                            <p:childTnLst>
                              <p:par>
                                <p:cTn id="39" presetID="18" presetClass="entr" presetSubtype="12" fill="hold" grpId="0" nodeType="afterEffect">
                                  <p:stCondLst>
                                    <p:cond delay="1000"/>
                                  </p:stCondLst>
                                  <p:childTnLst>
                                    <p:set>
                                      <p:cBhvr>
                                        <p:cTn id="40" dur="1" fill="hold">
                                          <p:stCondLst>
                                            <p:cond delay="0"/>
                                          </p:stCondLst>
                                        </p:cTn>
                                        <p:tgtEl>
                                          <p:spTgt spid="17"/>
                                        </p:tgtEl>
                                        <p:attrNameLst>
                                          <p:attrName>style.visibility</p:attrName>
                                        </p:attrNameLst>
                                      </p:cBhvr>
                                      <p:to>
                                        <p:strVal val="visible"/>
                                      </p:to>
                                    </p:set>
                                    <p:animEffect transition="in" filter="strips(down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9" grpId="0" animBg="1"/>
      <p:bldP spid="6" grpId="0" animBg="1"/>
      <p:bldP spid="6" grpId="1"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グループ化 29"/>
          <p:cNvGrpSpPr/>
          <p:nvPr/>
        </p:nvGrpSpPr>
        <p:grpSpPr>
          <a:xfrm>
            <a:off x="251520" y="476672"/>
            <a:ext cx="8611493" cy="5648325"/>
            <a:chOff x="251520" y="476672"/>
            <a:chExt cx="8611493" cy="5648325"/>
          </a:xfrm>
        </p:grpSpPr>
        <p:pic>
          <p:nvPicPr>
            <p:cNvPr id="1027" name="Picture 3"/>
            <p:cNvPicPr>
              <a:picLocks noChangeAspect="1" noChangeArrowheads="1"/>
            </p:cNvPicPr>
            <p:nvPr/>
          </p:nvPicPr>
          <p:blipFill>
            <a:blip r:embed="rId3" cstate="print"/>
            <a:srcRect/>
            <a:stretch>
              <a:fillRect/>
            </a:stretch>
          </p:blipFill>
          <p:spPr bwMode="auto">
            <a:xfrm>
              <a:off x="280988" y="476672"/>
              <a:ext cx="8582025" cy="5648325"/>
            </a:xfrm>
            <a:prstGeom prst="rect">
              <a:avLst/>
            </a:prstGeom>
            <a:noFill/>
            <a:ln w="9525">
              <a:noFill/>
              <a:miter lim="800000"/>
              <a:headEnd/>
              <a:tailEnd/>
            </a:ln>
          </p:spPr>
        </p:pic>
        <p:sp>
          <p:nvSpPr>
            <p:cNvPr id="20" name="正方形/長方形 19"/>
            <p:cNvSpPr/>
            <p:nvPr/>
          </p:nvSpPr>
          <p:spPr>
            <a:xfrm>
              <a:off x="251520" y="1916832"/>
              <a:ext cx="3888432" cy="720080"/>
            </a:xfrm>
            <a:prstGeom prst="rect">
              <a:avLst/>
            </a:prstGeom>
            <a:noFill/>
          </p:spPr>
          <p:txBody>
            <a:bodyPr wrap="square" lIns="91440" tIns="45720" rIns="91440" bIns="45720">
              <a:spAutoFit/>
            </a:bodyPr>
            <a:lstStyle/>
            <a:p>
              <a:pPr algn="ctr"/>
              <a:r>
                <a:rPr lang="ja-JP" altLang="en-US" sz="4000" b="1" dirty="0" smtClean="0">
                  <a:ln w="12700">
                    <a:solidFill>
                      <a:schemeClr val="tx2">
                        <a:satMod val="155000"/>
                      </a:schemeClr>
                    </a:solidFill>
                    <a:prstDash val="solid"/>
                  </a:ln>
                  <a:solidFill>
                    <a:srgbClr val="0000FF"/>
                  </a:solidFill>
                  <a:effectLst>
                    <a:outerShdw blurRad="60007" dist="200025" dir="15000000" sy="30000" kx="-1800000" algn="bl" rotWithShape="0">
                      <a:prstClr val="black">
                        <a:alpha val="32000"/>
                      </a:prstClr>
                    </a:outerShdw>
                  </a:effectLst>
                </a:rPr>
                <a:t>○○検索サイト</a:t>
              </a:r>
            </a:p>
          </p:txBody>
        </p:sp>
        <p:cxnSp>
          <p:nvCxnSpPr>
            <p:cNvPr id="22" name="直線コネクタ 21"/>
            <p:cNvCxnSpPr/>
            <p:nvPr/>
          </p:nvCxnSpPr>
          <p:spPr>
            <a:xfrm>
              <a:off x="575556" y="2708920"/>
              <a:ext cx="7992888" cy="0"/>
            </a:xfrm>
            <a:prstGeom prst="line">
              <a:avLst/>
            </a:prstGeom>
            <a:ln w="38100">
              <a:solidFill>
                <a:srgbClr val="FF0066"/>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547664" y="3032956"/>
              <a:ext cx="3168352" cy="432048"/>
            </a:xfrm>
            <a:prstGeom prst="rect">
              <a:avLst/>
            </a:prstGeom>
            <a:solidFill>
              <a:schemeClr val="bg1">
                <a:lumMod val="9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788024" y="2996952"/>
              <a:ext cx="1152128" cy="504056"/>
            </a:xfrm>
            <a:prstGeom prst="rect">
              <a:avLst/>
            </a:prstGeom>
            <a:solidFill>
              <a:schemeClr val="tx2">
                <a:lumMod val="40000"/>
                <a:lumOff val="60000"/>
              </a:schemeClr>
            </a:solidFill>
            <a:ln>
              <a:solidFill>
                <a:schemeClr val="tx1">
                  <a:lumMod val="50000"/>
                  <a:lumOff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検索</a:t>
              </a:r>
              <a:endParaRPr kumimoji="1" lang="ja-JP" altLang="en-US" sz="2400" dirty="0">
                <a:solidFill>
                  <a:schemeClr val="tx1"/>
                </a:solidFill>
              </a:endParaRPr>
            </a:p>
          </p:txBody>
        </p:sp>
      </p:grpSp>
      <p:sp>
        <p:nvSpPr>
          <p:cNvPr id="16" name="テキスト ボックス 15"/>
          <p:cNvSpPr txBox="1"/>
          <p:nvPr/>
        </p:nvSpPr>
        <p:spPr>
          <a:xfrm>
            <a:off x="0" y="6488668"/>
            <a:ext cx="1999265" cy="369332"/>
          </a:xfrm>
          <a:prstGeom prst="rect">
            <a:avLst/>
          </a:prstGeom>
          <a:noFill/>
        </p:spPr>
        <p:txBody>
          <a:bodyPr wrap="none" rtlCol="0">
            <a:spAutoFit/>
          </a:bodyPr>
          <a:lstStyle/>
          <a:p>
            <a:r>
              <a:rPr kumimoji="1" lang="ja-JP" altLang="en-US" dirty="0" smtClean="0"/>
              <a:t>（架空の学校です）</a:t>
            </a:r>
            <a:endParaRPr kumimoji="1" lang="ja-JP" altLang="en-US" dirty="0"/>
          </a:p>
        </p:txBody>
      </p:sp>
      <p:sp>
        <p:nvSpPr>
          <p:cNvPr id="29" name="正方形/長方形 28"/>
          <p:cNvSpPr/>
          <p:nvPr/>
        </p:nvSpPr>
        <p:spPr>
          <a:xfrm>
            <a:off x="1547664" y="3032956"/>
            <a:ext cx="3168352" cy="432048"/>
          </a:xfrm>
          <a:prstGeom prst="rect">
            <a:avLst/>
          </a:prstGeom>
          <a:solidFill>
            <a:schemeClr val="bg1">
              <a:lumMod val="9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日進市立　中学校</a:t>
            </a:r>
            <a:endParaRPr kumimoji="1" lang="ja-JP" altLang="en-US" dirty="0">
              <a:solidFill>
                <a:schemeClr val="tx1"/>
              </a:solidFill>
            </a:endParaRPr>
          </a:p>
        </p:txBody>
      </p:sp>
      <p:sp>
        <p:nvSpPr>
          <p:cNvPr id="6" name="円形吹き出し 5"/>
          <p:cNvSpPr/>
          <p:nvPr/>
        </p:nvSpPr>
        <p:spPr>
          <a:xfrm>
            <a:off x="4644008" y="4653136"/>
            <a:ext cx="4499992" cy="1357322"/>
          </a:xfrm>
          <a:prstGeom prst="wedgeEllipseCallout">
            <a:avLst>
              <a:gd name="adj1" fmla="val -60238"/>
              <a:gd name="adj2" fmla="val -16246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latin typeface="HGP創英角ｺﾞｼｯｸUB" pitchFamily="50" charset="-128"/>
                <a:ea typeface="HGP創英角ｺﾞｼｯｸUB" pitchFamily="50" charset="-128"/>
              </a:rPr>
              <a:t>日進市立　中学校</a:t>
            </a:r>
            <a:endParaRPr kumimoji="1" lang="ja-JP" altLang="en-US" sz="2400" dirty="0">
              <a:solidFill>
                <a:sysClr val="windowText" lastClr="000000"/>
              </a:solidFill>
              <a:latin typeface="HGP創英角ｺﾞｼｯｸUB" pitchFamily="50" charset="-128"/>
              <a:ea typeface="HGP創英角ｺﾞｼｯｸUB" pitchFamily="50" charset="-128"/>
            </a:endParaRPr>
          </a:p>
        </p:txBody>
      </p:sp>
      <p:sp>
        <p:nvSpPr>
          <p:cNvPr id="11" name="円形吹き出し 10"/>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2" name="グループ化 11"/>
          <p:cNvGrpSpPr/>
          <p:nvPr/>
        </p:nvGrpSpPr>
        <p:grpSpPr>
          <a:xfrm>
            <a:off x="8474904" y="0"/>
            <a:ext cx="669096" cy="1484785"/>
            <a:chOff x="3275856" y="-1"/>
            <a:chExt cx="2520280" cy="5592727"/>
          </a:xfrm>
        </p:grpSpPr>
        <p:grpSp>
          <p:nvGrpSpPr>
            <p:cNvPr id="13" name="グループ化 7"/>
            <p:cNvGrpSpPr/>
            <p:nvPr/>
          </p:nvGrpSpPr>
          <p:grpSpPr>
            <a:xfrm>
              <a:off x="3707904" y="-1"/>
              <a:ext cx="2088232" cy="3360287"/>
              <a:chOff x="3707904" y="0"/>
              <a:chExt cx="2736304" cy="2736304"/>
            </a:xfrm>
          </p:grpSpPr>
          <p:sp>
            <p:nvSpPr>
              <p:cNvPr id="1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パイ 2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パイ 24"/>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4" name="フリーフォーム 1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5" name="グループ化 11"/>
            <p:cNvGrpSpPr/>
            <p:nvPr/>
          </p:nvGrpSpPr>
          <p:grpSpPr>
            <a:xfrm flipH="1">
              <a:off x="3275856" y="0"/>
              <a:ext cx="1274440" cy="1058416"/>
              <a:chOff x="7812360" y="548680"/>
              <a:chExt cx="1274440" cy="1058416"/>
            </a:xfrm>
          </p:grpSpPr>
          <p:sp>
            <p:nvSpPr>
              <p:cNvPr id="17" name="円弧 1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par>
                                <p:cTn id="13" presetID="1" presetClass="exit" presetSubtype="0" fill="hold"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grpId="0" nodeType="afterEffect">
                                  <p:stCondLst>
                                    <p:cond delay="100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1000"/>
                                        <p:tgtEl>
                                          <p:spTgt spid="29"/>
                                        </p:tgtEl>
                                      </p:cBhvr>
                                    </p:animEffect>
                                  </p:childTnLst>
                                </p:cTn>
                              </p:par>
                              <p:par>
                                <p:cTn id="19" presetID="18" presetClass="exit" presetSubtype="9" fill="hold" grpId="1" nodeType="withEffect">
                                  <p:stCondLst>
                                    <p:cond delay="1000"/>
                                  </p:stCondLst>
                                  <p:childTnLst>
                                    <p:animEffect transition="out" filter="strips(upLeft)">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childTnLst>
                          </p:cTn>
                        </p:par>
                        <p:par>
                          <p:cTn id="22" fill="hold">
                            <p:stCondLst>
                              <p:cond delay="2500"/>
                            </p:stCondLst>
                            <p:childTnLst>
                              <p:par>
                                <p:cTn id="23" presetID="18" presetClass="entr" presetSubtype="12"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animEffect transition="in" filter="strips(downLef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 grpId="0" animBg="1"/>
      <p:bldP spid="6" grpId="1"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280988" y="476672"/>
            <a:ext cx="8582025" cy="5648325"/>
          </a:xfrm>
          <a:prstGeom prst="rect">
            <a:avLst/>
          </a:prstGeom>
          <a:noFill/>
          <a:ln w="9525">
            <a:noFill/>
            <a:miter lim="800000"/>
            <a:headEnd/>
            <a:tailEnd/>
          </a:ln>
        </p:spPr>
      </p:pic>
      <p:grpSp>
        <p:nvGrpSpPr>
          <p:cNvPr id="3" name="グループ化 14"/>
          <p:cNvGrpSpPr/>
          <p:nvPr/>
        </p:nvGrpSpPr>
        <p:grpSpPr>
          <a:xfrm>
            <a:off x="611560" y="3140968"/>
            <a:ext cx="2801988" cy="739825"/>
            <a:chOff x="827584" y="3933056"/>
            <a:chExt cx="2801988" cy="739825"/>
          </a:xfrm>
        </p:grpSpPr>
        <p:sp>
          <p:nvSpPr>
            <p:cNvPr id="11" name="テキスト ボックス 10"/>
            <p:cNvSpPr txBox="1"/>
            <p:nvPr/>
          </p:nvSpPr>
          <p:spPr>
            <a:xfrm>
              <a:off x="827584" y="3933056"/>
              <a:ext cx="2492990" cy="400110"/>
            </a:xfrm>
            <a:prstGeom prst="rect">
              <a:avLst/>
            </a:prstGeom>
            <a:noFill/>
          </p:spPr>
          <p:txBody>
            <a:bodyPr wrap="none" rtlCol="0">
              <a:spAutoFit/>
            </a:bodyPr>
            <a:lstStyle/>
            <a:p>
              <a:r>
                <a:rPr kumimoji="1" lang="ja-JP" altLang="en-US" sz="2000" u="sng" dirty="0" smtClean="0">
                  <a:solidFill>
                    <a:srgbClr val="0000FF"/>
                  </a:solidFill>
                </a:rPr>
                <a:t>日進市立○○中学校</a:t>
              </a:r>
              <a:endParaRPr kumimoji="1" lang="ja-JP" altLang="en-US" sz="2000" u="sng" dirty="0">
                <a:solidFill>
                  <a:srgbClr val="0000FF"/>
                </a:solidFill>
              </a:endParaRPr>
            </a:p>
          </p:txBody>
        </p:sp>
        <p:sp>
          <p:nvSpPr>
            <p:cNvPr id="12" name="テキスト ボックス 11"/>
            <p:cNvSpPr txBox="1"/>
            <p:nvPr/>
          </p:nvSpPr>
          <p:spPr>
            <a:xfrm>
              <a:off x="1043608" y="4365104"/>
              <a:ext cx="2585964" cy="307777"/>
            </a:xfrm>
            <a:prstGeom prst="rect">
              <a:avLst/>
            </a:prstGeom>
            <a:noFill/>
          </p:spPr>
          <p:txBody>
            <a:bodyPr wrap="none" rtlCol="0">
              <a:spAutoFit/>
            </a:bodyPr>
            <a:lstStyle/>
            <a:p>
              <a:r>
                <a:rPr kumimoji="1" lang="ja-JP" altLang="en-US" sz="1400" dirty="0" smtClean="0"/>
                <a:t>愛知県日進市愛知池町○</a:t>
              </a:r>
              <a:r>
                <a:rPr kumimoji="1" lang="en-US" altLang="ja-JP" sz="1400" dirty="0" smtClean="0"/>
                <a:t>×</a:t>
              </a:r>
              <a:r>
                <a:rPr kumimoji="1" lang="ja-JP" altLang="en-US" sz="1400" dirty="0" smtClean="0"/>
                <a:t>４２</a:t>
              </a:r>
              <a:endParaRPr kumimoji="1" lang="ja-JP" altLang="en-US" sz="1400" dirty="0"/>
            </a:p>
          </p:txBody>
        </p:sp>
      </p:grpSp>
      <p:sp>
        <p:nvSpPr>
          <p:cNvPr id="16" name="テキスト ボックス 15"/>
          <p:cNvSpPr txBox="1"/>
          <p:nvPr/>
        </p:nvSpPr>
        <p:spPr>
          <a:xfrm>
            <a:off x="0" y="6488668"/>
            <a:ext cx="1999265" cy="369332"/>
          </a:xfrm>
          <a:prstGeom prst="rect">
            <a:avLst/>
          </a:prstGeom>
          <a:noFill/>
        </p:spPr>
        <p:txBody>
          <a:bodyPr wrap="none" rtlCol="0">
            <a:spAutoFit/>
          </a:bodyPr>
          <a:lstStyle/>
          <a:p>
            <a:r>
              <a:rPr kumimoji="1" lang="ja-JP" altLang="en-US" dirty="0" smtClean="0"/>
              <a:t>（架空の学校です）</a:t>
            </a:r>
            <a:endParaRPr kumimoji="1" lang="ja-JP" altLang="en-US" dirty="0"/>
          </a:p>
        </p:txBody>
      </p:sp>
      <p:sp>
        <p:nvSpPr>
          <p:cNvPr id="20" name="正方形/長方形 19"/>
          <p:cNvSpPr/>
          <p:nvPr/>
        </p:nvSpPr>
        <p:spPr>
          <a:xfrm>
            <a:off x="251520" y="1916832"/>
            <a:ext cx="3888432" cy="461665"/>
          </a:xfrm>
          <a:prstGeom prst="rect">
            <a:avLst/>
          </a:prstGeom>
          <a:noFill/>
        </p:spPr>
        <p:txBody>
          <a:bodyPr wrap="square" lIns="91440" tIns="45720" rIns="91440" bIns="45720">
            <a:spAutoFit/>
          </a:bodyPr>
          <a:lstStyle/>
          <a:p>
            <a:pPr algn="ctr"/>
            <a:r>
              <a:rPr lang="ja-JP" altLang="en-US" sz="2400" b="1" dirty="0" smtClean="0">
                <a:ln w="12700">
                  <a:solidFill>
                    <a:schemeClr val="tx2">
                      <a:satMod val="155000"/>
                    </a:schemeClr>
                  </a:solidFill>
                  <a:prstDash val="solid"/>
                </a:ln>
                <a:solidFill>
                  <a:srgbClr val="0000FF"/>
                </a:solidFill>
                <a:effectLst>
                  <a:outerShdw blurRad="60007" dist="200025" dir="15000000" sy="30000" kx="-1800000" algn="bl" rotWithShape="0">
                    <a:prstClr val="black">
                      <a:alpha val="32000"/>
                    </a:prstClr>
                  </a:outerShdw>
                </a:effectLst>
              </a:rPr>
              <a:t>○○検索サイト</a:t>
            </a:r>
          </a:p>
        </p:txBody>
      </p:sp>
      <p:cxnSp>
        <p:nvCxnSpPr>
          <p:cNvPr id="22" name="直線コネクタ 21"/>
          <p:cNvCxnSpPr/>
          <p:nvPr/>
        </p:nvCxnSpPr>
        <p:spPr>
          <a:xfrm>
            <a:off x="611560" y="2420888"/>
            <a:ext cx="7992888" cy="0"/>
          </a:xfrm>
          <a:prstGeom prst="line">
            <a:avLst/>
          </a:prstGeom>
          <a:ln w="38100">
            <a:solidFill>
              <a:srgbClr val="FF0066"/>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4" name="グループ化 24"/>
          <p:cNvGrpSpPr/>
          <p:nvPr/>
        </p:nvGrpSpPr>
        <p:grpSpPr>
          <a:xfrm>
            <a:off x="1547664" y="2564904"/>
            <a:ext cx="2880320" cy="330529"/>
            <a:chOff x="1547664" y="2996952"/>
            <a:chExt cx="4392488" cy="504056"/>
          </a:xfrm>
        </p:grpSpPr>
        <p:sp>
          <p:nvSpPr>
            <p:cNvPr id="23" name="正方形/長方形 22"/>
            <p:cNvSpPr/>
            <p:nvPr/>
          </p:nvSpPr>
          <p:spPr>
            <a:xfrm>
              <a:off x="1547664" y="3032956"/>
              <a:ext cx="3168352" cy="432048"/>
            </a:xfrm>
            <a:prstGeom prst="rect">
              <a:avLst/>
            </a:prstGeom>
            <a:solidFill>
              <a:schemeClr val="bg1">
                <a:lumMod val="9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日進市立　中学校</a:t>
              </a:r>
            </a:p>
          </p:txBody>
        </p:sp>
        <p:sp>
          <p:nvSpPr>
            <p:cNvPr id="24" name="正方形/長方形 23"/>
            <p:cNvSpPr/>
            <p:nvPr/>
          </p:nvSpPr>
          <p:spPr>
            <a:xfrm>
              <a:off x="4788024" y="2996952"/>
              <a:ext cx="1152128" cy="504056"/>
            </a:xfrm>
            <a:prstGeom prst="rect">
              <a:avLst/>
            </a:prstGeom>
            <a:solidFill>
              <a:schemeClr val="tx2">
                <a:lumMod val="40000"/>
                <a:lumOff val="60000"/>
              </a:schemeClr>
            </a:solidFill>
            <a:ln>
              <a:solidFill>
                <a:schemeClr val="tx1">
                  <a:lumMod val="50000"/>
                  <a:lumOff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検索</a:t>
              </a:r>
              <a:endParaRPr kumimoji="1" lang="ja-JP" altLang="en-US" sz="1600" dirty="0">
                <a:solidFill>
                  <a:schemeClr val="tx1"/>
                </a:solidFill>
              </a:endParaRPr>
            </a:p>
          </p:txBody>
        </p:sp>
      </p:grpSp>
      <p:grpSp>
        <p:nvGrpSpPr>
          <p:cNvPr id="18" name="グループ化 14"/>
          <p:cNvGrpSpPr/>
          <p:nvPr/>
        </p:nvGrpSpPr>
        <p:grpSpPr>
          <a:xfrm>
            <a:off x="611560" y="4005064"/>
            <a:ext cx="2981525" cy="739825"/>
            <a:chOff x="827584" y="3933056"/>
            <a:chExt cx="2981525" cy="739825"/>
          </a:xfrm>
        </p:grpSpPr>
        <p:sp>
          <p:nvSpPr>
            <p:cNvPr id="19" name="テキスト ボックス 18"/>
            <p:cNvSpPr txBox="1"/>
            <p:nvPr/>
          </p:nvSpPr>
          <p:spPr>
            <a:xfrm>
              <a:off x="827584" y="3933056"/>
              <a:ext cx="2492990" cy="400110"/>
            </a:xfrm>
            <a:prstGeom prst="rect">
              <a:avLst/>
            </a:prstGeom>
            <a:noFill/>
          </p:spPr>
          <p:txBody>
            <a:bodyPr wrap="none" rtlCol="0">
              <a:spAutoFit/>
            </a:bodyPr>
            <a:lstStyle/>
            <a:p>
              <a:r>
                <a:rPr kumimoji="1" lang="ja-JP" altLang="en-US" sz="2000" u="sng" dirty="0" smtClean="0">
                  <a:solidFill>
                    <a:srgbClr val="0000FF"/>
                  </a:solidFill>
                </a:rPr>
                <a:t>日進市立</a:t>
              </a:r>
              <a:r>
                <a:rPr kumimoji="1" lang="en-US" altLang="ja-JP" sz="2000" u="sng" dirty="0" smtClean="0">
                  <a:solidFill>
                    <a:srgbClr val="0000FF"/>
                  </a:solidFill>
                </a:rPr>
                <a:t>××</a:t>
              </a:r>
              <a:r>
                <a:rPr kumimoji="1" lang="ja-JP" altLang="en-US" sz="2000" u="sng" dirty="0" smtClean="0">
                  <a:solidFill>
                    <a:srgbClr val="0000FF"/>
                  </a:solidFill>
                </a:rPr>
                <a:t>中学校</a:t>
              </a:r>
              <a:endParaRPr kumimoji="1" lang="ja-JP" altLang="en-US" sz="2000" u="sng" dirty="0">
                <a:solidFill>
                  <a:srgbClr val="0000FF"/>
                </a:solidFill>
              </a:endParaRPr>
            </a:p>
          </p:txBody>
        </p:sp>
        <p:sp>
          <p:nvSpPr>
            <p:cNvPr id="21" name="テキスト ボックス 20"/>
            <p:cNvSpPr txBox="1"/>
            <p:nvPr/>
          </p:nvSpPr>
          <p:spPr>
            <a:xfrm>
              <a:off x="1043608" y="4365104"/>
              <a:ext cx="2765501" cy="307777"/>
            </a:xfrm>
            <a:prstGeom prst="rect">
              <a:avLst/>
            </a:prstGeom>
            <a:noFill/>
          </p:spPr>
          <p:txBody>
            <a:bodyPr wrap="none" rtlCol="0">
              <a:spAutoFit/>
            </a:bodyPr>
            <a:lstStyle/>
            <a:p>
              <a:r>
                <a:rPr kumimoji="1" lang="ja-JP" altLang="en-US" sz="1400" dirty="0" smtClean="0"/>
                <a:t>愛知県日進市米野木町</a:t>
              </a:r>
              <a:r>
                <a:rPr lang="ja-JP" altLang="en-US" sz="1400" dirty="0" smtClean="0"/>
                <a:t>△○３</a:t>
              </a:r>
              <a:r>
                <a:rPr kumimoji="1" lang="ja-JP" altLang="en-US" sz="1400" dirty="0" smtClean="0"/>
                <a:t>－５</a:t>
              </a:r>
              <a:endParaRPr kumimoji="1" lang="ja-JP" altLang="en-US" sz="1400" dirty="0"/>
            </a:p>
          </p:txBody>
        </p:sp>
      </p:grpSp>
      <p:grpSp>
        <p:nvGrpSpPr>
          <p:cNvPr id="25" name="グループ化 14"/>
          <p:cNvGrpSpPr/>
          <p:nvPr/>
        </p:nvGrpSpPr>
        <p:grpSpPr>
          <a:xfrm>
            <a:off x="611560" y="4869160"/>
            <a:ext cx="3284493" cy="739825"/>
            <a:chOff x="827584" y="3933056"/>
            <a:chExt cx="3284493" cy="739825"/>
          </a:xfrm>
        </p:grpSpPr>
        <p:sp>
          <p:nvSpPr>
            <p:cNvPr id="26" name="テキスト ボックス 25"/>
            <p:cNvSpPr txBox="1"/>
            <p:nvPr/>
          </p:nvSpPr>
          <p:spPr>
            <a:xfrm>
              <a:off x="827584" y="3933056"/>
              <a:ext cx="2749471" cy="400110"/>
            </a:xfrm>
            <a:prstGeom prst="rect">
              <a:avLst/>
            </a:prstGeom>
            <a:noFill/>
          </p:spPr>
          <p:txBody>
            <a:bodyPr wrap="none" rtlCol="0">
              <a:spAutoFit/>
            </a:bodyPr>
            <a:lstStyle/>
            <a:p>
              <a:r>
                <a:rPr kumimoji="1" lang="ja-JP" altLang="en-US" sz="2000" u="sng" dirty="0" smtClean="0">
                  <a:solidFill>
                    <a:srgbClr val="0000FF"/>
                  </a:solidFill>
                </a:rPr>
                <a:t>日進市立米野木中学校</a:t>
              </a:r>
              <a:endParaRPr kumimoji="1" lang="ja-JP" altLang="en-US" sz="2000" u="sng" dirty="0">
                <a:solidFill>
                  <a:srgbClr val="0000FF"/>
                </a:solidFill>
              </a:endParaRPr>
            </a:p>
          </p:txBody>
        </p:sp>
        <p:sp>
          <p:nvSpPr>
            <p:cNvPr id="27" name="テキスト ボックス 26"/>
            <p:cNvSpPr txBox="1"/>
            <p:nvPr/>
          </p:nvSpPr>
          <p:spPr>
            <a:xfrm>
              <a:off x="1043608" y="4365104"/>
              <a:ext cx="3068469" cy="307777"/>
            </a:xfrm>
            <a:prstGeom prst="rect">
              <a:avLst/>
            </a:prstGeom>
            <a:noFill/>
          </p:spPr>
          <p:txBody>
            <a:bodyPr wrap="none" rtlCol="0">
              <a:spAutoFit/>
            </a:bodyPr>
            <a:lstStyle/>
            <a:p>
              <a:r>
                <a:rPr kumimoji="1" lang="ja-JP" altLang="en-US" sz="1400" dirty="0" smtClean="0"/>
                <a:t>愛知県日進市米野木町○△</a:t>
              </a:r>
              <a:r>
                <a:rPr kumimoji="1" lang="en-US" altLang="ja-JP" sz="1400" dirty="0" smtClean="0"/>
                <a:t>×</a:t>
              </a:r>
              <a:r>
                <a:rPr kumimoji="1" lang="ja-JP" altLang="en-US" sz="1400" dirty="0" smtClean="0"/>
                <a:t>２－１６</a:t>
              </a:r>
              <a:endParaRPr kumimoji="1" lang="ja-JP" altLang="en-US" sz="1400" dirty="0"/>
            </a:p>
          </p:txBody>
        </p:sp>
      </p:grpSp>
      <p:grpSp>
        <p:nvGrpSpPr>
          <p:cNvPr id="36" name="グループ化 35"/>
          <p:cNvGrpSpPr/>
          <p:nvPr/>
        </p:nvGrpSpPr>
        <p:grpSpPr>
          <a:xfrm>
            <a:off x="4788024" y="2852936"/>
            <a:ext cx="3896933" cy="2685852"/>
            <a:chOff x="4788024" y="2852936"/>
            <a:chExt cx="3896933" cy="2685852"/>
          </a:xfrm>
        </p:grpSpPr>
        <p:pic>
          <p:nvPicPr>
            <p:cNvPr id="2050" name="Picture 2"/>
            <p:cNvPicPr>
              <a:picLocks noChangeAspect="1" noChangeArrowheads="1"/>
            </p:cNvPicPr>
            <p:nvPr/>
          </p:nvPicPr>
          <p:blipFill>
            <a:blip r:embed="rId4" cstate="print"/>
            <a:srcRect/>
            <a:stretch>
              <a:fillRect/>
            </a:stretch>
          </p:blipFill>
          <p:spPr bwMode="auto">
            <a:xfrm>
              <a:off x="4932040" y="2852936"/>
              <a:ext cx="3752917" cy="2685852"/>
            </a:xfrm>
            <a:prstGeom prst="rect">
              <a:avLst/>
            </a:prstGeom>
            <a:noFill/>
            <a:ln w="9525">
              <a:noFill/>
              <a:miter lim="800000"/>
              <a:headEnd/>
              <a:tailEnd/>
            </a:ln>
          </p:spPr>
        </p:pic>
        <p:sp>
          <p:nvSpPr>
            <p:cNvPr id="28" name="テキスト ボックス 27"/>
            <p:cNvSpPr txBox="1"/>
            <p:nvPr/>
          </p:nvSpPr>
          <p:spPr>
            <a:xfrm>
              <a:off x="7380312" y="3501008"/>
              <a:ext cx="1107996" cy="369332"/>
            </a:xfrm>
            <a:prstGeom prst="rect">
              <a:avLst/>
            </a:prstGeom>
            <a:noFill/>
          </p:spPr>
          <p:txBody>
            <a:bodyPr wrap="none" rtlCol="0">
              <a:spAutoFit/>
            </a:bodyPr>
            <a:lstStyle/>
            <a:p>
              <a:r>
                <a:rPr kumimoji="1" lang="ja-JP" altLang="en-US" dirty="0" smtClean="0"/>
                <a:t>米野木小</a:t>
              </a:r>
              <a:endParaRPr kumimoji="1" lang="ja-JP" altLang="en-US" dirty="0"/>
            </a:p>
          </p:txBody>
        </p:sp>
        <p:sp>
          <p:nvSpPr>
            <p:cNvPr id="29" name="テキスト ボックス 28"/>
            <p:cNvSpPr txBox="1"/>
            <p:nvPr/>
          </p:nvSpPr>
          <p:spPr>
            <a:xfrm>
              <a:off x="7740352" y="3717032"/>
              <a:ext cx="415498" cy="369332"/>
            </a:xfrm>
            <a:prstGeom prst="rect">
              <a:avLst/>
            </a:prstGeom>
            <a:noFill/>
          </p:spPr>
          <p:txBody>
            <a:bodyPr wrap="none" rtlCol="0">
              <a:spAutoFit/>
            </a:bodyPr>
            <a:lstStyle/>
            <a:p>
              <a:r>
                <a:rPr kumimoji="1" lang="ja-JP" altLang="en-US" dirty="0" smtClean="0"/>
                <a:t>文</a:t>
              </a:r>
              <a:endParaRPr kumimoji="1" lang="ja-JP" altLang="en-US" dirty="0"/>
            </a:p>
          </p:txBody>
        </p:sp>
        <p:sp>
          <p:nvSpPr>
            <p:cNvPr id="30" name="テキスト ボックス 29"/>
            <p:cNvSpPr txBox="1"/>
            <p:nvPr/>
          </p:nvSpPr>
          <p:spPr>
            <a:xfrm>
              <a:off x="4788024" y="3645024"/>
              <a:ext cx="877163" cy="369332"/>
            </a:xfrm>
            <a:prstGeom prst="rect">
              <a:avLst/>
            </a:prstGeom>
            <a:noFill/>
          </p:spPr>
          <p:txBody>
            <a:bodyPr wrap="none" rtlCol="0">
              <a:spAutoFit/>
            </a:bodyPr>
            <a:lstStyle/>
            <a:p>
              <a:r>
                <a:rPr kumimoji="1" lang="ja-JP" altLang="en-US" dirty="0" smtClean="0"/>
                <a:t>○○中</a:t>
              </a:r>
              <a:endParaRPr kumimoji="1" lang="ja-JP" altLang="en-US" dirty="0"/>
            </a:p>
          </p:txBody>
        </p:sp>
        <p:sp>
          <p:nvSpPr>
            <p:cNvPr id="31" name="テキスト ボックス 30"/>
            <p:cNvSpPr txBox="1"/>
            <p:nvPr/>
          </p:nvSpPr>
          <p:spPr>
            <a:xfrm>
              <a:off x="6372200" y="3645024"/>
              <a:ext cx="877163" cy="369332"/>
            </a:xfrm>
            <a:prstGeom prst="rect">
              <a:avLst/>
            </a:prstGeom>
            <a:noFill/>
          </p:spPr>
          <p:txBody>
            <a:bodyPr wrap="none" rtlCol="0">
              <a:spAutoFit/>
            </a:bodyPr>
            <a:lstStyle/>
            <a:p>
              <a:r>
                <a:rPr kumimoji="1" lang="en-US" altLang="ja-JP" dirty="0" smtClean="0"/>
                <a:t>××</a:t>
              </a:r>
              <a:r>
                <a:rPr kumimoji="1" lang="ja-JP" altLang="en-US" dirty="0" smtClean="0"/>
                <a:t>中</a:t>
              </a:r>
              <a:endParaRPr kumimoji="1" lang="ja-JP" altLang="en-US" dirty="0"/>
            </a:p>
          </p:txBody>
        </p:sp>
        <p:sp>
          <p:nvSpPr>
            <p:cNvPr id="32" name="テキスト ボックス 31"/>
            <p:cNvSpPr txBox="1"/>
            <p:nvPr/>
          </p:nvSpPr>
          <p:spPr>
            <a:xfrm>
              <a:off x="6156176" y="4869160"/>
              <a:ext cx="1107996" cy="369332"/>
            </a:xfrm>
            <a:prstGeom prst="rect">
              <a:avLst/>
            </a:prstGeom>
            <a:noFill/>
          </p:spPr>
          <p:txBody>
            <a:bodyPr wrap="none" rtlCol="0">
              <a:spAutoFit/>
            </a:bodyPr>
            <a:lstStyle/>
            <a:p>
              <a:r>
                <a:rPr kumimoji="1" lang="ja-JP" altLang="en-US" dirty="0" smtClean="0"/>
                <a:t>米野木中</a:t>
              </a:r>
              <a:endParaRPr kumimoji="1" lang="ja-JP" altLang="en-US" dirty="0"/>
            </a:p>
          </p:txBody>
        </p:sp>
        <p:sp>
          <p:nvSpPr>
            <p:cNvPr id="33" name="テキスト ボックス 32"/>
            <p:cNvSpPr txBox="1"/>
            <p:nvPr/>
          </p:nvSpPr>
          <p:spPr>
            <a:xfrm>
              <a:off x="6588224" y="3851756"/>
              <a:ext cx="415498" cy="369332"/>
            </a:xfrm>
            <a:prstGeom prst="rect">
              <a:avLst/>
            </a:prstGeom>
            <a:noFill/>
          </p:spPr>
          <p:txBody>
            <a:bodyPr wrap="none" rtlCol="0">
              <a:spAutoFit/>
            </a:bodyPr>
            <a:lstStyle/>
            <a:p>
              <a:r>
                <a:rPr kumimoji="1" lang="ja-JP" altLang="en-US" dirty="0" smtClean="0"/>
                <a:t>文</a:t>
              </a:r>
              <a:endParaRPr kumimoji="1" lang="ja-JP" altLang="en-US" dirty="0"/>
            </a:p>
          </p:txBody>
        </p:sp>
        <p:sp>
          <p:nvSpPr>
            <p:cNvPr id="34" name="テキスト ボックス 33"/>
            <p:cNvSpPr txBox="1"/>
            <p:nvPr/>
          </p:nvSpPr>
          <p:spPr>
            <a:xfrm>
              <a:off x="5076056" y="3861048"/>
              <a:ext cx="415498" cy="369332"/>
            </a:xfrm>
            <a:prstGeom prst="rect">
              <a:avLst/>
            </a:prstGeom>
            <a:noFill/>
          </p:spPr>
          <p:txBody>
            <a:bodyPr wrap="none" rtlCol="0">
              <a:spAutoFit/>
            </a:bodyPr>
            <a:lstStyle/>
            <a:p>
              <a:r>
                <a:rPr kumimoji="1" lang="ja-JP" altLang="en-US" dirty="0" smtClean="0"/>
                <a:t>文</a:t>
              </a:r>
              <a:endParaRPr kumimoji="1" lang="ja-JP" altLang="en-US" dirty="0"/>
            </a:p>
          </p:txBody>
        </p:sp>
        <p:sp>
          <p:nvSpPr>
            <p:cNvPr id="35" name="テキスト ボックス 34"/>
            <p:cNvSpPr txBox="1"/>
            <p:nvPr/>
          </p:nvSpPr>
          <p:spPr>
            <a:xfrm>
              <a:off x="6516216" y="5075892"/>
              <a:ext cx="415498" cy="369332"/>
            </a:xfrm>
            <a:prstGeom prst="rect">
              <a:avLst/>
            </a:prstGeom>
            <a:noFill/>
          </p:spPr>
          <p:txBody>
            <a:bodyPr wrap="none" rtlCol="0">
              <a:spAutoFit/>
            </a:bodyPr>
            <a:lstStyle/>
            <a:p>
              <a:r>
                <a:rPr kumimoji="1" lang="ja-JP" altLang="en-US" dirty="0" smtClean="0"/>
                <a:t>文</a:t>
              </a:r>
              <a:endParaRPr kumimoji="1" lang="ja-JP" altLang="en-US" dirty="0"/>
            </a:p>
          </p:txBody>
        </p:sp>
      </p:grpSp>
      <p:sp>
        <p:nvSpPr>
          <p:cNvPr id="37" name="円/楕円 36"/>
          <p:cNvSpPr/>
          <p:nvPr/>
        </p:nvSpPr>
        <p:spPr>
          <a:xfrm>
            <a:off x="5508104" y="1117184"/>
            <a:ext cx="4787160" cy="47871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7452320" y="3501008"/>
            <a:ext cx="864096" cy="50405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形吹き出し 38"/>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40" name="グループ化 39"/>
          <p:cNvGrpSpPr/>
          <p:nvPr/>
        </p:nvGrpSpPr>
        <p:grpSpPr>
          <a:xfrm>
            <a:off x="8474904" y="0"/>
            <a:ext cx="669096" cy="1484785"/>
            <a:chOff x="3275856" y="-1"/>
            <a:chExt cx="2520280" cy="5592727"/>
          </a:xfrm>
        </p:grpSpPr>
        <p:grpSp>
          <p:nvGrpSpPr>
            <p:cNvPr id="41" name="グループ化 7"/>
            <p:cNvGrpSpPr/>
            <p:nvPr/>
          </p:nvGrpSpPr>
          <p:grpSpPr>
            <a:xfrm>
              <a:off x="3707904" y="-1"/>
              <a:ext cx="2088232" cy="3360287"/>
              <a:chOff x="3707904" y="0"/>
              <a:chExt cx="2736304" cy="2736304"/>
            </a:xfrm>
          </p:grpSpPr>
          <p:sp>
            <p:nvSpPr>
              <p:cNvPr id="46"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パイ 4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パイ 47"/>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2" name="フリーフォーム 4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3" name="グループ化 11"/>
            <p:cNvGrpSpPr/>
            <p:nvPr/>
          </p:nvGrpSpPr>
          <p:grpSpPr>
            <a:xfrm flipH="1">
              <a:off x="3275856" y="0"/>
              <a:ext cx="1274440" cy="1058416"/>
              <a:chOff x="7812360" y="548680"/>
              <a:chExt cx="1274440" cy="1058416"/>
            </a:xfrm>
          </p:grpSpPr>
          <p:sp>
            <p:nvSpPr>
              <p:cNvPr id="44" name="円弧 43"/>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円弧 44"/>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49" name="グループ化 48"/>
          <p:cNvGrpSpPr/>
          <p:nvPr/>
        </p:nvGrpSpPr>
        <p:grpSpPr>
          <a:xfrm>
            <a:off x="8474904" y="0"/>
            <a:ext cx="669096" cy="1484785"/>
            <a:chOff x="3275856" y="-1"/>
            <a:chExt cx="2520280" cy="5592727"/>
          </a:xfrm>
        </p:grpSpPr>
        <p:grpSp>
          <p:nvGrpSpPr>
            <p:cNvPr id="50" name="グループ化 7"/>
            <p:cNvGrpSpPr/>
            <p:nvPr/>
          </p:nvGrpSpPr>
          <p:grpSpPr>
            <a:xfrm>
              <a:off x="3707904" y="-1"/>
              <a:ext cx="2088232" cy="3360287"/>
              <a:chOff x="3707904" y="0"/>
              <a:chExt cx="2736304" cy="2736304"/>
            </a:xfrm>
          </p:grpSpPr>
          <p:sp>
            <p:nvSpPr>
              <p:cNvPr id="5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パイ 5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パイ 5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1" name="フリーフォーム 5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2" name="グループ化 11"/>
            <p:cNvGrpSpPr/>
            <p:nvPr/>
          </p:nvGrpSpPr>
          <p:grpSpPr>
            <a:xfrm flipH="1">
              <a:off x="3275856" y="0"/>
              <a:ext cx="1274440" cy="1058416"/>
              <a:chOff x="7812360" y="548680"/>
              <a:chExt cx="1274440" cy="1058416"/>
            </a:xfrm>
          </p:grpSpPr>
          <p:sp>
            <p:nvSpPr>
              <p:cNvPr id="53" name="円弧 5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円弧 5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childTnLst>
                                </p:cTn>
                              </p:par>
                              <p:par>
                                <p:cTn id="14" presetID="1" presetClass="exit" presetSubtype="0" fill="hold" nodeType="withEffect">
                                  <p:stCondLst>
                                    <p:cond delay="0"/>
                                  </p:stCondLst>
                                  <p:childTnLst>
                                    <p:set>
                                      <p:cBhvr>
                                        <p:cTn id="15" dur="1" fill="hold">
                                          <p:stCondLst>
                                            <p:cond delay="0"/>
                                          </p:stCondLst>
                                        </p:cTn>
                                        <p:tgtEl>
                                          <p:spTgt spid="40"/>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nodeType="afterEffect">
                                  <p:stCondLst>
                                    <p:cond delay="50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1000"/>
                                        <p:tgtEl>
                                          <p:spTgt spid="49"/>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childTnLst>
                                </p:cTn>
                              </p:par>
                              <p:par>
                                <p:cTn id="26" presetID="1" presetClass="exit" presetSubtype="0" fill="hold" nodeType="withEffect">
                                  <p:stCondLst>
                                    <p:cond delay="0"/>
                                  </p:stCondLst>
                                  <p:childTnLst>
                                    <p:set>
                                      <p:cBhvr>
                                        <p:cTn id="27" dur="1" fill="hold">
                                          <p:stCondLst>
                                            <p:cond delay="0"/>
                                          </p:stCondLst>
                                        </p:cTn>
                                        <p:tgtEl>
                                          <p:spTgt spid="49"/>
                                        </p:tgtEl>
                                        <p:attrNameLst>
                                          <p:attrName>style.visibility</p:attrName>
                                        </p:attrNameLst>
                                      </p:cBhvr>
                                      <p:to>
                                        <p:strVal val="hidden"/>
                                      </p:to>
                                    </p:set>
                                  </p:childTnLst>
                                </p:cTn>
                              </p:par>
                            </p:childTnLst>
                          </p:cTn>
                        </p:par>
                        <p:par>
                          <p:cTn id="28" fill="hold">
                            <p:stCondLst>
                              <p:cond delay="500"/>
                            </p:stCondLst>
                            <p:childTnLst>
                              <p:par>
                                <p:cTn id="29" presetID="18" presetClass="entr" presetSubtype="12" fill="hold" grpId="0" nodeType="afterEffect">
                                  <p:stCondLst>
                                    <p:cond delay="1000"/>
                                  </p:stCondLst>
                                  <p:childTnLst>
                                    <p:set>
                                      <p:cBhvr>
                                        <p:cTn id="30" dur="1" fill="hold">
                                          <p:stCondLst>
                                            <p:cond delay="0"/>
                                          </p:stCondLst>
                                        </p:cTn>
                                        <p:tgtEl>
                                          <p:spTgt spid="39"/>
                                        </p:tgtEl>
                                        <p:attrNameLst>
                                          <p:attrName>style.visibility</p:attrName>
                                        </p:attrNameLst>
                                      </p:cBhvr>
                                      <p:to>
                                        <p:strVal val="visible"/>
                                      </p:to>
                                    </p:set>
                                    <p:animEffect transition="in" filter="strips(downLeft)">
                                      <p:cBhvr>
                                        <p:cTn id="3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280988" y="476672"/>
            <a:ext cx="8582025" cy="5648325"/>
          </a:xfrm>
          <a:prstGeom prst="rect">
            <a:avLst/>
          </a:prstGeom>
          <a:noFill/>
          <a:ln w="9525">
            <a:noFill/>
            <a:miter lim="800000"/>
            <a:headEnd/>
            <a:tailEnd/>
          </a:ln>
        </p:spPr>
      </p:pic>
      <p:sp>
        <p:nvSpPr>
          <p:cNvPr id="16" name="テキスト ボックス 15"/>
          <p:cNvSpPr txBox="1"/>
          <p:nvPr/>
        </p:nvSpPr>
        <p:spPr>
          <a:xfrm>
            <a:off x="0" y="6488668"/>
            <a:ext cx="2230098" cy="369332"/>
          </a:xfrm>
          <a:prstGeom prst="rect">
            <a:avLst/>
          </a:prstGeom>
          <a:noFill/>
        </p:spPr>
        <p:txBody>
          <a:bodyPr wrap="none" rtlCol="0">
            <a:spAutoFit/>
          </a:bodyPr>
          <a:lstStyle/>
          <a:p>
            <a:r>
              <a:rPr kumimoji="1" lang="ja-JP" altLang="en-US" dirty="0" smtClean="0"/>
              <a:t>（架空の中学校です）</a:t>
            </a:r>
            <a:endParaRPr kumimoji="1" lang="ja-JP" altLang="en-US" dirty="0"/>
          </a:p>
        </p:txBody>
      </p:sp>
      <p:grpSp>
        <p:nvGrpSpPr>
          <p:cNvPr id="3" name="グループ化 11"/>
          <p:cNvGrpSpPr/>
          <p:nvPr/>
        </p:nvGrpSpPr>
        <p:grpSpPr>
          <a:xfrm>
            <a:off x="8474904" y="0"/>
            <a:ext cx="669096" cy="1484785"/>
            <a:chOff x="3275856" y="-1"/>
            <a:chExt cx="2520280" cy="5592727"/>
          </a:xfrm>
        </p:grpSpPr>
        <p:grpSp>
          <p:nvGrpSpPr>
            <p:cNvPr id="4" name="グループ化 7"/>
            <p:cNvGrpSpPr/>
            <p:nvPr/>
          </p:nvGrpSpPr>
          <p:grpSpPr>
            <a:xfrm>
              <a:off x="3707904" y="-1"/>
              <a:ext cx="2088232" cy="3360287"/>
              <a:chOff x="3707904" y="0"/>
              <a:chExt cx="2736304" cy="2736304"/>
            </a:xfrm>
          </p:grpSpPr>
          <p:sp>
            <p:nvSpPr>
              <p:cNvPr id="19" name="円/楕円 4"/>
              <p:cNvSpPr/>
              <p:nvPr/>
            </p:nvSpPr>
            <p:spPr>
              <a:xfrm>
                <a:off x="3707904" y="0"/>
                <a:ext cx="2736304" cy="2736304"/>
              </a:xfrm>
              <a:prstGeom prst="ellipse">
                <a:avLst/>
              </a:prstGeom>
              <a:solidFill>
                <a:srgbClr val="0000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パイ 20"/>
              <p:cNvSpPr/>
              <p:nvPr/>
            </p:nvSpPr>
            <p:spPr>
              <a:xfrm>
                <a:off x="3707904" y="0"/>
                <a:ext cx="2736304" cy="2736304"/>
              </a:xfrm>
              <a:prstGeom prst="pie">
                <a:avLst>
                  <a:gd name="adj1" fmla="val 10800000"/>
                  <a:gd name="adj2" fmla="val 16200000"/>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パイ 24"/>
              <p:cNvSpPr/>
              <p:nvPr/>
            </p:nvSpPr>
            <p:spPr>
              <a:xfrm flipH="1">
                <a:off x="3707904" y="0"/>
                <a:ext cx="2736304" cy="2736304"/>
              </a:xfrm>
              <a:prstGeom prst="pie">
                <a:avLst>
                  <a:gd name="adj1" fmla="val 10800000"/>
                  <a:gd name="adj2" fmla="val 16200000"/>
                </a:avLst>
              </a:prstGeom>
              <a:solidFill>
                <a:srgbClr val="0066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4" name="フリーフォーム 1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 name="グループ化 11"/>
            <p:cNvGrpSpPr/>
            <p:nvPr/>
          </p:nvGrpSpPr>
          <p:grpSpPr>
            <a:xfrm flipH="1">
              <a:off x="3275856" y="0"/>
              <a:ext cx="1274440" cy="1058416"/>
              <a:chOff x="7812360" y="548680"/>
              <a:chExt cx="1274440" cy="1058416"/>
            </a:xfrm>
          </p:grpSpPr>
          <p:sp>
            <p:nvSpPr>
              <p:cNvPr id="17" name="円弧 1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7" name="円形吹き出し 26"/>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pic>
        <p:nvPicPr>
          <p:cNvPr id="1028" name="Picture 4"/>
          <p:cNvPicPr>
            <a:picLocks noChangeAspect="1" noChangeArrowheads="1"/>
          </p:cNvPicPr>
          <p:nvPr/>
        </p:nvPicPr>
        <p:blipFill>
          <a:blip r:embed="rId4" cstate="print"/>
          <a:srcRect l="18348" t="20199" r="17263" b="31587"/>
          <a:stretch>
            <a:fillRect/>
          </a:stretch>
        </p:blipFill>
        <p:spPr bwMode="auto">
          <a:xfrm>
            <a:off x="323528" y="1556792"/>
            <a:ext cx="8496944" cy="3960440"/>
          </a:xfrm>
          <a:prstGeom prst="rect">
            <a:avLst/>
          </a:prstGeom>
          <a:noFill/>
          <a:ln w="9525">
            <a:noFill/>
            <a:miter lim="800000"/>
            <a:headEnd/>
            <a:tailEnd/>
          </a:ln>
        </p:spPr>
      </p:pic>
      <p:sp>
        <p:nvSpPr>
          <p:cNvPr id="28" name="角丸四角形 27"/>
          <p:cNvSpPr/>
          <p:nvPr/>
        </p:nvSpPr>
        <p:spPr>
          <a:xfrm>
            <a:off x="4139952" y="4221088"/>
            <a:ext cx="3456384" cy="432048"/>
          </a:xfrm>
          <a:prstGeom prst="roundRect">
            <a:avLst>
              <a:gd name="adj" fmla="val 50000"/>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500"/>
                                  </p:stCondLst>
                                  <p:childTnLst>
                                    <p:set>
                                      <p:cBhvr>
                                        <p:cTn id="6" dur="1" fill="hold">
                                          <p:stCondLst>
                                            <p:cond delay="0"/>
                                          </p:stCondLst>
                                        </p:cTn>
                                        <p:tgtEl>
                                          <p:spTgt spid="1028"/>
                                        </p:tgtEl>
                                        <p:attrNameLst>
                                          <p:attrName>style.visibility</p:attrName>
                                        </p:attrNameLst>
                                      </p:cBhvr>
                                      <p:to>
                                        <p:strVal val="visible"/>
                                      </p:to>
                                    </p:set>
                                    <p:animEffect transition="in" filter="wipe(up)">
                                      <p:cBhvr>
                                        <p:cTn id="7" dur="1000"/>
                                        <p:tgtEl>
                                          <p:spTgt spid="1028"/>
                                        </p:tgtEl>
                                      </p:cBhvr>
                                    </p:animEffect>
                                  </p:childTnLst>
                                </p:cTn>
                              </p:par>
                            </p:childTnLst>
                          </p:cTn>
                        </p:par>
                        <p:par>
                          <p:cTn id="8" fill="hold">
                            <p:stCondLst>
                              <p:cond delay="2500"/>
                            </p:stCondLst>
                            <p:childTnLst>
                              <p:par>
                                <p:cTn id="9" presetID="10" presetClass="entr" presetSubtype="0" fill="hold"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edge">
                                      <p:cBhvr>
                                        <p:cTn id="16" dur="1000"/>
                                        <p:tgtEl>
                                          <p:spTgt spid="28"/>
                                        </p:tgtEl>
                                      </p:cBhvr>
                                    </p:animEffect>
                                  </p:childTnLst>
                                </p:cTn>
                              </p:par>
                              <p:par>
                                <p:cTn id="17" presetID="1" presetClass="exit" presetSubtype="0" fill="hold" nodeType="with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par>
                          <p:cTn id="19" fill="hold">
                            <p:stCondLst>
                              <p:cond delay="1000"/>
                            </p:stCondLst>
                            <p:childTnLst>
                              <p:par>
                                <p:cTn id="20" presetID="18" presetClass="entr" presetSubtype="12" fill="hold" grpId="0" nodeType="afterEffect">
                                  <p:stCondLst>
                                    <p:cond delay="1300"/>
                                  </p:stCondLst>
                                  <p:childTnLst>
                                    <p:set>
                                      <p:cBhvr>
                                        <p:cTn id="21" dur="1" fill="hold">
                                          <p:stCondLst>
                                            <p:cond delay="0"/>
                                          </p:stCondLst>
                                        </p:cTn>
                                        <p:tgtEl>
                                          <p:spTgt spid="27"/>
                                        </p:tgtEl>
                                        <p:attrNameLst>
                                          <p:attrName>style.visibility</p:attrName>
                                        </p:attrNameLst>
                                      </p:cBhvr>
                                      <p:to>
                                        <p:strVal val="visible"/>
                                      </p:to>
                                    </p:set>
                                    <p:animEffect transition="in" filter="strips(downLeft)">
                                      <p:cBhvr>
                                        <p:cTn id="2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個人情報の推理</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3" name="グループ化 103"/>
          <p:cNvGrpSpPr/>
          <p:nvPr/>
        </p:nvGrpSpPr>
        <p:grpSpPr>
          <a:xfrm>
            <a:off x="467544" y="1484784"/>
            <a:ext cx="2088232" cy="1584176"/>
            <a:chOff x="-612576" y="1052736"/>
            <a:chExt cx="2088232" cy="1584176"/>
          </a:xfrm>
        </p:grpSpPr>
        <p:sp>
          <p:nvSpPr>
            <p:cNvPr id="11" name="正方形/長方形 10"/>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81"/>
            <p:cNvGrpSpPr/>
            <p:nvPr/>
          </p:nvGrpSpPr>
          <p:grpSpPr>
            <a:xfrm>
              <a:off x="-612576" y="1052736"/>
              <a:ext cx="2088232" cy="1584176"/>
              <a:chOff x="3635896" y="4365104"/>
              <a:chExt cx="2088232" cy="1584176"/>
            </a:xfrm>
          </p:grpSpPr>
          <p:grpSp>
            <p:nvGrpSpPr>
              <p:cNvPr id="5" name="グループ化 52"/>
              <p:cNvGrpSpPr/>
              <p:nvPr/>
            </p:nvGrpSpPr>
            <p:grpSpPr>
              <a:xfrm>
                <a:off x="3779919" y="4365104"/>
                <a:ext cx="1872210" cy="1581723"/>
                <a:chOff x="1331640" y="1484784"/>
                <a:chExt cx="6067380" cy="5125981"/>
              </a:xfrm>
            </p:grpSpPr>
            <p:sp>
              <p:nvSpPr>
                <p:cNvPr id="15" name="フリーフォーム 14"/>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 name="グループ化 45"/>
                <p:cNvGrpSpPr/>
                <p:nvPr/>
              </p:nvGrpSpPr>
              <p:grpSpPr>
                <a:xfrm>
                  <a:off x="4860032" y="2780928"/>
                  <a:ext cx="1430594" cy="769374"/>
                  <a:chOff x="4860032" y="2780928"/>
                  <a:chExt cx="1430594" cy="769374"/>
                </a:xfrm>
              </p:grpSpPr>
              <p:sp>
                <p:nvSpPr>
                  <p:cNvPr id="28" name="フリーフォーム 27"/>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フリーフォーム 19"/>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フリーフォーム 20"/>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フリーフォーム 21"/>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フリーフォーム 25"/>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フリーフォーム 26"/>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4" name="フレーム 13"/>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32" name="テキスト ボックス 31"/>
          <p:cNvSpPr txBox="1"/>
          <p:nvPr/>
        </p:nvSpPr>
        <p:spPr>
          <a:xfrm>
            <a:off x="2771800" y="1484784"/>
            <a:ext cx="5763116" cy="2246769"/>
          </a:xfrm>
          <a:prstGeom prst="rect">
            <a:avLst/>
          </a:prstGeom>
          <a:noFill/>
        </p:spPr>
        <p:txBody>
          <a:bodyPr wrap="none" rtlCol="0">
            <a:spAutoFit/>
          </a:bodyPr>
          <a:lstStyle/>
          <a:p>
            <a:r>
              <a:rPr kumimoji="1" lang="ja-JP" altLang="en-US" sz="2800" dirty="0" smtClean="0">
                <a:solidFill>
                  <a:schemeClr val="bg1"/>
                </a:solidFill>
                <a:latin typeface="+mn-ea"/>
              </a:rPr>
              <a:t>愛知県　女性</a:t>
            </a:r>
            <a:endParaRPr kumimoji="1" lang="en-US" altLang="ja-JP" sz="2800" dirty="0" smtClean="0">
              <a:solidFill>
                <a:schemeClr val="bg1"/>
              </a:solidFill>
              <a:latin typeface="+mn-ea"/>
            </a:endParaRPr>
          </a:p>
          <a:p>
            <a:r>
              <a:rPr lang="ja-JP" altLang="en-US" sz="2800" dirty="0" smtClean="0">
                <a:solidFill>
                  <a:schemeClr val="bg1"/>
                </a:solidFill>
                <a:latin typeface="+mn-ea"/>
              </a:rPr>
              <a:t>１４歳　由香ちゃん</a:t>
            </a:r>
            <a:endParaRPr lang="en-US" altLang="ja-JP" sz="2800" dirty="0" smtClean="0">
              <a:solidFill>
                <a:schemeClr val="bg1"/>
              </a:solidFill>
              <a:latin typeface="+mn-ea"/>
            </a:endParaRPr>
          </a:p>
          <a:p>
            <a:r>
              <a:rPr lang="ja-JP" altLang="en-US" sz="2800" dirty="0" smtClean="0">
                <a:solidFill>
                  <a:schemeClr val="bg1"/>
                </a:solidFill>
                <a:latin typeface="+mn-ea"/>
              </a:rPr>
              <a:t>部活　バレー部　部長</a:t>
            </a:r>
          </a:p>
          <a:p>
            <a:r>
              <a:rPr lang="en-US" altLang="ja-JP" sz="2800" dirty="0" smtClean="0">
                <a:solidFill>
                  <a:schemeClr val="bg1"/>
                </a:solidFill>
                <a:latin typeface="+mn-ea"/>
              </a:rPr>
              <a:t>11</a:t>
            </a:r>
            <a:r>
              <a:rPr lang="ja-JP" altLang="en-US" sz="2800" dirty="0" smtClean="0">
                <a:solidFill>
                  <a:schemeClr val="bg1"/>
                </a:solidFill>
                <a:latin typeface="+mn-ea"/>
              </a:rPr>
              <a:t>月ごろの学校行事　センター発表</a:t>
            </a:r>
          </a:p>
          <a:p>
            <a:r>
              <a:rPr lang="ja-JP" altLang="en-US" sz="2800" dirty="0" smtClean="0">
                <a:solidFill>
                  <a:schemeClr val="bg1"/>
                </a:solidFill>
                <a:latin typeface="+mn-ea"/>
              </a:rPr>
              <a:t>米野木小学校卒業の生徒と同じ中学</a:t>
            </a:r>
          </a:p>
        </p:txBody>
      </p:sp>
      <p:sp>
        <p:nvSpPr>
          <p:cNvPr id="39" name="円形吹き出し 38"/>
          <p:cNvSpPr/>
          <p:nvPr/>
        </p:nvSpPr>
        <p:spPr>
          <a:xfrm>
            <a:off x="3131840" y="5301208"/>
            <a:ext cx="4644008" cy="1224136"/>
          </a:xfrm>
          <a:prstGeom prst="wedgeEllipseCallout">
            <a:avLst>
              <a:gd name="adj1" fmla="val -74234"/>
              <a:gd name="adj2" fmla="val -5900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正門付近で</a:t>
            </a:r>
            <a:endParaRPr kumimoji="1" lang="en-US" altLang="ja-JP" sz="2400" dirty="0" smtClean="0">
              <a:solidFill>
                <a:srgbClr val="FF0000"/>
              </a:solidFill>
            </a:endParaRPr>
          </a:p>
          <a:p>
            <a:pPr algn="ctr"/>
            <a:r>
              <a:rPr kumimoji="1" lang="ja-JP" altLang="en-US" sz="2400" dirty="0" smtClean="0">
                <a:solidFill>
                  <a:srgbClr val="FF0000"/>
                </a:solidFill>
              </a:rPr>
              <a:t>尋ねれば，教えてくれる生徒がいるかも</a:t>
            </a:r>
            <a:endParaRPr kumimoji="1" lang="en-US" altLang="ja-JP" sz="2400" dirty="0" smtClean="0">
              <a:solidFill>
                <a:srgbClr val="FF0000"/>
              </a:solidFill>
            </a:endParaRPr>
          </a:p>
        </p:txBody>
      </p:sp>
      <p:sp>
        <p:nvSpPr>
          <p:cNvPr id="33" name="テキスト ボックス 32"/>
          <p:cNvSpPr txBox="1"/>
          <p:nvPr/>
        </p:nvSpPr>
        <p:spPr>
          <a:xfrm>
            <a:off x="395536" y="4293096"/>
            <a:ext cx="8114722" cy="954107"/>
          </a:xfrm>
          <a:prstGeom prst="rect">
            <a:avLst/>
          </a:prstGeom>
          <a:noFill/>
        </p:spPr>
        <p:txBody>
          <a:bodyPr wrap="none" rtlCol="0">
            <a:spAutoFit/>
          </a:bodyPr>
          <a:lstStyle/>
          <a:p>
            <a:r>
              <a:rPr kumimoji="1" lang="ja-JP" altLang="en-US" sz="2800" dirty="0" smtClean="0">
                <a:solidFill>
                  <a:srgbClr val="FFFF00"/>
                </a:solidFill>
                <a:latin typeface="+mn-ea"/>
              </a:rPr>
              <a:t>愛知県　日進市立米野木中学校に通学している女性</a:t>
            </a:r>
            <a:endParaRPr kumimoji="1" lang="en-US" altLang="ja-JP" sz="2800" dirty="0" smtClean="0">
              <a:solidFill>
                <a:srgbClr val="FFFF00"/>
              </a:solidFill>
              <a:latin typeface="+mn-ea"/>
            </a:endParaRPr>
          </a:p>
          <a:p>
            <a:r>
              <a:rPr lang="ja-JP" altLang="en-US" sz="2800" dirty="0" smtClean="0">
                <a:solidFill>
                  <a:srgbClr val="FFFF00"/>
                </a:solidFill>
                <a:latin typeface="+mn-ea"/>
              </a:rPr>
              <a:t>バレー部　部長　由香ちゃん</a:t>
            </a:r>
            <a:endParaRPr lang="en-US" altLang="ja-JP" sz="2800" dirty="0" smtClean="0">
              <a:solidFill>
                <a:srgbClr val="FFFF00"/>
              </a:solidFill>
              <a:latin typeface="+mn-ea"/>
            </a:endParaRPr>
          </a:p>
        </p:txBody>
      </p:sp>
      <p:sp>
        <p:nvSpPr>
          <p:cNvPr id="34" name="円形吹き出し 33"/>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終了</a:t>
            </a:r>
            <a:endParaRPr kumimoji="1" lang="ja-JP" altLang="en-US" sz="1400" dirty="0">
              <a:solidFill>
                <a:srgbClr val="FF0000"/>
              </a:solidFill>
            </a:endParaRPr>
          </a:p>
        </p:txBody>
      </p:sp>
      <p:grpSp>
        <p:nvGrpSpPr>
          <p:cNvPr id="35" name="グループ化 34"/>
          <p:cNvGrpSpPr/>
          <p:nvPr/>
        </p:nvGrpSpPr>
        <p:grpSpPr>
          <a:xfrm>
            <a:off x="8474904" y="0"/>
            <a:ext cx="669096" cy="1484785"/>
            <a:chOff x="3275856" y="-1"/>
            <a:chExt cx="2520280" cy="5592727"/>
          </a:xfrm>
        </p:grpSpPr>
        <p:grpSp>
          <p:nvGrpSpPr>
            <p:cNvPr id="36" name="グループ化 7"/>
            <p:cNvGrpSpPr/>
            <p:nvPr/>
          </p:nvGrpSpPr>
          <p:grpSpPr>
            <a:xfrm>
              <a:off x="3707904" y="-1"/>
              <a:ext cx="2088232" cy="3360287"/>
              <a:chOff x="3707904" y="0"/>
              <a:chExt cx="2736304" cy="2736304"/>
            </a:xfrm>
          </p:grpSpPr>
          <p:sp>
            <p:nvSpPr>
              <p:cNvPr id="4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パイ 4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パイ 4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7" name="フリーフォーム 3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8" name="グループ化 11"/>
            <p:cNvGrpSpPr/>
            <p:nvPr/>
          </p:nvGrpSpPr>
          <p:grpSpPr>
            <a:xfrm flipH="1">
              <a:off x="3275856" y="0"/>
              <a:ext cx="1274440" cy="1058416"/>
              <a:chOff x="7812360" y="548680"/>
              <a:chExt cx="1274440" cy="1058416"/>
            </a:xfrm>
          </p:grpSpPr>
          <p:sp>
            <p:nvSpPr>
              <p:cNvPr id="40" name="円弧 3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円弧 4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100"/>
                                  </p:iterate>
                                  <p:childTnLst>
                                    <p:set>
                                      <p:cBhvr>
                                        <p:cTn id="11" dur="1" fill="hold">
                                          <p:stCondLst>
                                            <p:cond delay="0"/>
                                          </p:stCondLst>
                                        </p:cTn>
                                        <p:tgtEl>
                                          <p:spTgt spid="33"/>
                                        </p:tgtEl>
                                        <p:attrNameLst>
                                          <p:attrName>style.visibility</p:attrName>
                                        </p:attrNameLst>
                                      </p:cBhvr>
                                      <p:to>
                                        <p:strVal val="visible"/>
                                      </p:to>
                                    </p:set>
                                  </p:childTnLst>
                                </p:cTn>
                              </p:par>
                              <p:par>
                                <p:cTn id="12" presetID="1" presetClass="exit" presetSubtype="0" fill="hold" nodeType="withEffect">
                                  <p:stCondLst>
                                    <p:cond delay="0"/>
                                  </p:stCondLst>
                                  <p:childTnLst>
                                    <p:set>
                                      <p:cBhvr>
                                        <p:cTn id="13" dur="1" fill="hold">
                                          <p:stCondLst>
                                            <p:cond delay="0"/>
                                          </p:stCondLst>
                                        </p:cTn>
                                        <p:tgtEl>
                                          <p:spTgt spid="35"/>
                                        </p:tgtEl>
                                        <p:attrNameLst>
                                          <p:attrName>style.visibility</p:attrName>
                                        </p:attrNameLst>
                                      </p:cBhvr>
                                      <p:to>
                                        <p:strVal val="hidden"/>
                                      </p:to>
                                    </p:set>
                                  </p:childTnLst>
                                </p:cTn>
                              </p:par>
                              <p:par>
                                <p:cTn id="14" presetID="18" presetClass="entr" presetSubtype="6" fill="hold" grpId="0" nodeType="withEffect">
                                  <p:stCondLst>
                                    <p:cond delay="2500"/>
                                  </p:stCondLst>
                                  <p:childTnLst>
                                    <p:set>
                                      <p:cBhvr>
                                        <p:cTn id="15" dur="1" fill="hold">
                                          <p:stCondLst>
                                            <p:cond delay="0"/>
                                          </p:stCondLst>
                                        </p:cTn>
                                        <p:tgtEl>
                                          <p:spTgt spid="39"/>
                                        </p:tgtEl>
                                        <p:attrNameLst>
                                          <p:attrName>style.visibility</p:attrName>
                                        </p:attrNameLst>
                                      </p:cBhvr>
                                      <p:to>
                                        <p:strVal val="visible"/>
                                      </p:to>
                                    </p:set>
                                    <p:animEffect transition="in" filter="strips(downRight)">
                                      <p:cBhvr>
                                        <p:cTn id="16" dur="500"/>
                                        <p:tgtEl>
                                          <p:spTgt spid="39"/>
                                        </p:tgtEl>
                                      </p:cBhvr>
                                    </p:animEffect>
                                  </p:childTnLst>
                                </p:cTn>
                              </p:par>
                            </p:childTnLst>
                          </p:cTn>
                        </p:par>
                        <p:par>
                          <p:cTn id="17" fill="hold">
                            <p:stCondLst>
                              <p:cond delay="3201"/>
                            </p:stCondLst>
                            <p:childTnLst>
                              <p:par>
                                <p:cTn id="18" presetID="18" presetClass="entr" presetSubtype="12" fill="hold" grpId="0" nodeType="afterEffect">
                                  <p:stCondLst>
                                    <p:cond delay="1000"/>
                                  </p:stCondLst>
                                  <p:childTnLst>
                                    <p:set>
                                      <p:cBhvr>
                                        <p:cTn id="19" dur="1" fill="hold">
                                          <p:stCondLst>
                                            <p:cond delay="0"/>
                                          </p:stCondLst>
                                        </p:cTn>
                                        <p:tgtEl>
                                          <p:spTgt spid="34"/>
                                        </p:tgtEl>
                                        <p:attrNameLst>
                                          <p:attrName>style.visibility</p:attrName>
                                        </p:attrNameLst>
                                      </p:cBhvr>
                                      <p:to>
                                        <p:strVal val="visible"/>
                                      </p:to>
                                    </p:set>
                                    <p:animEffect transition="in" filter="strips(downLeft)">
                                      <p:cBhvr>
                                        <p:cTn id="2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3" grpId="0"/>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354162"/>
          </a:xfrm>
        </p:spPr>
        <p:txBody>
          <a:bodyPr>
            <a:normAutofit/>
          </a:bodyPr>
          <a:lstStyle/>
          <a:p>
            <a:r>
              <a:rPr kumimoji="1" lang="ja-JP" altLang="en-US" sz="3200" dirty="0" smtClean="0">
                <a:solidFill>
                  <a:srgbClr val="FFFF00"/>
                </a:solidFill>
                <a:effectLst>
                  <a:outerShdw blurRad="38100" dist="38100" dir="2700000" algn="tl">
                    <a:srgbClr val="000000">
                      <a:alpha val="43137"/>
                    </a:srgbClr>
                  </a:outerShdw>
                </a:effectLst>
              </a:rPr>
              <a:t>個人情報の掲載リスクについて</a:t>
            </a:r>
            <a:endParaRPr kumimoji="1" lang="ja-JP" altLang="en-US" sz="3200" dirty="0">
              <a:solidFill>
                <a:srgbClr val="FFFF00"/>
              </a:solidFill>
              <a:effectLst>
                <a:outerShdw blurRad="38100" dist="38100" dir="2700000" algn="tl">
                  <a:srgbClr val="000000">
                    <a:alpha val="43137"/>
                  </a:srgbClr>
                </a:outerShdw>
              </a:effectLst>
            </a:endParaRPr>
          </a:p>
        </p:txBody>
      </p:sp>
      <p:sp>
        <p:nvSpPr>
          <p:cNvPr id="3" name="テキスト ボックス 2"/>
          <p:cNvSpPr txBox="1"/>
          <p:nvPr/>
        </p:nvSpPr>
        <p:spPr>
          <a:xfrm>
            <a:off x="233772" y="836712"/>
            <a:ext cx="8676456" cy="6001643"/>
          </a:xfrm>
          <a:prstGeom prst="rect">
            <a:avLst/>
          </a:prstGeom>
          <a:noFill/>
        </p:spPr>
        <p:txBody>
          <a:bodyPr wrap="square" rtlCol="0">
            <a:spAutoFit/>
          </a:bodyPr>
          <a:lstStyle/>
          <a:p>
            <a:r>
              <a:rPr kumimoji="1" lang="ja-JP" altLang="en-US" sz="2800" dirty="0" smtClean="0">
                <a:solidFill>
                  <a:schemeClr val="bg1"/>
                </a:solidFill>
              </a:rPr>
              <a:t>　個人情報の掲載に慎重な</a:t>
            </a:r>
            <a:r>
              <a:rPr lang="ja-JP" altLang="en-US" sz="2800" dirty="0" smtClean="0">
                <a:solidFill>
                  <a:schemeClr val="bg1"/>
                </a:solidFill>
              </a:rPr>
              <a:t>子どもたちもいます。</a:t>
            </a:r>
            <a:r>
              <a:rPr lang="en-US" altLang="ja-JP" sz="2800" dirty="0" smtClean="0">
                <a:solidFill>
                  <a:schemeClr val="bg1"/>
                </a:solidFill>
              </a:rPr>
              <a:t/>
            </a:r>
            <a:br>
              <a:rPr lang="en-US" altLang="ja-JP" sz="2800" dirty="0" smtClean="0">
                <a:solidFill>
                  <a:schemeClr val="bg1"/>
                </a:solidFill>
              </a:rPr>
            </a:br>
            <a:r>
              <a:rPr lang="ja-JP" altLang="en-US" sz="2800" dirty="0" smtClean="0">
                <a:solidFill>
                  <a:schemeClr val="bg1"/>
                </a:solidFill>
              </a:rPr>
              <a:t>　しかし，ブログやプロフ，サイト内の日記欄やリアル欄などに，日常の出来事などの記述や，</a:t>
            </a:r>
            <a:r>
              <a:rPr lang="ja-JP" altLang="en-US" sz="2800" b="1" dirty="0" smtClean="0">
                <a:solidFill>
                  <a:srgbClr val="FFFF00"/>
                </a:solidFill>
              </a:rPr>
              <a:t>リンク先の友人のページ</a:t>
            </a:r>
            <a:r>
              <a:rPr lang="ja-JP" altLang="en-US" sz="2800" dirty="0" smtClean="0">
                <a:solidFill>
                  <a:schemeClr val="bg1"/>
                </a:solidFill>
              </a:rPr>
              <a:t>にある記述などから，比較的簡単に</a:t>
            </a:r>
            <a:r>
              <a:rPr lang="ja-JP" altLang="en-US" sz="2800" b="1" dirty="0" smtClean="0">
                <a:solidFill>
                  <a:srgbClr val="FFFF00"/>
                </a:solidFill>
              </a:rPr>
              <a:t>本人を特定することができます</a:t>
            </a:r>
            <a:r>
              <a:rPr lang="ja-JP" altLang="en-US" sz="2800" dirty="0" smtClean="0">
                <a:solidFill>
                  <a:schemeClr val="bg1"/>
                </a:solidFill>
              </a:rPr>
              <a:t>。</a:t>
            </a:r>
            <a:endParaRPr lang="en-US" altLang="ja-JP" sz="2800" dirty="0" smtClean="0">
              <a:solidFill>
                <a:schemeClr val="bg1"/>
              </a:solidFill>
            </a:endParaRPr>
          </a:p>
          <a:p>
            <a:pPr>
              <a:spcBef>
                <a:spcPts val="1200"/>
              </a:spcBef>
            </a:pPr>
            <a:r>
              <a:rPr lang="ja-JP" altLang="en-US" sz="2800" dirty="0" smtClean="0">
                <a:solidFill>
                  <a:schemeClr val="bg1"/>
                </a:solidFill>
              </a:rPr>
              <a:t>　いわゆる</a:t>
            </a:r>
            <a:r>
              <a:rPr lang="ja-JP" altLang="en-US" sz="2800" b="1" dirty="0" smtClean="0">
                <a:solidFill>
                  <a:srgbClr val="FFFF00"/>
                </a:solidFill>
              </a:rPr>
              <a:t>ネットストーカー</a:t>
            </a:r>
            <a:r>
              <a:rPr lang="ja-JP" altLang="en-US" sz="2800" dirty="0" smtClean="0">
                <a:solidFill>
                  <a:schemeClr val="bg1"/>
                </a:solidFill>
              </a:rPr>
              <a:t>と呼ばれる人たちは，本人だけではなく，リンク先の友人などの記述も分析します。</a:t>
            </a:r>
            <a:r>
              <a:rPr lang="en-US" altLang="ja-JP" sz="2800" dirty="0" smtClean="0">
                <a:solidFill>
                  <a:schemeClr val="bg1"/>
                </a:solidFill>
              </a:rPr>
              <a:t/>
            </a:r>
            <a:br>
              <a:rPr lang="en-US" altLang="ja-JP" sz="2800" dirty="0" smtClean="0">
                <a:solidFill>
                  <a:schemeClr val="bg1"/>
                </a:solidFill>
              </a:rPr>
            </a:br>
            <a:r>
              <a:rPr lang="ja-JP" altLang="en-US" sz="2800" dirty="0" smtClean="0">
                <a:solidFill>
                  <a:schemeClr val="bg1"/>
                </a:solidFill>
              </a:rPr>
              <a:t>　したがって，自分だけが注意していても，「</a:t>
            </a:r>
            <a:r>
              <a:rPr lang="ja-JP" altLang="en-US" sz="2800" dirty="0" smtClean="0">
                <a:solidFill>
                  <a:srgbClr val="FFFF00"/>
                </a:solidFill>
              </a:rPr>
              <a:t>ネットに参加している</a:t>
            </a:r>
            <a:r>
              <a:rPr lang="ja-JP" altLang="en-US" sz="2800" dirty="0" smtClean="0">
                <a:solidFill>
                  <a:schemeClr val="bg1"/>
                </a:solidFill>
              </a:rPr>
              <a:t>ことで</a:t>
            </a:r>
            <a:r>
              <a:rPr lang="ja-JP" altLang="en-US" sz="2800" b="1" dirty="0" smtClean="0">
                <a:solidFill>
                  <a:srgbClr val="FFFF00"/>
                </a:solidFill>
              </a:rPr>
              <a:t>リスク（危険）</a:t>
            </a:r>
            <a:r>
              <a:rPr lang="ja-JP" altLang="en-US" sz="2800" dirty="0" smtClean="0">
                <a:solidFill>
                  <a:schemeClr val="bg1"/>
                </a:solidFill>
              </a:rPr>
              <a:t>が生じている」ことを認識する必要があります。</a:t>
            </a:r>
            <a:endParaRPr lang="en-US" altLang="ja-JP" sz="2800" dirty="0" smtClean="0">
              <a:solidFill>
                <a:schemeClr val="bg1"/>
              </a:solidFill>
            </a:endParaRPr>
          </a:p>
          <a:p>
            <a:pPr>
              <a:spcBef>
                <a:spcPts val="1200"/>
              </a:spcBef>
            </a:pPr>
            <a:r>
              <a:rPr lang="ja-JP" altLang="en-US" sz="2800" dirty="0" smtClean="0">
                <a:solidFill>
                  <a:schemeClr val="bg1"/>
                </a:solidFill>
              </a:rPr>
              <a:t>　このリスクを実感させ，ネットへの書き込みや写真掲載などに慎重な態度と責任の重さを意識させることが重要です。</a:t>
            </a:r>
            <a:endParaRPr kumimoji="1" lang="ja-JP" altLang="en-US" sz="2800" dirty="0">
              <a:solidFill>
                <a:schemeClr val="bg1"/>
              </a:solidFill>
            </a:endParaRPr>
          </a:p>
        </p:txBody>
      </p:sp>
      <p:sp>
        <p:nvSpPr>
          <p:cNvPr id="4" name="円形吹き出し 3"/>
          <p:cNvSpPr/>
          <p:nvPr/>
        </p:nvSpPr>
        <p:spPr>
          <a:xfrm>
            <a:off x="7092280" y="6309320"/>
            <a:ext cx="1547664" cy="548680"/>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次ページ</a:t>
            </a:r>
            <a:endParaRPr kumimoji="1" lang="ja-JP" altLang="en-US" sz="1400" dirty="0">
              <a:solidFill>
                <a:srgbClr val="FF0000"/>
              </a:solidFill>
            </a:endParaRPr>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4" name="グループ化 13"/>
          <p:cNvGrpSpPr/>
          <p:nvPr/>
        </p:nvGrpSpPr>
        <p:grpSpPr>
          <a:xfrm>
            <a:off x="8474904" y="0"/>
            <a:ext cx="669096" cy="1484785"/>
            <a:chOff x="3275856" y="-1"/>
            <a:chExt cx="2520280" cy="5592727"/>
          </a:xfrm>
        </p:grpSpPr>
        <p:grpSp>
          <p:nvGrpSpPr>
            <p:cNvPr id="15" name="グループ化 7"/>
            <p:cNvGrpSpPr/>
            <p:nvPr/>
          </p:nvGrpSpPr>
          <p:grpSpPr>
            <a:xfrm>
              <a:off x="3707904" y="-1"/>
              <a:ext cx="2088232" cy="3360287"/>
              <a:chOff x="3707904" y="0"/>
              <a:chExt cx="2736304" cy="2736304"/>
            </a:xfrm>
          </p:grpSpPr>
          <p:sp>
            <p:nvSpPr>
              <p:cNvPr id="2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パイ 2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パイ 2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 name="フリーフォーム 1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7" name="グループ化 11"/>
            <p:cNvGrpSpPr/>
            <p:nvPr/>
          </p:nvGrpSpPr>
          <p:grpSpPr>
            <a:xfrm flipH="1">
              <a:off x="3275856" y="0"/>
              <a:ext cx="1274440" cy="1058416"/>
              <a:chOff x="7812360" y="548680"/>
              <a:chExt cx="1274440" cy="1058416"/>
            </a:xfrm>
          </p:grpSpPr>
          <p:sp>
            <p:nvSpPr>
              <p:cNvPr id="18" name="円弧 1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23" name="グループ化 22"/>
          <p:cNvGrpSpPr/>
          <p:nvPr/>
        </p:nvGrpSpPr>
        <p:grpSpPr>
          <a:xfrm>
            <a:off x="8474904" y="0"/>
            <a:ext cx="669096" cy="1484785"/>
            <a:chOff x="3275856" y="-1"/>
            <a:chExt cx="2520280" cy="5592727"/>
          </a:xfrm>
        </p:grpSpPr>
        <p:grpSp>
          <p:nvGrpSpPr>
            <p:cNvPr id="24" name="グループ化 7"/>
            <p:cNvGrpSpPr/>
            <p:nvPr/>
          </p:nvGrpSpPr>
          <p:grpSpPr>
            <a:xfrm>
              <a:off x="3707904" y="-1"/>
              <a:ext cx="2088232" cy="3360287"/>
              <a:chOff x="3707904" y="0"/>
              <a:chExt cx="2736304" cy="2736304"/>
            </a:xfrm>
          </p:grpSpPr>
          <p:sp>
            <p:nvSpPr>
              <p:cNvPr id="2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パイ 2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パイ 3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5" name="フリーフォーム 2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11"/>
            <p:cNvGrpSpPr/>
            <p:nvPr/>
          </p:nvGrpSpPr>
          <p:grpSpPr>
            <a:xfrm flipH="1">
              <a:off x="3275856" y="0"/>
              <a:ext cx="1274440" cy="1058416"/>
              <a:chOff x="7812360" y="548680"/>
              <a:chExt cx="1274440" cy="1058416"/>
            </a:xfrm>
          </p:grpSpPr>
          <p:sp>
            <p:nvSpPr>
              <p:cNvPr id="27" name="円弧 2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円弧 2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500"/>
                            </p:stCondLst>
                            <p:childTnLst>
                              <p:par>
                                <p:cTn id="16" presetID="10" presetClass="entr" presetSubtype="0" fill="hold" nodeType="afterEffect">
                                  <p:stCondLst>
                                    <p:cond delay="5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par>
                                <p:cTn id="24" presetID="1" presetClass="exit" presetSubtype="0" fill="hold" nodeType="withEffect">
                                  <p:stCondLst>
                                    <p:cond delay="0"/>
                                  </p:stCondLst>
                                  <p:childTnLst>
                                    <p:set>
                                      <p:cBhvr>
                                        <p:cTn id="25" dur="1" fill="hold">
                                          <p:stCondLst>
                                            <p:cond delay="0"/>
                                          </p:stCondLst>
                                        </p:cTn>
                                        <p:tgtEl>
                                          <p:spTgt spid="14"/>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left)">
                                      <p:cBhvr>
                                        <p:cTn id="34" dur="500"/>
                                        <p:tgtEl>
                                          <p:spTgt spid="3">
                                            <p:txEl>
                                              <p:pRg st="2" end="2"/>
                                            </p:txEl>
                                          </p:spTgt>
                                        </p:tgtEl>
                                      </p:cBhvr>
                                    </p:animEffec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childTnLst>
                          </p:cTn>
                        </p:par>
                        <p:par>
                          <p:cTn id="37" fill="hold">
                            <p:stCondLst>
                              <p:cond delay="500"/>
                            </p:stCondLst>
                            <p:childTnLst>
                              <p:par>
                                <p:cTn id="38" presetID="18" presetClass="entr" presetSubtype="12" fill="hold" grpId="0" nodeType="afterEffect">
                                  <p:stCondLst>
                                    <p:cond delay="1000"/>
                                  </p:stCondLst>
                                  <p:childTnLst>
                                    <p:set>
                                      <p:cBhvr>
                                        <p:cTn id="39" dur="1" fill="hold">
                                          <p:stCondLst>
                                            <p:cond delay="0"/>
                                          </p:stCondLst>
                                        </p:cTn>
                                        <p:tgtEl>
                                          <p:spTgt spid="4"/>
                                        </p:tgtEl>
                                        <p:attrNameLst>
                                          <p:attrName>style.visibility</p:attrName>
                                        </p:attrNameLst>
                                      </p:cBhvr>
                                      <p:to>
                                        <p:strVal val="visible"/>
                                      </p:to>
                                    </p:set>
                                    <p:animEffect transition="in" filter="strips(downLeft)">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scene3d>
              <a:camera prst="orthographicFront"/>
              <a:lightRig rig="threePt" dir="t"/>
            </a:scene3d>
            <a:sp3d extrusionH="57150">
              <a:bevelT w="38100" h="38100"/>
            </a:sp3d>
          </a:bodyPr>
          <a:lstStyle/>
          <a:p>
            <a:r>
              <a:rPr lang="ja-JP" altLang="en-US" b="1" dirty="0" smtClean="0">
                <a:ln w="11430"/>
                <a:solidFill>
                  <a:srgbClr val="CC9900"/>
                </a:solidFill>
                <a:effectLst>
                  <a:outerShdw blurRad="50800" dist="39000" dir="5460000" algn="tl">
                    <a:srgbClr val="000000">
                      <a:alpha val="38000"/>
                    </a:srgbClr>
                  </a:outerShdw>
                </a:effectLst>
              </a:rPr>
              <a:t>個人情報の推理</a:t>
            </a:r>
            <a:endParaRPr kumimoji="1" lang="ja-JP" altLang="en-US" dirty="0">
              <a:solidFill>
                <a:srgbClr val="CC9900"/>
              </a:solidFill>
            </a:endParaRPr>
          </a:p>
        </p:txBody>
      </p:sp>
      <p:sp>
        <p:nvSpPr>
          <p:cNvPr id="5" name="テキスト ボックス 4"/>
          <p:cNvSpPr txBox="1"/>
          <p:nvPr/>
        </p:nvSpPr>
        <p:spPr>
          <a:xfrm>
            <a:off x="611560" y="1988840"/>
            <a:ext cx="6391493" cy="523220"/>
          </a:xfrm>
          <a:prstGeom prst="rect">
            <a:avLst/>
          </a:prstGeom>
          <a:noFill/>
        </p:spPr>
        <p:txBody>
          <a:bodyPr wrap="none" rtlCol="0">
            <a:spAutoFit/>
          </a:bodyPr>
          <a:lstStyle/>
          <a:p>
            <a:r>
              <a:rPr kumimoji="1" lang="ja-JP" altLang="en-US" sz="2800" dirty="0" smtClean="0">
                <a:solidFill>
                  <a:schemeClr val="bg1"/>
                </a:solidFill>
              </a:rPr>
              <a:t>これは，事実を基に再構成したものです。</a:t>
            </a:r>
            <a:endParaRPr kumimoji="1" lang="ja-JP" altLang="en-US" sz="2800" dirty="0">
              <a:solidFill>
                <a:schemeClr val="bg1"/>
              </a:solidFill>
            </a:endParaRPr>
          </a:p>
        </p:txBody>
      </p:sp>
      <p:sp>
        <p:nvSpPr>
          <p:cNvPr id="7" name="テキスト ボックス 6"/>
          <p:cNvSpPr txBox="1"/>
          <p:nvPr/>
        </p:nvSpPr>
        <p:spPr>
          <a:xfrm>
            <a:off x="2308474" y="5877272"/>
            <a:ext cx="6835526" cy="523220"/>
          </a:xfrm>
          <a:prstGeom prst="rect">
            <a:avLst/>
          </a:prstGeom>
          <a:noFill/>
        </p:spPr>
        <p:txBody>
          <a:bodyPr wrap="none" rtlCol="0">
            <a:spAutoFit/>
          </a:bodyPr>
          <a:lstStyle/>
          <a:p>
            <a:r>
              <a:rPr kumimoji="1" lang="ja-JP" altLang="en-US" sz="2800" dirty="0" smtClean="0">
                <a:solidFill>
                  <a:schemeClr val="bg1"/>
                </a:solidFill>
              </a:rPr>
              <a:t>個人名，学校名等，すべて架空のものです。</a:t>
            </a:r>
            <a:endParaRPr kumimoji="1" lang="ja-JP" altLang="en-US" sz="2800" dirty="0">
              <a:solidFill>
                <a:schemeClr val="bg1"/>
              </a:solidFill>
            </a:endParaRPr>
          </a:p>
        </p:txBody>
      </p:sp>
      <p:sp>
        <p:nvSpPr>
          <p:cNvPr id="6" name="円形吹き出し 5"/>
          <p:cNvSpPr/>
          <p:nvPr/>
        </p:nvSpPr>
        <p:spPr>
          <a:xfrm>
            <a:off x="7596336" y="5013176"/>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4" name="グループ化 113"/>
          <p:cNvGrpSpPr/>
          <p:nvPr/>
        </p:nvGrpSpPr>
        <p:grpSpPr>
          <a:xfrm>
            <a:off x="0" y="0"/>
            <a:ext cx="669096" cy="1484785"/>
            <a:chOff x="3275856" y="-1"/>
            <a:chExt cx="2520280" cy="5592727"/>
          </a:xfrm>
        </p:grpSpPr>
        <p:grpSp>
          <p:nvGrpSpPr>
            <p:cNvPr id="115" name="グループ化 7"/>
            <p:cNvGrpSpPr/>
            <p:nvPr/>
          </p:nvGrpSpPr>
          <p:grpSpPr>
            <a:xfrm>
              <a:off x="3707904" y="-1"/>
              <a:ext cx="2088232" cy="3360287"/>
              <a:chOff x="3707904" y="0"/>
              <a:chExt cx="2736304" cy="2736304"/>
            </a:xfrm>
          </p:grpSpPr>
          <p:sp>
            <p:nvSpPr>
              <p:cNvPr id="12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パイ 12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2" name="パイ 12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6" name="フリーフォーム 11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7" name="グループ化 11"/>
            <p:cNvGrpSpPr/>
            <p:nvPr/>
          </p:nvGrpSpPr>
          <p:grpSpPr>
            <a:xfrm flipH="1">
              <a:off x="3275856" y="0"/>
              <a:ext cx="1274440" cy="1058416"/>
              <a:chOff x="7812360" y="548680"/>
              <a:chExt cx="1274440" cy="1058416"/>
            </a:xfrm>
          </p:grpSpPr>
          <p:sp>
            <p:nvSpPr>
              <p:cNvPr id="118" name="円弧 11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9" name="円弧 11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 name="タイトル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個人情報の推理</a:t>
            </a:r>
            <a:endParaRPr kumimoji="1" lang="ja-JP" alt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78" name="グループ化 77"/>
          <p:cNvGrpSpPr/>
          <p:nvPr/>
        </p:nvGrpSpPr>
        <p:grpSpPr>
          <a:xfrm>
            <a:off x="2483768" y="188640"/>
            <a:ext cx="4176464" cy="13609512"/>
            <a:chOff x="2483768" y="188640"/>
            <a:chExt cx="4176464" cy="13609512"/>
          </a:xfrm>
        </p:grpSpPr>
        <p:sp>
          <p:nvSpPr>
            <p:cNvPr id="20" name="角丸四角形 19"/>
            <p:cNvSpPr/>
            <p:nvPr/>
          </p:nvSpPr>
          <p:spPr>
            <a:xfrm>
              <a:off x="2483768" y="188640"/>
              <a:ext cx="4176464" cy="136095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548680"/>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412776"/>
              <a:ext cx="3456384" cy="400110"/>
            </a:xfrm>
            <a:prstGeom prst="rect">
              <a:avLst/>
            </a:prstGeom>
            <a:solidFill>
              <a:srgbClr val="FFCCFF"/>
            </a:solidFill>
          </p:spPr>
          <p:txBody>
            <a:bodyPr wrap="square" rtlCol="0">
              <a:spAutoFit/>
            </a:bodyPr>
            <a:lstStyle/>
            <a:p>
              <a:r>
                <a:rPr kumimoji="1" lang="ja-JP" altLang="en-US" sz="2000" dirty="0" smtClean="0"/>
                <a:t>ウサちゃん））</a:t>
              </a:r>
              <a:endParaRPr kumimoji="1" lang="ja-JP" altLang="en-US" sz="2000" dirty="0"/>
            </a:p>
          </p:txBody>
        </p:sp>
        <p:grpSp>
          <p:nvGrpSpPr>
            <p:cNvPr id="56" name="グループ化 55"/>
            <p:cNvGrpSpPr/>
            <p:nvPr/>
          </p:nvGrpSpPr>
          <p:grpSpPr>
            <a:xfrm>
              <a:off x="2771800" y="2060848"/>
              <a:ext cx="1584176" cy="1666736"/>
              <a:chOff x="2771800" y="2060848"/>
              <a:chExt cx="1584176" cy="1666736"/>
            </a:xfrm>
          </p:grpSpPr>
          <p:sp>
            <p:nvSpPr>
              <p:cNvPr id="44" name="正方形/長方形 43"/>
              <p:cNvSpPr/>
              <p:nvPr/>
            </p:nvSpPr>
            <p:spPr>
              <a:xfrm>
                <a:off x="2771800" y="2060848"/>
                <a:ext cx="1512168" cy="1656184"/>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p:cNvGrpSpPr/>
              <p:nvPr/>
            </p:nvGrpSpPr>
            <p:grpSpPr>
              <a:xfrm>
                <a:off x="2771800" y="2636912"/>
                <a:ext cx="1525528" cy="1090672"/>
                <a:chOff x="2758440" y="2626360"/>
                <a:chExt cx="1525528" cy="1090672"/>
              </a:xfrm>
            </p:grpSpPr>
            <p:grpSp>
              <p:nvGrpSpPr>
                <p:cNvPr id="52" name="グループ化 51"/>
                <p:cNvGrpSpPr/>
                <p:nvPr/>
              </p:nvGrpSpPr>
              <p:grpSpPr>
                <a:xfrm>
                  <a:off x="2758440" y="2626360"/>
                  <a:ext cx="1525528" cy="1090672"/>
                  <a:chOff x="2758440" y="2626360"/>
                  <a:chExt cx="1525528" cy="1090672"/>
                </a:xfrm>
              </p:grpSpPr>
              <p:sp>
                <p:nvSpPr>
                  <p:cNvPr id="47" name="フリーフォーム 46"/>
                  <p:cNvSpPr/>
                  <p:nvPr/>
                </p:nvSpPr>
                <p:spPr>
                  <a:xfrm>
                    <a:off x="2758440" y="2626360"/>
                    <a:ext cx="1310640" cy="741680"/>
                  </a:xfrm>
                  <a:custGeom>
                    <a:avLst/>
                    <a:gdLst>
                      <a:gd name="connsiteX0" fmla="*/ 0 w 1310640"/>
                      <a:gd name="connsiteY0" fmla="*/ 741680 h 741680"/>
                      <a:gd name="connsiteX1" fmla="*/ 304800 w 1310640"/>
                      <a:gd name="connsiteY1" fmla="*/ 284480 h 741680"/>
                      <a:gd name="connsiteX2" fmla="*/ 548640 w 1310640"/>
                      <a:gd name="connsiteY2" fmla="*/ 101600 h 741680"/>
                      <a:gd name="connsiteX3" fmla="*/ 792480 w 1310640"/>
                      <a:gd name="connsiteY3" fmla="*/ 10160 h 741680"/>
                      <a:gd name="connsiteX4" fmla="*/ 1097280 w 1310640"/>
                      <a:gd name="connsiteY4" fmla="*/ 162560 h 741680"/>
                      <a:gd name="connsiteX5" fmla="*/ 1310640 w 1310640"/>
                      <a:gd name="connsiteY5" fmla="*/ 467360 h 74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0640" h="741680">
                        <a:moveTo>
                          <a:pt x="0" y="741680"/>
                        </a:moveTo>
                        <a:cubicBezTo>
                          <a:pt x="106680" y="566420"/>
                          <a:pt x="213360" y="391160"/>
                          <a:pt x="304800" y="284480"/>
                        </a:cubicBezTo>
                        <a:cubicBezTo>
                          <a:pt x="396240" y="177800"/>
                          <a:pt x="467360" y="147320"/>
                          <a:pt x="548640" y="101600"/>
                        </a:cubicBezTo>
                        <a:cubicBezTo>
                          <a:pt x="629920" y="55880"/>
                          <a:pt x="701040" y="0"/>
                          <a:pt x="792480" y="10160"/>
                        </a:cubicBezTo>
                        <a:cubicBezTo>
                          <a:pt x="883920" y="20320"/>
                          <a:pt x="1010920" y="86360"/>
                          <a:pt x="1097280" y="162560"/>
                        </a:cubicBezTo>
                        <a:cubicBezTo>
                          <a:pt x="1183640" y="238760"/>
                          <a:pt x="1247140" y="353060"/>
                          <a:pt x="1310640" y="467360"/>
                        </a:cubicBez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正方形/長方形 49"/>
                  <p:cNvSpPr/>
                  <p:nvPr/>
                </p:nvSpPr>
                <p:spPr>
                  <a:xfrm>
                    <a:off x="2771800" y="3356992"/>
                    <a:ext cx="1512168" cy="3600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p:cNvSpPr/>
                  <p:nvPr/>
                </p:nvSpPr>
                <p:spPr>
                  <a:xfrm>
                    <a:off x="2771800" y="2924944"/>
                    <a:ext cx="1368152" cy="43204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フリーフォーム 52"/>
                <p:cNvSpPr/>
                <p:nvPr/>
              </p:nvSpPr>
              <p:spPr>
                <a:xfrm>
                  <a:off x="3368040" y="2743200"/>
                  <a:ext cx="914400" cy="960120"/>
                </a:xfrm>
                <a:custGeom>
                  <a:avLst/>
                  <a:gdLst>
                    <a:gd name="connsiteX0" fmla="*/ 0 w 914400"/>
                    <a:gd name="connsiteY0" fmla="*/ 960120 h 960120"/>
                    <a:gd name="connsiteX1" fmla="*/ 243840 w 914400"/>
                    <a:gd name="connsiteY1" fmla="*/ 487680 h 960120"/>
                    <a:gd name="connsiteX2" fmla="*/ 457200 w 914400"/>
                    <a:gd name="connsiteY2" fmla="*/ 213360 h 960120"/>
                    <a:gd name="connsiteX3" fmla="*/ 655320 w 914400"/>
                    <a:gd name="connsiteY3" fmla="*/ 30480 h 960120"/>
                    <a:gd name="connsiteX4" fmla="*/ 822960 w 914400"/>
                    <a:gd name="connsiteY4" fmla="*/ 30480 h 960120"/>
                    <a:gd name="connsiteX5" fmla="*/ 899160 w 914400"/>
                    <a:gd name="connsiteY5" fmla="*/ 60960 h 960120"/>
                    <a:gd name="connsiteX6" fmla="*/ 899160 w 914400"/>
                    <a:gd name="connsiteY6" fmla="*/ 60960 h 960120"/>
                    <a:gd name="connsiteX7" fmla="*/ 914400 w 914400"/>
                    <a:gd name="connsiteY7" fmla="*/ 929640 h 960120"/>
                    <a:gd name="connsiteX8" fmla="*/ 914400 w 914400"/>
                    <a:gd name="connsiteY8" fmla="*/ 929640 h 960120"/>
                    <a:gd name="connsiteX9" fmla="*/ 0 w 914400"/>
                    <a:gd name="connsiteY9" fmla="*/ 960120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960120">
                      <a:moveTo>
                        <a:pt x="0" y="960120"/>
                      </a:moveTo>
                      <a:cubicBezTo>
                        <a:pt x="83820" y="786130"/>
                        <a:pt x="167640" y="612140"/>
                        <a:pt x="243840" y="487680"/>
                      </a:cubicBezTo>
                      <a:cubicBezTo>
                        <a:pt x="320040" y="363220"/>
                        <a:pt x="388620" y="289560"/>
                        <a:pt x="457200" y="213360"/>
                      </a:cubicBezTo>
                      <a:cubicBezTo>
                        <a:pt x="525780" y="137160"/>
                        <a:pt x="594360" y="60960"/>
                        <a:pt x="655320" y="30480"/>
                      </a:cubicBezTo>
                      <a:cubicBezTo>
                        <a:pt x="716280" y="0"/>
                        <a:pt x="782320" y="25400"/>
                        <a:pt x="822960" y="30480"/>
                      </a:cubicBezTo>
                      <a:cubicBezTo>
                        <a:pt x="863600" y="35560"/>
                        <a:pt x="899160" y="60960"/>
                        <a:pt x="899160" y="60960"/>
                      </a:cubicBezTo>
                      <a:lnTo>
                        <a:pt x="899160" y="60960"/>
                      </a:lnTo>
                      <a:lnTo>
                        <a:pt x="914400" y="929640"/>
                      </a:lnTo>
                      <a:lnTo>
                        <a:pt x="914400" y="929640"/>
                      </a:lnTo>
                      <a:lnTo>
                        <a:pt x="0" y="96012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6" name="グループ化 45"/>
              <p:cNvGrpSpPr/>
              <p:nvPr/>
            </p:nvGrpSpPr>
            <p:grpSpPr>
              <a:xfrm>
                <a:off x="3275856" y="2636912"/>
                <a:ext cx="1080120" cy="1080120"/>
                <a:chOff x="7524328" y="1340768"/>
                <a:chExt cx="1872208" cy="1872208"/>
              </a:xfrm>
            </p:grpSpPr>
            <p:sp>
              <p:nvSpPr>
                <p:cNvPr id="45" name="円/楕円 44"/>
                <p:cNvSpPr/>
                <p:nvPr/>
              </p:nvSpPr>
              <p:spPr>
                <a:xfrm>
                  <a:off x="8172400" y="2348880"/>
                  <a:ext cx="1224136" cy="8640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p:cNvGrpSpPr/>
                <p:nvPr/>
              </p:nvGrpSpPr>
              <p:grpSpPr>
                <a:xfrm>
                  <a:off x="7524328" y="1340768"/>
                  <a:ext cx="1116124" cy="1584176"/>
                  <a:chOff x="7524328" y="1340768"/>
                  <a:chExt cx="1116124" cy="1584176"/>
                </a:xfrm>
              </p:grpSpPr>
              <p:sp>
                <p:nvSpPr>
                  <p:cNvPr id="34" name="円/楕円 33"/>
                  <p:cNvSpPr/>
                  <p:nvPr/>
                </p:nvSpPr>
                <p:spPr>
                  <a:xfrm>
                    <a:off x="7524328" y="1844824"/>
                    <a:ext cx="1008112" cy="108012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rot="19587897">
                    <a:off x="7919108" y="2447226"/>
                    <a:ext cx="146545" cy="1699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7668344" y="1340768"/>
                    <a:ext cx="216024" cy="864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8028384" y="1556792"/>
                    <a:ext cx="21602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rot="16200000">
                    <a:off x="8262410" y="1322766"/>
                    <a:ext cx="216024" cy="5400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78333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フリーフォーム 39"/>
                  <p:cNvSpPr/>
                  <p:nvPr/>
                </p:nvSpPr>
                <p:spPr>
                  <a:xfrm flipH="1">
                    <a:off x="79857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フリーフォーム 40"/>
                  <p:cNvSpPr/>
                  <p:nvPr/>
                </p:nvSpPr>
                <p:spPr>
                  <a:xfrm>
                    <a:off x="8092440" y="2146300"/>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フリーフォーム 41"/>
                  <p:cNvSpPr/>
                  <p:nvPr/>
                </p:nvSpPr>
                <p:spPr>
                  <a:xfrm>
                    <a:off x="7668344" y="2132856"/>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55" name="正方形/長方形 54"/>
              <p:cNvSpPr/>
              <p:nvPr/>
            </p:nvSpPr>
            <p:spPr>
              <a:xfrm>
                <a:off x="2771800" y="2060848"/>
                <a:ext cx="1512168"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4499992" y="1916832"/>
              <a:ext cx="170110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誕生日：非公開</a:t>
              </a:r>
              <a:endParaRPr lang="en-US" altLang="ja-JP" dirty="0" smtClean="0"/>
            </a:p>
            <a:p>
              <a:r>
                <a:rPr kumimoji="1" lang="ja-JP" altLang="en-US" dirty="0" smtClean="0"/>
                <a:t>血液型：非公開</a:t>
              </a:r>
              <a:endParaRPr kumimoji="1" lang="en-US" altLang="ja-JP" dirty="0" smtClean="0"/>
            </a:p>
            <a:p>
              <a:r>
                <a:rPr lang="ja-JP" altLang="en-US" dirty="0" smtClean="0"/>
                <a:t>出身校：非公開</a:t>
              </a:r>
              <a:endParaRPr kumimoji="1" lang="en-US" altLang="ja-JP" dirty="0" smtClean="0"/>
            </a:p>
            <a:p>
              <a:r>
                <a:rPr lang="ja-JP" altLang="en-US" dirty="0" smtClean="0"/>
                <a:t>登録ＩＤ：</a:t>
              </a:r>
              <a:r>
                <a:rPr lang="en-US" altLang="ja-JP" dirty="0" smtClean="0"/>
                <a:t>123456</a:t>
              </a:r>
              <a:endParaRPr kumimoji="1" lang="ja-JP" altLang="en-US" dirty="0"/>
            </a:p>
          </p:txBody>
        </p:sp>
        <p:sp>
          <p:nvSpPr>
            <p:cNvPr id="64" name="正方形/長方形 63"/>
            <p:cNvSpPr/>
            <p:nvPr/>
          </p:nvSpPr>
          <p:spPr>
            <a:xfrm>
              <a:off x="2735796" y="4221088"/>
              <a:ext cx="3672408" cy="1872208"/>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699792" y="4293096"/>
              <a:ext cx="3054041" cy="1754326"/>
            </a:xfrm>
            <a:prstGeom prst="rect">
              <a:avLst/>
            </a:prstGeom>
            <a:noFill/>
          </p:spPr>
          <p:txBody>
            <a:bodyPr wrap="none" rtlCol="0">
              <a:spAutoFit/>
            </a:bodyPr>
            <a:lstStyle/>
            <a:p>
              <a:r>
                <a:rPr kumimoji="1" lang="ja-JP" altLang="en-US" dirty="0" smtClean="0"/>
                <a:t>はじめまして</a:t>
              </a:r>
              <a:endParaRPr kumimoji="1" lang="en-US" altLang="ja-JP" dirty="0" smtClean="0"/>
            </a:p>
            <a:p>
              <a:r>
                <a:rPr lang="ja-JP" altLang="en-US" dirty="0" smtClean="0"/>
                <a:t>　　好き</a:t>
              </a:r>
              <a:endParaRPr lang="en-US" altLang="ja-JP" dirty="0" smtClean="0"/>
            </a:p>
            <a:p>
              <a:r>
                <a:rPr kumimoji="1" lang="ja-JP" altLang="en-US" dirty="0" smtClean="0"/>
                <a:t>　　　　アラシ　ジャーネーズＪｒ</a:t>
              </a:r>
              <a:endParaRPr kumimoji="1" lang="en-US" altLang="ja-JP" dirty="0" smtClean="0"/>
            </a:p>
            <a:p>
              <a:r>
                <a:rPr lang="ja-JP" altLang="en-US" dirty="0" smtClean="0"/>
                <a:t>　　　　部活のみんな</a:t>
              </a:r>
              <a:endParaRPr kumimoji="1" lang="en-US" altLang="ja-JP" dirty="0" smtClean="0"/>
            </a:p>
            <a:p>
              <a:r>
                <a:rPr lang="ja-JP" altLang="en-US" dirty="0" smtClean="0"/>
                <a:t>　　嫌い</a:t>
              </a:r>
              <a:endParaRPr lang="en-US" altLang="ja-JP" dirty="0" smtClean="0"/>
            </a:p>
            <a:p>
              <a:r>
                <a:rPr kumimoji="1" lang="ja-JP" altLang="en-US" dirty="0" smtClean="0"/>
                <a:t>　　　　数学　英語</a:t>
              </a:r>
              <a:endParaRPr kumimoji="1" lang="en-US" altLang="ja-JP" dirty="0" smtClean="0"/>
            </a:p>
          </p:txBody>
        </p:sp>
        <p:sp>
          <p:nvSpPr>
            <p:cNvPr id="59" name="テキスト ボックス 58"/>
            <p:cNvSpPr txBox="1"/>
            <p:nvPr/>
          </p:nvSpPr>
          <p:spPr>
            <a:xfrm>
              <a:off x="2699792" y="3861048"/>
              <a:ext cx="1107996" cy="369332"/>
            </a:xfrm>
            <a:prstGeom prst="rect">
              <a:avLst/>
            </a:prstGeom>
            <a:noFill/>
          </p:spPr>
          <p:txBody>
            <a:bodyPr wrap="none" rtlCol="0">
              <a:spAutoFit/>
            </a:bodyPr>
            <a:lstStyle/>
            <a:p>
              <a:r>
                <a:rPr kumimoji="1" lang="ja-JP" altLang="en-US" dirty="0" smtClean="0">
                  <a:solidFill>
                    <a:srgbClr val="FF3399"/>
                  </a:solidFill>
                </a:rPr>
                <a:t>自己紹介</a:t>
              </a:r>
              <a:endParaRPr kumimoji="1" lang="en-US" altLang="ja-JP" dirty="0" smtClean="0">
                <a:solidFill>
                  <a:srgbClr val="FF3399"/>
                </a:solidFill>
              </a:endParaRPr>
            </a:p>
          </p:txBody>
        </p:sp>
        <p:grpSp>
          <p:nvGrpSpPr>
            <p:cNvPr id="63" name="グループ化 62"/>
            <p:cNvGrpSpPr/>
            <p:nvPr/>
          </p:nvGrpSpPr>
          <p:grpSpPr>
            <a:xfrm>
              <a:off x="3132329" y="6300028"/>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sp>
          <p:nvSpPr>
            <p:cNvPr id="65" name="テキスト ボックス 64"/>
            <p:cNvSpPr txBox="1"/>
            <p:nvPr/>
          </p:nvSpPr>
          <p:spPr>
            <a:xfrm>
              <a:off x="2699792" y="7455544"/>
              <a:ext cx="1447832" cy="369332"/>
            </a:xfrm>
            <a:prstGeom prst="rect">
              <a:avLst/>
            </a:prstGeom>
            <a:noFill/>
          </p:spPr>
          <p:txBody>
            <a:bodyPr wrap="none" rtlCol="0">
              <a:spAutoFit/>
            </a:bodyPr>
            <a:lstStyle/>
            <a:p>
              <a:r>
                <a:rPr lang="ja-JP" altLang="en-US" u="sng" dirty="0" smtClean="0">
                  <a:solidFill>
                    <a:srgbClr val="0000FF"/>
                  </a:solidFill>
                </a:rPr>
                <a:t>コメントを書く</a:t>
              </a:r>
              <a:endParaRPr kumimoji="1" lang="en-US" altLang="ja-JP" u="sng" dirty="0" smtClean="0">
                <a:solidFill>
                  <a:srgbClr val="0000FF"/>
                </a:solidFill>
              </a:endParaRPr>
            </a:p>
          </p:txBody>
        </p:sp>
        <p:sp>
          <p:nvSpPr>
            <p:cNvPr id="66" name="テキスト ボックス 65"/>
            <p:cNvSpPr txBox="1"/>
            <p:nvPr/>
          </p:nvSpPr>
          <p:spPr>
            <a:xfrm>
              <a:off x="2699792" y="7842968"/>
              <a:ext cx="1747594" cy="369332"/>
            </a:xfrm>
            <a:prstGeom prst="rect">
              <a:avLst/>
            </a:prstGeom>
            <a:noFill/>
          </p:spPr>
          <p:txBody>
            <a:bodyPr wrap="none" rtlCol="0">
              <a:spAutoFit/>
            </a:bodyPr>
            <a:lstStyle/>
            <a:p>
              <a:r>
                <a:rPr lang="ja-JP" altLang="en-US" b="1" u="sng" dirty="0" smtClean="0">
                  <a:solidFill>
                    <a:srgbClr val="FF0000"/>
                  </a:solidFill>
                </a:rPr>
                <a:t>違反で通報する</a:t>
              </a:r>
              <a:endParaRPr kumimoji="1" lang="en-US" altLang="ja-JP" b="1" u="sng" dirty="0" smtClean="0">
                <a:solidFill>
                  <a:srgbClr val="FF0000"/>
                </a:solidFill>
              </a:endParaRPr>
            </a:p>
          </p:txBody>
        </p:sp>
        <p:sp>
          <p:nvSpPr>
            <p:cNvPr id="67" name="テキスト ボックス 66"/>
            <p:cNvSpPr txBox="1"/>
            <p:nvPr/>
          </p:nvSpPr>
          <p:spPr>
            <a:xfrm>
              <a:off x="2699792" y="8203008"/>
              <a:ext cx="1345240" cy="369332"/>
            </a:xfrm>
            <a:prstGeom prst="rect">
              <a:avLst/>
            </a:prstGeom>
            <a:noFill/>
          </p:spPr>
          <p:txBody>
            <a:bodyPr wrap="none" rtlCol="0">
              <a:spAutoFit/>
            </a:bodyPr>
            <a:lstStyle/>
            <a:p>
              <a:r>
                <a:rPr lang="ja-JP" altLang="en-US" dirty="0" smtClean="0">
                  <a:solidFill>
                    <a:srgbClr val="FF3399"/>
                  </a:solidFill>
                </a:rPr>
                <a:t>コメント一覧</a:t>
              </a:r>
              <a:endParaRPr kumimoji="1" lang="en-US" altLang="ja-JP" dirty="0" smtClean="0">
                <a:solidFill>
                  <a:srgbClr val="FF3399"/>
                </a:solidFill>
              </a:endParaRPr>
            </a:p>
          </p:txBody>
        </p:sp>
        <p:grpSp>
          <p:nvGrpSpPr>
            <p:cNvPr id="73" name="グループ化 72"/>
            <p:cNvGrpSpPr/>
            <p:nvPr/>
          </p:nvGrpSpPr>
          <p:grpSpPr>
            <a:xfrm>
              <a:off x="4189863" y="7387868"/>
              <a:ext cx="1028851" cy="372476"/>
              <a:chOff x="4189863" y="6790324"/>
              <a:chExt cx="1028851" cy="372476"/>
            </a:xfrm>
          </p:grpSpPr>
          <p:sp>
            <p:nvSpPr>
              <p:cNvPr id="68" name="フリーフォーム 67"/>
              <p:cNvSpPr/>
              <p:nvPr/>
            </p:nvSpPr>
            <p:spPr>
              <a:xfrm>
                <a:off x="4189863" y="6877817"/>
                <a:ext cx="508150" cy="284983"/>
              </a:xfrm>
              <a:custGeom>
                <a:avLst/>
                <a:gdLst>
                  <a:gd name="connsiteX0" fmla="*/ 1137 w 508150"/>
                  <a:gd name="connsiteY0" fmla="*/ 284983 h 284983"/>
                  <a:gd name="connsiteX1" fmla="*/ 16377 w 508150"/>
                  <a:gd name="connsiteY1" fmla="*/ 193543 h 284983"/>
                  <a:gd name="connsiteX2" fmla="*/ 123057 w 508150"/>
                  <a:gd name="connsiteY2" fmla="*/ 147823 h 284983"/>
                  <a:gd name="connsiteX3" fmla="*/ 229737 w 508150"/>
                  <a:gd name="connsiteY3" fmla="*/ 163063 h 284983"/>
                  <a:gd name="connsiteX4" fmla="*/ 214497 w 508150"/>
                  <a:gd name="connsiteY4" fmla="*/ 254503 h 284983"/>
                  <a:gd name="connsiteX5" fmla="*/ 138297 w 508150"/>
                  <a:gd name="connsiteY5" fmla="*/ 239263 h 284983"/>
                  <a:gd name="connsiteX6" fmla="*/ 107817 w 508150"/>
                  <a:gd name="connsiteY6" fmla="*/ 193543 h 284983"/>
                  <a:gd name="connsiteX7" fmla="*/ 123057 w 508150"/>
                  <a:gd name="connsiteY7" fmla="*/ 132583 h 284983"/>
                  <a:gd name="connsiteX8" fmla="*/ 260217 w 508150"/>
                  <a:gd name="connsiteY8" fmla="*/ 56383 h 284983"/>
                  <a:gd name="connsiteX9" fmla="*/ 321177 w 508150"/>
                  <a:gd name="connsiteY9" fmla="*/ 71623 h 284983"/>
                  <a:gd name="connsiteX10" fmla="*/ 321177 w 508150"/>
                  <a:gd name="connsiteY10" fmla="*/ 178303 h 284983"/>
                  <a:gd name="connsiteX11" fmla="*/ 275457 w 508150"/>
                  <a:gd name="connsiteY11" fmla="*/ 132583 h 284983"/>
                  <a:gd name="connsiteX12" fmla="*/ 336417 w 508150"/>
                  <a:gd name="connsiteY12" fmla="*/ 41143 h 284983"/>
                  <a:gd name="connsiteX13" fmla="*/ 382137 w 508150"/>
                  <a:gd name="connsiteY13" fmla="*/ 10663 h 284983"/>
                  <a:gd name="connsiteX14" fmla="*/ 458337 w 508150"/>
                  <a:gd name="connsiteY14" fmla="*/ 178303 h 28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8150" h="284983">
                    <a:moveTo>
                      <a:pt x="1137" y="284983"/>
                    </a:moveTo>
                    <a:cubicBezTo>
                      <a:pt x="6217" y="254503"/>
                      <a:pt x="0" y="219747"/>
                      <a:pt x="16377" y="193543"/>
                    </a:cubicBezTo>
                    <a:cubicBezTo>
                      <a:pt x="26289" y="177684"/>
                      <a:pt x="102041" y="154828"/>
                      <a:pt x="123057" y="147823"/>
                    </a:cubicBezTo>
                    <a:lnTo>
                      <a:pt x="229737" y="163063"/>
                    </a:lnTo>
                    <a:cubicBezTo>
                      <a:pt x="249847" y="186524"/>
                      <a:pt x="238235" y="234721"/>
                      <a:pt x="214497" y="254503"/>
                    </a:cubicBezTo>
                    <a:cubicBezTo>
                      <a:pt x="194598" y="271086"/>
                      <a:pt x="163697" y="244343"/>
                      <a:pt x="138297" y="239263"/>
                    </a:cubicBezTo>
                    <a:cubicBezTo>
                      <a:pt x="128137" y="224023"/>
                      <a:pt x="110407" y="211675"/>
                      <a:pt x="107817" y="193543"/>
                    </a:cubicBezTo>
                    <a:cubicBezTo>
                      <a:pt x="104855" y="172808"/>
                      <a:pt x="109264" y="148346"/>
                      <a:pt x="123057" y="132583"/>
                    </a:cubicBezTo>
                    <a:cubicBezTo>
                      <a:pt x="166213" y="83262"/>
                      <a:pt x="206780" y="74195"/>
                      <a:pt x="260217" y="56383"/>
                    </a:cubicBezTo>
                    <a:cubicBezTo>
                      <a:pt x="280537" y="61463"/>
                      <a:pt x="304821" y="58539"/>
                      <a:pt x="321177" y="71623"/>
                    </a:cubicBezTo>
                    <a:cubicBezTo>
                      <a:pt x="353061" y="97130"/>
                      <a:pt x="327248" y="154020"/>
                      <a:pt x="321177" y="178303"/>
                    </a:cubicBezTo>
                    <a:cubicBezTo>
                      <a:pt x="305937" y="163063"/>
                      <a:pt x="280684" y="153492"/>
                      <a:pt x="275457" y="132583"/>
                    </a:cubicBezTo>
                    <a:cubicBezTo>
                      <a:pt x="252869" y="42229"/>
                      <a:pt x="291537" y="63583"/>
                      <a:pt x="336417" y="41143"/>
                    </a:cubicBezTo>
                    <a:cubicBezTo>
                      <a:pt x="352800" y="32952"/>
                      <a:pt x="366897" y="20823"/>
                      <a:pt x="382137" y="10663"/>
                    </a:cubicBezTo>
                    <a:cubicBezTo>
                      <a:pt x="508150" y="35866"/>
                      <a:pt x="458337" y="0"/>
                      <a:pt x="458337" y="178303"/>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1" name="グループ化 70"/>
              <p:cNvGrpSpPr/>
              <p:nvPr/>
            </p:nvGrpSpPr>
            <p:grpSpPr>
              <a:xfrm rot="19458636">
                <a:off x="4628021" y="6790324"/>
                <a:ext cx="590693" cy="135352"/>
                <a:chOff x="5220072" y="6462000"/>
                <a:chExt cx="1728192" cy="396000"/>
              </a:xfrm>
            </p:grpSpPr>
            <p:sp>
              <p:nvSpPr>
                <p:cNvPr id="70" name="フローチャート : 抜出し 69"/>
                <p:cNvSpPr/>
                <p:nvPr/>
              </p:nvSpPr>
              <p:spPr>
                <a:xfrm rot="16200000">
                  <a:off x="5292100" y="6421641"/>
                  <a:ext cx="360000" cy="504056"/>
                </a:xfrm>
                <a:prstGeom prst="flowChartExtract">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 直接アクセス記憶 68"/>
                <p:cNvSpPr/>
                <p:nvPr/>
              </p:nvSpPr>
              <p:spPr>
                <a:xfrm>
                  <a:off x="5580112" y="6462000"/>
                  <a:ext cx="1368152" cy="396000"/>
                </a:xfrm>
                <a:prstGeom prst="flowChartMagneticDrum">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72" name="テキスト ボックス 71"/>
            <p:cNvSpPr txBox="1"/>
            <p:nvPr/>
          </p:nvSpPr>
          <p:spPr>
            <a:xfrm>
              <a:off x="2699792" y="8635056"/>
              <a:ext cx="3078087" cy="4616648"/>
            </a:xfrm>
            <a:prstGeom prst="rect">
              <a:avLst/>
            </a:prstGeom>
            <a:noFill/>
          </p:spPr>
          <p:txBody>
            <a:bodyPr wrap="none" rtlCol="0">
              <a:spAutoFit/>
            </a:bodyPr>
            <a:lstStyle/>
            <a:p>
              <a:r>
                <a:rPr lang="ja-JP" altLang="en-US" b="1" u="sng" dirty="0" smtClean="0">
                  <a:solidFill>
                    <a:srgbClr val="0000FF"/>
                  </a:solidFill>
                </a:rPr>
                <a:t>たっきー</a:t>
              </a:r>
              <a:r>
                <a:rPr lang="ja-JP" altLang="en-US" dirty="0" smtClean="0"/>
                <a:t>：</a:t>
              </a:r>
              <a:r>
                <a:rPr lang="en-US" altLang="ja-JP" dirty="0" smtClean="0"/>
                <a:t>2010/10/01 03:18</a:t>
              </a:r>
            </a:p>
            <a:p>
              <a:r>
                <a:rPr lang="ja-JP" altLang="en-US" dirty="0" smtClean="0"/>
                <a:t>　　こんにちは</a:t>
              </a:r>
              <a:endParaRPr lang="en-US" altLang="ja-JP" dirty="0" smtClean="0"/>
            </a:p>
            <a:p>
              <a:r>
                <a:rPr lang="ja-JP" altLang="en-US" dirty="0" smtClean="0"/>
                <a:t>　　よかったら，オレのプロフも</a:t>
              </a:r>
              <a:endParaRPr lang="en-US" altLang="ja-JP" dirty="0" smtClean="0"/>
            </a:p>
            <a:p>
              <a:r>
                <a:rPr lang="ja-JP" altLang="en-US" dirty="0" smtClean="0">
                  <a:solidFill>
                    <a:srgbClr val="FF3399"/>
                  </a:solidFill>
                </a:rPr>
                <a:t>　　</a:t>
              </a:r>
              <a:r>
                <a:rPr lang="ja-JP" altLang="en-US" dirty="0" smtClean="0"/>
                <a:t>見に来てね。</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ちか</a:t>
              </a:r>
              <a:r>
                <a:rPr lang="ja-JP" altLang="en-US" dirty="0" smtClean="0"/>
                <a:t>：</a:t>
              </a:r>
              <a:r>
                <a:rPr lang="en-US" altLang="ja-JP" dirty="0" smtClean="0"/>
                <a:t>2010/09/26 23:04</a:t>
              </a:r>
            </a:p>
            <a:p>
              <a:r>
                <a:rPr lang="ja-JP" altLang="en-US" dirty="0" smtClean="0"/>
                <a:t>　　Ｄｅａｒ　由香！</a:t>
              </a:r>
              <a:endParaRPr lang="en-US" altLang="ja-JP" dirty="0" smtClean="0"/>
            </a:p>
            <a:p>
              <a:r>
                <a:rPr lang="ja-JP" altLang="en-US" dirty="0" smtClean="0"/>
                <a:t>　　またカラオケ行こうね</a:t>
              </a:r>
              <a:r>
                <a:rPr lang="ja-JP" altLang="en-US" sz="2400" dirty="0" smtClean="0">
                  <a:solidFill>
                    <a:srgbClr val="FF3399"/>
                  </a:solidFill>
                </a:rPr>
                <a:t>♥</a:t>
              </a:r>
              <a:endParaRPr lang="en-US" altLang="ja-JP" sz="2400" dirty="0" smtClean="0">
                <a:solidFill>
                  <a:srgbClr val="FF3399"/>
                </a:solidFill>
              </a:endParaRPr>
            </a:p>
            <a:p>
              <a:endParaRPr lang="en-US" altLang="ja-JP" b="1" u="sng" dirty="0" smtClean="0">
                <a:solidFill>
                  <a:srgbClr val="0000FF"/>
                </a:solidFill>
              </a:endParaRPr>
            </a:p>
            <a:p>
              <a:r>
                <a:rPr lang="ja-JP" altLang="en-US" b="1" u="sng" dirty="0" smtClean="0">
                  <a:solidFill>
                    <a:srgbClr val="0000FF"/>
                  </a:solidFill>
                </a:rPr>
                <a:t>みかん</a:t>
              </a:r>
              <a:r>
                <a:rPr lang="ja-JP" altLang="en-US" dirty="0" smtClean="0"/>
                <a:t>：</a:t>
              </a:r>
              <a:r>
                <a:rPr lang="en-US" altLang="ja-JP" dirty="0" smtClean="0"/>
                <a:t>2010/09/03 13:42</a:t>
              </a:r>
            </a:p>
            <a:p>
              <a:r>
                <a:rPr lang="ja-JP" altLang="en-US" dirty="0" smtClean="0"/>
                <a:t>　　あっつ！</a:t>
              </a:r>
              <a:r>
                <a:rPr lang="ja-JP" altLang="en-US" dirty="0" err="1" smtClean="0"/>
                <a:t>激やせしせう</a:t>
              </a:r>
              <a:r>
                <a:rPr lang="ja-JP" altLang="en-US" dirty="0" smtClean="0"/>
                <a:t>！！</a:t>
              </a:r>
              <a:endParaRPr lang="en-US" altLang="ja-JP" dirty="0" smtClean="0"/>
            </a:p>
            <a:p>
              <a:r>
                <a:rPr lang="ja-JP" altLang="en-US" dirty="0" smtClean="0">
                  <a:solidFill>
                    <a:srgbClr val="0000FF"/>
                  </a:solidFill>
                </a:rPr>
                <a:t>　</a:t>
              </a:r>
              <a:r>
                <a:rPr lang="ja-JP" altLang="en-US" dirty="0" smtClean="0"/>
                <a:t>　体育祭　死ぬよね。</a:t>
              </a:r>
              <a:endParaRPr lang="en-US" altLang="ja-JP" dirty="0" smtClean="0"/>
            </a:p>
            <a:p>
              <a:r>
                <a:rPr lang="ja-JP" altLang="en-US" dirty="0" smtClean="0"/>
                <a:t>　　ユカも熱中症注意だよ。</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あつし</a:t>
              </a:r>
              <a:r>
                <a:rPr lang="ja-JP" altLang="en-US" dirty="0" smtClean="0"/>
                <a:t>：</a:t>
              </a:r>
              <a:r>
                <a:rPr lang="en-US" altLang="ja-JP" dirty="0" smtClean="0"/>
                <a:t>2010/08/11 16:11</a:t>
              </a:r>
            </a:p>
            <a:p>
              <a:r>
                <a:rPr lang="ja-JP" altLang="en-US" dirty="0" smtClean="0"/>
                <a:t>　　チラミしました。よろしく。</a:t>
              </a:r>
              <a:endParaRPr lang="en-US" altLang="ja-JP" dirty="0" smtClean="0"/>
            </a:p>
          </p:txBody>
        </p:sp>
        <p:grpSp>
          <p:nvGrpSpPr>
            <p:cNvPr id="74" name="グループ化 73"/>
            <p:cNvGrpSpPr/>
            <p:nvPr/>
          </p:nvGrpSpPr>
          <p:grpSpPr>
            <a:xfrm>
              <a:off x="3131840" y="6858000"/>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grpSp>
        <p:nvGrpSpPr>
          <p:cNvPr id="26" name="グループ化 25"/>
          <p:cNvGrpSpPr/>
          <p:nvPr/>
        </p:nvGrpSpPr>
        <p:grpSpPr>
          <a:xfrm>
            <a:off x="2267744" y="-91440"/>
            <a:ext cx="4608512" cy="9644065"/>
            <a:chOff x="2267744" y="-91440"/>
            <a:chExt cx="4608512" cy="9644065"/>
          </a:xfrm>
        </p:grpSpPr>
        <p:grpSp>
          <p:nvGrpSpPr>
            <p:cNvPr id="25" name="グループ化 24"/>
            <p:cNvGrpSpPr/>
            <p:nvPr/>
          </p:nvGrpSpPr>
          <p:grpSpPr>
            <a:xfrm>
              <a:off x="2269252" y="0"/>
              <a:ext cx="4605496" cy="7533456"/>
              <a:chOff x="2267744" y="0"/>
              <a:chExt cx="4605496" cy="7533456"/>
            </a:xfrm>
          </p:grpSpPr>
          <p:sp>
            <p:nvSpPr>
              <p:cNvPr id="23" name="正方形/長方形 22"/>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a:off x="2267744" y="-91440"/>
              <a:ext cx="4608512" cy="9644065"/>
              <a:chOff x="2267744" y="-91440"/>
              <a:chExt cx="4608512" cy="9644065"/>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3" cstate="print"/>
              <a:srcRect l="686"/>
              <a:stretch>
                <a:fillRect/>
              </a:stretch>
            </p:blipFill>
            <p:spPr bwMode="auto">
              <a:xfrm>
                <a:off x="2357205" y="0"/>
                <a:ext cx="4429590" cy="9552625"/>
              </a:xfrm>
              <a:prstGeom prst="rect">
                <a:avLst/>
              </a:prstGeom>
              <a:noFill/>
              <a:ln w="9525">
                <a:noFill/>
                <a:miter lim="800000"/>
                <a:headEnd/>
                <a:tailEnd/>
              </a:ln>
            </p:spPr>
          </p:pic>
        </p:grpSp>
      </p:grpSp>
      <p:sp>
        <p:nvSpPr>
          <p:cNvPr id="79" name="角丸四角形 78"/>
          <p:cNvSpPr/>
          <p:nvPr/>
        </p:nvSpPr>
        <p:spPr>
          <a:xfrm>
            <a:off x="4788024" y="6093296"/>
            <a:ext cx="1296144" cy="764704"/>
          </a:xfrm>
          <a:prstGeom prst="roundRect">
            <a:avLst>
              <a:gd name="adj" fmla="val 50000"/>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吹き出し 79"/>
          <p:cNvSpPr/>
          <p:nvPr/>
        </p:nvSpPr>
        <p:spPr>
          <a:xfrm>
            <a:off x="7164288" y="188640"/>
            <a:ext cx="1656184" cy="4032448"/>
          </a:xfrm>
          <a:prstGeom prst="wedgeRoundRectCallout">
            <a:avLst>
              <a:gd name="adj1" fmla="val -122135"/>
              <a:gd name="adj2" fmla="val -202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2000" dirty="0" smtClean="0">
                <a:solidFill>
                  <a:srgbClr val="FF0000"/>
                </a:solidFill>
              </a:rPr>
              <a:t>個人情報を掲載しないように，</a:t>
            </a:r>
            <a:endParaRPr kumimoji="1" lang="en-US" altLang="ja-JP" sz="2000" dirty="0" smtClean="0">
              <a:solidFill>
                <a:srgbClr val="FF0000"/>
              </a:solidFill>
            </a:endParaRPr>
          </a:p>
          <a:p>
            <a:r>
              <a:rPr kumimoji="1" lang="ja-JP" altLang="en-US" sz="2000" dirty="0" smtClean="0">
                <a:solidFill>
                  <a:srgbClr val="FF0000"/>
                </a:solidFill>
              </a:rPr>
              <a:t>誕生日や，学校名を非公開にして，ニックネームを使っています。</a:t>
            </a:r>
            <a:endParaRPr kumimoji="1" lang="en-US" altLang="ja-JP" sz="2000" dirty="0" smtClean="0">
              <a:solidFill>
                <a:srgbClr val="FF0000"/>
              </a:solidFill>
            </a:endParaRPr>
          </a:p>
          <a:p>
            <a:r>
              <a:rPr lang="ja-JP" altLang="en-US" sz="2000" dirty="0" smtClean="0">
                <a:solidFill>
                  <a:srgbClr val="FF0000"/>
                </a:solidFill>
              </a:rPr>
              <a:t>自己紹介でも写真がありません。</a:t>
            </a:r>
            <a:endParaRPr kumimoji="1" lang="ja-JP" altLang="en-US" sz="2000" dirty="0">
              <a:solidFill>
                <a:srgbClr val="FF0000"/>
              </a:solidFill>
            </a:endParaRPr>
          </a:p>
        </p:txBody>
      </p:sp>
      <p:sp>
        <p:nvSpPr>
          <p:cNvPr id="81" name="角丸四角形吹き出し 80"/>
          <p:cNvSpPr/>
          <p:nvPr/>
        </p:nvSpPr>
        <p:spPr>
          <a:xfrm>
            <a:off x="7164288" y="4005064"/>
            <a:ext cx="1440160" cy="2160240"/>
          </a:xfrm>
          <a:prstGeom prst="wedgeRoundRectCallout">
            <a:avLst>
              <a:gd name="adj1" fmla="val -136596"/>
              <a:gd name="adj2" fmla="val 51619"/>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2000" dirty="0" smtClean="0">
                <a:solidFill>
                  <a:srgbClr val="FF0000"/>
                </a:solidFill>
              </a:rPr>
              <a:t>ところが，</a:t>
            </a:r>
            <a:endParaRPr lang="en-US" altLang="ja-JP" sz="2000" dirty="0" smtClean="0">
              <a:solidFill>
                <a:srgbClr val="FF0000"/>
              </a:solidFill>
            </a:endParaRPr>
          </a:p>
          <a:p>
            <a:r>
              <a:rPr lang="ja-JP" altLang="en-US" sz="2000" dirty="0" smtClean="0">
                <a:solidFill>
                  <a:srgbClr val="FF0000"/>
                </a:solidFill>
              </a:rPr>
              <a:t>顔の一部が映った</a:t>
            </a:r>
            <a:endParaRPr lang="en-US" altLang="ja-JP" sz="2000" dirty="0" smtClean="0">
              <a:solidFill>
                <a:srgbClr val="FF0000"/>
              </a:solidFill>
            </a:endParaRPr>
          </a:p>
          <a:p>
            <a:r>
              <a:rPr lang="ja-JP" altLang="en-US" sz="2000" dirty="0" smtClean="0">
                <a:solidFill>
                  <a:srgbClr val="FF0000"/>
                </a:solidFill>
              </a:rPr>
              <a:t>写真が一枚だけ</a:t>
            </a:r>
            <a:endParaRPr lang="en-US" altLang="ja-JP" sz="2000" dirty="0" smtClean="0">
              <a:solidFill>
                <a:srgbClr val="FF0000"/>
              </a:solidFill>
            </a:endParaRPr>
          </a:p>
          <a:p>
            <a:r>
              <a:rPr lang="ja-JP" altLang="en-US" sz="2000" dirty="0" smtClean="0">
                <a:solidFill>
                  <a:srgbClr val="FF0000"/>
                </a:solidFill>
              </a:rPr>
              <a:t>ありました。</a:t>
            </a:r>
            <a:endParaRPr kumimoji="1" lang="ja-JP" altLang="en-US" sz="2000" dirty="0">
              <a:solidFill>
                <a:srgbClr val="FF0000"/>
              </a:solidFill>
            </a:endParaRPr>
          </a:p>
        </p:txBody>
      </p:sp>
      <p:grpSp>
        <p:nvGrpSpPr>
          <p:cNvPr id="103" name="グループ化 102"/>
          <p:cNvGrpSpPr/>
          <p:nvPr/>
        </p:nvGrpSpPr>
        <p:grpSpPr>
          <a:xfrm>
            <a:off x="107504" y="116632"/>
            <a:ext cx="2088232" cy="1584176"/>
            <a:chOff x="-612576" y="1052736"/>
            <a:chExt cx="2088232" cy="1584176"/>
          </a:xfrm>
        </p:grpSpPr>
        <p:sp>
          <p:nvSpPr>
            <p:cNvPr id="102" name="正方形/長方形 101"/>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2" name="グループ化 81"/>
            <p:cNvGrpSpPr/>
            <p:nvPr/>
          </p:nvGrpSpPr>
          <p:grpSpPr>
            <a:xfrm>
              <a:off x="-612576" y="1052736"/>
              <a:ext cx="2088232" cy="1584176"/>
              <a:chOff x="3635896" y="4365104"/>
              <a:chExt cx="2088232" cy="1584176"/>
            </a:xfrm>
          </p:grpSpPr>
          <p:grpSp>
            <p:nvGrpSpPr>
              <p:cNvPr id="83" name="グループ化 52"/>
              <p:cNvGrpSpPr/>
              <p:nvPr/>
            </p:nvGrpSpPr>
            <p:grpSpPr>
              <a:xfrm>
                <a:off x="3779915" y="4365104"/>
                <a:ext cx="1872210" cy="1581723"/>
                <a:chOff x="1331640" y="1484784"/>
                <a:chExt cx="6067380" cy="5125981"/>
              </a:xfrm>
            </p:grpSpPr>
            <p:sp>
              <p:nvSpPr>
                <p:cNvPr id="85" name="フリーフォーム 84"/>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6" name="フリーフォーム 85"/>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フリーフォーム 86"/>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リーフォーム 87"/>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9" name="グループ化 45"/>
                <p:cNvGrpSpPr/>
                <p:nvPr/>
              </p:nvGrpSpPr>
              <p:grpSpPr>
                <a:xfrm>
                  <a:off x="4860032" y="2780928"/>
                  <a:ext cx="1430594" cy="769374"/>
                  <a:chOff x="4860032" y="2780928"/>
                  <a:chExt cx="1430594" cy="769374"/>
                </a:xfrm>
              </p:grpSpPr>
              <p:sp>
                <p:nvSpPr>
                  <p:cNvPr id="98" name="フリーフォーム 97"/>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円/楕円 100"/>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0" name="フリーフォーム 89"/>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フリーフォーム 90"/>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2" name="フリーフォーム 91"/>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リーフォーム 92"/>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リーフォーム 93"/>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フリーフォーム 94"/>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フリーフォーム 95"/>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7" name="フリーフォーム 96"/>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84" name="フレーム 83"/>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04" name="円形吹き出し 103"/>
          <p:cNvSpPr/>
          <p:nvPr/>
        </p:nvSpPr>
        <p:spPr>
          <a:xfrm>
            <a:off x="7740352" y="6065912"/>
            <a:ext cx="1043608" cy="792088"/>
          </a:xfrm>
          <a:prstGeom prst="wedgeEllipseCallout">
            <a:avLst>
              <a:gd name="adj1" fmla="val 91610"/>
              <a:gd name="adj2" fmla="val -8199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05" name="グループ化 104"/>
          <p:cNvGrpSpPr/>
          <p:nvPr/>
        </p:nvGrpSpPr>
        <p:grpSpPr>
          <a:xfrm>
            <a:off x="8474904" y="0"/>
            <a:ext cx="669096" cy="1484785"/>
            <a:chOff x="3275856" y="-1"/>
            <a:chExt cx="2520280" cy="5592727"/>
          </a:xfrm>
        </p:grpSpPr>
        <p:grpSp>
          <p:nvGrpSpPr>
            <p:cNvPr id="106" name="グループ化 7"/>
            <p:cNvGrpSpPr/>
            <p:nvPr/>
          </p:nvGrpSpPr>
          <p:grpSpPr>
            <a:xfrm>
              <a:off x="3707904" y="-1"/>
              <a:ext cx="2088232" cy="3360287"/>
              <a:chOff x="3707904" y="0"/>
              <a:chExt cx="2736304" cy="2736304"/>
            </a:xfrm>
          </p:grpSpPr>
          <p:sp>
            <p:nvSpPr>
              <p:cNvPr id="11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パイ 1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3" name="パイ 11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7" name="フリーフォーム 10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08" name="グループ化 11"/>
            <p:cNvGrpSpPr/>
            <p:nvPr/>
          </p:nvGrpSpPr>
          <p:grpSpPr>
            <a:xfrm flipH="1">
              <a:off x="3275856" y="0"/>
              <a:ext cx="1274440" cy="1058416"/>
              <a:chOff x="7812360" y="548680"/>
              <a:chExt cx="1274440" cy="1058416"/>
            </a:xfrm>
          </p:grpSpPr>
          <p:sp>
            <p:nvSpPr>
              <p:cNvPr id="109" name="円弧 108"/>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円弧 109"/>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23" name="グループ化 122"/>
          <p:cNvGrpSpPr/>
          <p:nvPr/>
        </p:nvGrpSpPr>
        <p:grpSpPr>
          <a:xfrm>
            <a:off x="8474904" y="0"/>
            <a:ext cx="669096" cy="1484785"/>
            <a:chOff x="3275856" y="-1"/>
            <a:chExt cx="2520280" cy="5592727"/>
          </a:xfrm>
        </p:grpSpPr>
        <p:grpSp>
          <p:nvGrpSpPr>
            <p:cNvPr id="124" name="グループ化 7"/>
            <p:cNvGrpSpPr/>
            <p:nvPr/>
          </p:nvGrpSpPr>
          <p:grpSpPr>
            <a:xfrm>
              <a:off x="3707904" y="-1"/>
              <a:ext cx="2088232" cy="3360287"/>
              <a:chOff x="3707904" y="0"/>
              <a:chExt cx="2736304" cy="2736304"/>
            </a:xfrm>
          </p:grpSpPr>
          <p:sp>
            <p:nvSpPr>
              <p:cNvPr id="12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パイ 12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1" name="パイ 13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25" name="フリーフォーム 12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26" name="グループ化 11"/>
            <p:cNvGrpSpPr/>
            <p:nvPr/>
          </p:nvGrpSpPr>
          <p:grpSpPr>
            <a:xfrm flipH="1">
              <a:off x="3275856" y="0"/>
              <a:ext cx="1274440" cy="1058416"/>
              <a:chOff x="7812360" y="548680"/>
              <a:chExt cx="1274440" cy="1058416"/>
            </a:xfrm>
          </p:grpSpPr>
          <p:sp>
            <p:nvSpPr>
              <p:cNvPr id="127" name="円弧 12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8" name="円弧 12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80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childTnLst>
                                </p:cTn>
                              </p:par>
                            </p:childTnLst>
                          </p:cTn>
                        </p:par>
                        <p:par>
                          <p:cTn id="8" fill="hold">
                            <p:stCondLst>
                              <p:cond delay="1800"/>
                            </p:stCondLst>
                            <p:childTnLst>
                              <p:par>
                                <p:cTn id="9" presetID="10" presetClass="entr" presetSubtype="0" fill="hold" nodeType="afterEffect">
                                  <p:stCondLst>
                                    <p:cond delay="700"/>
                                  </p:stCondLst>
                                  <p:childTnLst>
                                    <p:set>
                                      <p:cBhvr>
                                        <p:cTn id="10" dur="1" fill="hold">
                                          <p:stCondLst>
                                            <p:cond delay="0"/>
                                          </p:stCondLst>
                                        </p:cTn>
                                        <p:tgtEl>
                                          <p:spTgt spid="105"/>
                                        </p:tgtEl>
                                        <p:attrNameLst>
                                          <p:attrName>style.visibility</p:attrName>
                                        </p:attrNameLst>
                                      </p:cBhvr>
                                      <p:to>
                                        <p:strVal val="visible"/>
                                      </p:to>
                                    </p:set>
                                    <p:animEffect transition="in" filter="fade">
                                      <p:cBhvr>
                                        <p:cTn id="11" dur="1000"/>
                                        <p:tgtEl>
                                          <p:spTgt spid="10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wipe(left)">
                                      <p:cBhvr>
                                        <p:cTn id="16" dur="500"/>
                                        <p:tgtEl>
                                          <p:spTgt spid="80"/>
                                        </p:tgtEl>
                                      </p:cBhvr>
                                    </p:animEffect>
                                  </p:childTnLst>
                                </p:cTn>
                              </p:par>
                              <p:par>
                                <p:cTn id="17" presetID="1" presetClass="exit" presetSubtype="0" fill="hold" nodeType="withEffect">
                                  <p:stCondLst>
                                    <p:cond delay="0"/>
                                  </p:stCondLst>
                                  <p:childTnLst>
                                    <p:set>
                                      <p:cBhvr>
                                        <p:cTn id="18" dur="1" fill="hold">
                                          <p:stCondLst>
                                            <p:cond delay="0"/>
                                          </p:stCondLst>
                                        </p:cTn>
                                        <p:tgtEl>
                                          <p:spTgt spid="105"/>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500"/>
                                  </p:stCondLst>
                                  <p:childTnLst>
                                    <p:set>
                                      <p:cBhvr>
                                        <p:cTn id="21" dur="1" fill="hold">
                                          <p:stCondLst>
                                            <p:cond delay="0"/>
                                          </p:stCondLst>
                                        </p:cTn>
                                        <p:tgtEl>
                                          <p:spTgt spid="114"/>
                                        </p:tgtEl>
                                        <p:attrNameLst>
                                          <p:attrName>style.visibility</p:attrName>
                                        </p:attrNameLst>
                                      </p:cBhvr>
                                      <p:to>
                                        <p:strVal val="visible"/>
                                      </p:to>
                                    </p:set>
                                    <p:animEffect transition="in" filter="fade">
                                      <p:cBhvr>
                                        <p:cTn id="22" dur="1000"/>
                                        <p:tgtEl>
                                          <p:spTgt spid="1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left)">
                                      <p:cBhvr>
                                        <p:cTn id="27" dur="500"/>
                                        <p:tgtEl>
                                          <p:spTgt spid="81"/>
                                        </p:tgtEl>
                                      </p:cBhvr>
                                    </p:animEffect>
                                  </p:childTnLst>
                                </p:cTn>
                              </p:par>
                              <p:par>
                                <p:cTn id="28" presetID="1" presetClass="exit" presetSubtype="0" fill="hold" nodeType="withEffect">
                                  <p:stCondLst>
                                    <p:cond delay="0"/>
                                  </p:stCondLst>
                                  <p:childTnLst>
                                    <p:set>
                                      <p:cBhvr>
                                        <p:cTn id="29" dur="1" fill="hold">
                                          <p:stCondLst>
                                            <p:cond delay="0"/>
                                          </p:stCondLst>
                                        </p:cTn>
                                        <p:tgtEl>
                                          <p:spTgt spid="114"/>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80"/>
                                        </p:tgtEl>
                                      </p:cBhvr>
                                    </p:animEffect>
                                    <p:set>
                                      <p:cBhvr>
                                        <p:cTn id="32" dur="1" fill="hold">
                                          <p:stCondLst>
                                            <p:cond delay="499"/>
                                          </p:stCondLst>
                                        </p:cTn>
                                        <p:tgtEl>
                                          <p:spTgt spid="80"/>
                                        </p:tgtEl>
                                        <p:attrNameLst>
                                          <p:attrName>style.visibility</p:attrName>
                                        </p:attrNameLst>
                                      </p:cBhvr>
                                      <p:to>
                                        <p:strVal val="hidden"/>
                                      </p:to>
                                    </p:set>
                                  </p:childTnLst>
                                </p:cTn>
                              </p:par>
                            </p:childTnLst>
                          </p:cTn>
                        </p:par>
                        <p:par>
                          <p:cTn id="33" fill="hold">
                            <p:stCondLst>
                              <p:cond delay="500"/>
                            </p:stCondLst>
                            <p:childTnLst>
                              <p:par>
                                <p:cTn id="34" presetID="20" presetClass="entr" presetSubtype="0" fill="hold" grpId="0" nodeType="afterEffect">
                                  <p:stCondLst>
                                    <p:cond delay="0"/>
                                  </p:stCondLst>
                                  <p:childTnLst>
                                    <p:set>
                                      <p:cBhvr>
                                        <p:cTn id="35" dur="1" fill="hold">
                                          <p:stCondLst>
                                            <p:cond delay="0"/>
                                          </p:stCondLst>
                                        </p:cTn>
                                        <p:tgtEl>
                                          <p:spTgt spid="79"/>
                                        </p:tgtEl>
                                        <p:attrNameLst>
                                          <p:attrName>style.visibility</p:attrName>
                                        </p:attrNameLst>
                                      </p:cBhvr>
                                      <p:to>
                                        <p:strVal val="visible"/>
                                      </p:to>
                                    </p:set>
                                    <p:animEffect transition="in" filter="wedge">
                                      <p:cBhvr>
                                        <p:cTn id="36" dur="1000"/>
                                        <p:tgtEl>
                                          <p:spTgt spid="79"/>
                                        </p:tgtEl>
                                      </p:cBhvr>
                                    </p:animEffect>
                                  </p:childTnLst>
                                </p:cTn>
                              </p:par>
                            </p:childTnLst>
                          </p:cTn>
                        </p:par>
                        <p:par>
                          <p:cTn id="37" fill="hold">
                            <p:stCondLst>
                              <p:cond delay="1500"/>
                            </p:stCondLst>
                            <p:childTnLst>
                              <p:par>
                                <p:cTn id="38" presetID="10" presetClass="entr" presetSubtype="0" fill="hold" nodeType="afterEffect">
                                  <p:stCondLst>
                                    <p:cond delay="500"/>
                                  </p:stCondLst>
                                  <p:childTnLst>
                                    <p:set>
                                      <p:cBhvr>
                                        <p:cTn id="39" dur="1" fill="hold">
                                          <p:stCondLst>
                                            <p:cond delay="0"/>
                                          </p:stCondLst>
                                        </p:cTn>
                                        <p:tgtEl>
                                          <p:spTgt spid="123"/>
                                        </p:tgtEl>
                                        <p:attrNameLst>
                                          <p:attrName>style.visibility</p:attrName>
                                        </p:attrNameLst>
                                      </p:cBhvr>
                                      <p:to>
                                        <p:strVal val="visible"/>
                                      </p:to>
                                    </p:set>
                                    <p:animEffect transition="in" filter="fade">
                                      <p:cBhvr>
                                        <p:cTn id="40" dur="1000"/>
                                        <p:tgtEl>
                                          <p:spTgt spid="12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103"/>
                                        </p:tgtEl>
                                        <p:attrNameLst>
                                          <p:attrName>style.visibility</p:attrName>
                                        </p:attrNameLst>
                                      </p:cBhvr>
                                      <p:to>
                                        <p:strVal val="visible"/>
                                      </p:to>
                                    </p:set>
                                    <p:anim calcmode="lin" valueType="num">
                                      <p:cBhvr>
                                        <p:cTn id="45" dur="500" fill="hold"/>
                                        <p:tgtEl>
                                          <p:spTgt spid="103"/>
                                        </p:tgtEl>
                                        <p:attrNameLst>
                                          <p:attrName>ppt_w</p:attrName>
                                        </p:attrNameLst>
                                      </p:cBhvr>
                                      <p:tavLst>
                                        <p:tav tm="0">
                                          <p:val>
                                            <p:fltVal val="0"/>
                                          </p:val>
                                        </p:tav>
                                        <p:tav tm="100000">
                                          <p:val>
                                            <p:strVal val="#ppt_w"/>
                                          </p:val>
                                        </p:tav>
                                      </p:tavLst>
                                    </p:anim>
                                    <p:anim calcmode="lin" valueType="num">
                                      <p:cBhvr>
                                        <p:cTn id="46" dur="500" fill="hold"/>
                                        <p:tgtEl>
                                          <p:spTgt spid="103"/>
                                        </p:tgtEl>
                                        <p:attrNameLst>
                                          <p:attrName>ppt_h</p:attrName>
                                        </p:attrNameLst>
                                      </p:cBhvr>
                                      <p:tavLst>
                                        <p:tav tm="0">
                                          <p:val>
                                            <p:fltVal val="0"/>
                                          </p:val>
                                        </p:tav>
                                        <p:tav tm="100000">
                                          <p:val>
                                            <p:strVal val="#ppt_h"/>
                                          </p:val>
                                        </p:tav>
                                      </p:tavLst>
                                    </p:anim>
                                    <p:animEffect transition="in" filter="fade">
                                      <p:cBhvr>
                                        <p:cTn id="47" dur="500"/>
                                        <p:tgtEl>
                                          <p:spTgt spid="103"/>
                                        </p:tgtEl>
                                      </p:cBhvr>
                                    </p:animEffect>
                                  </p:childTnLst>
                                </p:cTn>
                              </p:par>
                              <p:par>
                                <p:cTn id="48" presetID="1" presetClass="exit" presetSubtype="0" fill="hold" nodeType="withEffect">
                                  <p:stCondLst>
                                    <p:cond delay="0"/>
                                  </p:stCondLst>
                                  <p:childTnLst>
                                    <p:set>
                                      <p:cBhvr>
                                        <p:cTn id="49" dur="1" fill="hold">
                                          <p:stCondLst>
                                            <p:cond delay="0"/>
                                          </p:stCondLst>
                                        </p:cTn>
                                        <p:tgtEl>
                                          <p:spTgt spid="123"/>
                                        </p:tgtEl>
                                        <p:attrNameLst>
                                          <p:attrName>style.visibility</p:attrName>
                                        </p:attrNameLst>
                                      </p:cBhvr>
                                      <p:to>
                                        <p:strVal val="hidden"/>
                                      </p:to>
                                    </p:set>
                                  </p:childTnLst>
                                </p:cTn>
                              </p:par>
                            </p:childTnLst>
                          </p:cTn>
                        </p:par>
                        <p:par>
                          <p:cTn id="50" fill="hold">
                            <p:stCondLst>
                              <p:cond delay="500"/>
                            </p:stCondLst>
                            <p:childTnLst>
                              <p:par>
                                <p:cTn id="51" presetID="18" presetClass="entr" presetSubtype="12" fill="hold" grpId="0" nodeType="afterEffect">
                                  <p:stCondLst>
                                    <p:cond delay="1000"/>
                                  </p:stCondLst>
                                  <p:childTnLst>
                                    <p:set>
                                      <p:cBhvr>
                                        <p:cTn id="52" dur="1" fill="hold">
                                          <p:stCondLst>
                                            <p:cond delay="0"/>
                                          </p:stCondLst>
                                        </p:cTn>
                                        <p:tgtEl>
                                          <p:spTgt spid="104"/>
                                        </p:tgtEl>
                                        <p:attrNameLst>
                                          <p:attrName>style.visibility</p:attrName>
                                        </p:attrNameLst>
                                      </p:cBhvr>
                                      <p:to>
                                        <p:strVal val="visible"/>
                                      </p:to>
                                    </p:set>
                                    <p:animEffect transition="in" filter="strips(downLeft)">
                                      <p:cBhvr>
                                        <p:cTn id="53"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P spid="80" grpId="1" animBg="1"/>
      <p:bldP spid="81" grpId="0" animBg="1"/>
      <p:bldP spid="10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6" name="グループ化 77"/>
          <p:cNvGrpSpPr/>
          <p:nvPr/>
        </p:nvGrpSpPr>
        <p:grpSpPr>
          <a:xfrm>
            <a:off x="2483768" y="188640"/>
            <a:ext cx="4176464" cy="13609512"/>
            <a:chOff x="2483768" y="188640"/>
            <a:chExt cx="4176464" cy="13609512"/>
          </a:xfrm>
        </p:grpSpPr>
        <p:sp>
          <p:nvSpPr>
            <p:cNvPr id="20" name="角丸四角形 19"/>
            <p:cNvSpPr/>
            <p:nvPr/>
          </p:nvSpPr>
          <p:spPr>
            <a:xfrm>
              <a:off x="2483768" y="188640"/>
              <a:ext cx="4176464" cy="136095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548680"/>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412776"/>
              <a:ext cx="3456384" cy="400110"/>
            </a:xfrm>
            <a:prstGeom prst="rect">
              <a:avLst/>
            </a:prstGeom>
            <a:solidFill>
              <a:srgbClr val="FFCCFF"/>
            </a:solidFill>
          </p:spPr>
          <p:txBody>
            <a:bodyPr wrap="square" rtlCol="0">
              <a:spAutoFit/>
            </a:bodyPr>
            <a:lstStyle/>
            <a:p>
              <a:r>
                <a:rPr kumimoji="1" lang="ja-JP" altLang="en-US" sz="2000" dirty="0" smtClean="0"/>
                <a:t>ウサちゃん））</a:t>
              </a:r>
              <a:endParaRPr kumimoji="1" lang="ja-JP" altLang="en-US" sz="2000" dirty="0"/>
            </a:p>
          </p:txBody>
        </p:sp>
        <p:grpSp>
          <p:nvGrpSpPr>
            <p:cNvPr id="7" name="グループ化 55"/>
            <p:cNvGrpSpPr/>
            <p:nvPr/>
          </p:nvGrpSpPr>
          <p:grpSpPr>
            <a:xfrm>
              <a:off x="2771800" y="2060848"/>
              <a:ext cx="1584176" cy="1666736"/>
              <a:chOff x="2771800" y="2060848"/>
              <a:chExt cx="1584176" cy="1666736"/>
            </a:xfrm>
          </p:grpSpPr>
          <p:sp>
            <p:nvSpPr>
              <p:cNvPr id="44" name="正方形/長方形 43"/>
              <p:cNvSpPr/>
              <p:nvPr/>
            </p:nvSpPr>
            <p:spPr>
              <a:xfrm>
                <a:off x="2771800" y="2060848"/>
                <a:ext cx="1512168" cy="1656184"/>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53"/>
              <p:cNvGrpSpPr/>
              <p:nvPr/>
            </p:nvGrpSpPr>
            <p:grpSpPr>
              <a:xfrm>
                <a:off x="2771800" y="2636912"/>
                <a:ext cx="1525528" cy="1090672"/>
                <a:chOff x="2758440" y="2626360"/>
                <a:chExt cx="1525528" cy="1090672"/>
              </a:xfrm>
            </p:grpSpPr>
            <p:grpSp>
              <p:nvGrpSpPr>
                <p:cNvPr id="10" name="グループ化 51"/>
                <p:cNvGrpSpPr/>
                <p:nvPr/>
              </p:nvGrpSpPr>
              <p:grpSpPr>
                <a:xfrm>
                  <a:off x="2758440" y="2626360"/>
                  <a:ext cx="1525528" cy="1090672"/>
                  <a:chOff x="2758440" y="2626360"/>
                  <a:chExt cx="1525528" cy="1090672"/>
                </a:xfrm>
              </p:grpSpPr>
              <p:sp>
                <p:nvSpPr>
                  <p:cNvPr id="47" name="フリーフォーム 46"/>
                  <p:cNvSpPr/>
                  <p:nvPr/>
                </p:nvSpPr>
                <p:spPr>
                  <a:xfrm>
                    <a:off x="2758440" y="2626360"/>
                    <a:ext cx="1310640" cy="741680"/>
                  </a:xfrm>
                  <a:custGeom>
                    <a:avLst/>
                    <a:gdLst>
                      <a:gd name="connsiteX0" fmla="*/ 0 w 1310640"/>
                      <a:gd name="connsiteY0" fmla="*/ 741680 h 741680"/>
                      <a:gd name="connsiteX1" fmla="*/ 304800 w 1310640"/>
                      <a:gd name="connsiteY1" fmla="*/ 284480 h 741680"/>
                      <a:gd name="connsiteX2" fmla="*/ 548640 w 1310640"/>
                      <a:gd name="connsiteY2" fmla="*/ 101600 h 741680"/>
                      <a:gd name="connsiteX3" fmla="*/ 792480 w 1310640"/>
                      <a:gd name="connsiteY3" fmla="*/ 10160 h 741680"/>
                      <a:gd name="connsiteX4" fmla="*/ 1097280 w 1310640"/>
                      <a:gd name="connsiteY4" fmla="*/ 162560 h 741680"/>
                      <a:gd name="connsiteX5" fmla="*/ 1310640 w 1310640"/>
                      <a:gd name="connsiteY5" fmla="*/ 467360 h 74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0640" h="741680">
                        <a:moveTo>
                          <a:pt x="0" y="741680"/>
                        </a:moveTo>
                        <a:cubicBezTo>
                          <a:pt x="106680" y="566420"/>
                          <a:pt x="213360" y="391160"/>
                          <a:pt x="304800" y="284480"/>
                        </a:cubicBezTo>
                        <a:cubicBezTo>
                          <a:pt x="396240" y="177800"/>
                          <a:pt x="467360" y="147320"/>
                          <a:pt x="548640" y="101600"/>
                        </a:cubicBezTo>
                        <a:cubicBezTo>
                          <a:pt x="629920" y="55880"/>
                          <a:pt x="701040" y="0"/>
                          <a:pt x="792480" y="10160"/>
                        </a:cubicBezTo>
                        <a:cubicBezTo>
                          <a:pt x="883920" y="20320"/>
                          <a:pt x="1010920" y="86360"/>
                          <a:pt x="1097280" y="162560"/>
                        </a:cubicBezTo>
                        <a:cubicBezTo>
                          <a:pt x="1183640" y="238760"/>
                          <a:pt x="1247140" y="353060"/>
                          <a:pt x="1310640" y="467360"/>
                        </a:cubicBez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正方形/長方形 49"/>
                  <p:cNvSpPr/>
                  <p:nvPr/>
                </p:nvSpPr>
                <p:spPr>
                  <a:xfrm>
                    <a:off x="2771800" y="3356992"/>
                    <a:ext cx="1512168" cy="3600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p:cNvSpPr/>
                  <p:nvPr/>
                </p:nvSpPr>
                <p:spPr>
                  <a:xfrm>
                    <a:off x="2771800" y="2924944"/>
                    <a:ext cx="1368152" cy="43204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フリーフォーム 52"/>
                <p:cNvSpPr/>
                <p:nvPr/>
              </p:nvSpPr>
              <p:spPr>
                <a:xfrm>
                  <a:off x="3368040" y="2743200"/>
                  <a:ext cx="914400" cy="960120"/>
                </a:xfrm>
                <a:custGeom>
                  <a:avLst/>
                  <a:gdLst>
                    <a:gd name="connsiteX0" fmla="*/ 0 w 914400"/>
                    <a:gd name="connsiteY0" fmla="*/ 960120 h 960120"/>
                    <a:gd name="connsiteX1" fmla="*/ 243840 w 914400"/>
                    <a:gd name="connsiteY1" fmla="*/ 487680 h 960120"/>
                    <a:gd name="connsiteX2" fmla="*/ 457200 w 914400"/>
                    <a:gd name="connsiteY2" fmla="*/ 213360 h 960120"/>
                    <a:gd name="connsiteX3" fmla="*/ 655320 w 914400"/>
                    <a:gd name="connsiteY3" fmla="*/ 30480 h 960120"/>
                    <a:gd name="connsiteX4" fmla="*/ 822960 w 914400"/>
                    <a:gd name="connsiteY4" fmla="*/ 30480 h 960120"/>
                    <a:gd name="connsiteX5" fmla="*/ 899160 w 914400"/>
                    <a:gd name="connsiteY5" fmla="*/ 60960 h 960120"/>
                    <a:gd name="connsiteX6" fmla="*/ 899160 w 914400"/>
                    <a:gd name="connsiteY6" fmla="*/ 60960 h 960120"/>
                    <a:gd name="connsiteX7" fmla="*/ 914400 w 914400"/>
                    <a:gd name="connsiteY7" fmla="*/ 929640 h 960120"/>
                    <a:gd name="connsiteX8" fmla="*/ 914400 w 914400"/>
                    <a:gd name="connsiteY8" fmla="*/ 929640 h 960120"/>
                    <a:gd name="connsiteX9" fmla="*/ 0 w 914400"/>
                    <a:gd name="connsiteY9" fmla="*/ 960120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960120">
                      <a:moveTo>
                        <a:pt x="0" y="960120"/>
                      </a:moveTo>
                      <a:cubicBezTo>
                        <a:pt x="83820" y="786130"/>
                        <a:pt x="167640" y="612140"/>
                        <a:pt x="243840" y="487680"/>
                      </a:cubicBezTo>
                      <a:cubicBezTo>
                        <a:pt x="320040" y="363220"/>
                        <a:pt x="388620" y="289560"/>
                        <a:pt x="457200" y="213360"/>
                      </a:cubicBezTo>
                      <a:cubicBezTo>
                        <a:pt x="525780" y="137160"/>
                        <a:pt x="594360" y="60960"/>
                        <a:pt x="655320" y="30480"/>
                      </a:cubicBezTo>
                      <a:cubicBezTo>
                        <a:pt x="716280" y="0"/>
                        <a:pt x="782320" y="25400"/>
                        <a:pt x="822960" y="30480"/>
                      </a:cubicBezTo>
                      <a:cubicBezTo>
                        <a:pt x="863600" y="35560"/>
                        <a:pt x="899160" y="60960"/>
                        <a:pt x="899160" y="60960"/>
                      </a:cubicBezTo>
                      <a:lnTo>
                        <a:pt x="899160" y="60960"/>
                      </a:lnTo>
                      <a:lnTo>
                        <a:pt x="914400" y="929640"/>
                      </a:lnTo>
                      <a:lnTo>
                        <a:pt x="914400" y="929640"/>
                      </a:lnTo>
                      <a:lnTo>
                        <a:pt x="0" y="96012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45"/>
              <p:cNvGrpSpPr/>
              <p:nvPr/>
            </p:nvGrpSpPr>
            <p:grpSpPr>
              <a:xfrm>
                <a:off x="3275856" y="2636912"/>
                <a:ext cx="1080120" cy="1080120"/>
                <a:chOff x="7524328" y="1340768"/>
                <a:chExt cx="1872208" cy="1872208"/>
              </a:xfrm>
            </p:grpSpPr>
            <p:sp>
              <p:nvSpPr>
                <p:cNvPr id="45" name="円/楕円 44"/>
                <p:cNvSpPr/>
                <p:nvPr/>
              </p:nvSpPr>
              <p:spPr>
                <a:xfrm>
                  <a:off x="8172400" y="2348880"/>
                  <a:ext cx="1224136" cy="8640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42"/>
                <p:cNvGrpSpPr/>
                <p:nvPr/>
              </p:nvGrpSpPr>
              <p:grpSpPr>
                <a:xfrm>
                  <a:off x="7524328" y="1340768"/>
                  <a:ext cx="1116124" cy="1584176"/>
                  <a:chOff x="7524328" y="1340768"/>
                  <a:chExt cx="1116124" cy="1584176"/>
                </a:xfrm>
              </p:grpSpPr>
              <p:sp>
                <p:nvSpPr>
                  <p:cNvPr id="34" name="円/楕円 33"/>
                  <p:cNvSpPr/>
                  <p:nvPr/>
                </p:nvSpPr>
                <p:spPr>
                  <a:xfrm>
                    <a:off x="7524328" y="1844824"/>
                    <a:ext cx="1008112" cy="108012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rot="19587897">
                    <a:off x="7919108" y="2447226"/>
                    <a:ext cx="146545" cy="1699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7668344" y="1340768"/>
                    <a:ext cx="216024" cy="864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8028384" y="1556792"/>
                    <a:ext cx="21602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rot="16200000">
                    <a:off x="8262410" y="1322766"/>
                    <a:ext cx="216024" cy="5400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78333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フリーフォーム 39"/>
                  <p:cNvSpPr/>
                  <p:nvPr/>
                </p:nvSpPr>
                <p:spPr>
                  <a:xfrm flipH="1">
                    <a:off x="79857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フリーフォーム 40"/>
                  <p:cNvSpPr/>
                  <p:nvPr/>
                </p:nvSpPr>
                <p:spPr>
                  <a:xfrm>
                    <a:off x="8092440" y="2146300"/>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フリーフォーム 41"/>
                  <p:cNvSpPr/>
                  <p:nvPr/>
                </p:nvSpPr>
                <p:spPr>
                  <a:xfrm>
                    <a:off x="7668344" y="2132856"/>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55" name="正方形/長方形 54"/>
              <p:cNvSpPr/>
              <p:nvPr/>
            </p:nvSpPr>
            <p:spPr>
              <a:xfrm>
                <a:off x="2771800" y="2060848"/>
                <a:ext cx="1512168"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4499992" y="1916832"/>
              <a:ext cx="170110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誕生日：非公開</a:t>
              </a:r>
              <a:endParaRPr lang="en-US" altLang="ja-JP" dirty="0" smtClean="0"/>
            </a:p>
            <a:p>
              <a:r>
                <a:rPr kumimoji="1" lang="ja-JP" altLang="en-US" dirty="0" smtClean="0"/>
                <a:t>血液型：非公開</a:t>
              </a:r>
              <a:endParaRPr kumimoji="1" lang="en-US" altLang="ja-JP" dirty="0" smtClean="0"/>
            </a:p>
            <a:p>
              <a:r>
                <a:rPr lang="ja-JP" altLang="en-US" dirty="0" smtClean="0"/>
                <a:t>出身校：非公開</a:t>
              </a:r>
              <a:endParaRPr kumimoji="1" lang="en-US" altLang="ja-JP" dirty="0" smtClean="0"/>
            </a:p>
            <a:p>
              <a:r>
                <a:rPr lang="ja-JP" altLang="en-US" dirty="0" smtClean="0"/>
                <a:t>登録ＩＤ：</a:t>
              </a:r>
              <a:r>
                <a:rPr lang="en-US" altLang="ja-JP" dirty="0" smtClean="0"/>
                <a:t>123456</a:t>
              </a:r>
              <a:endParaRPr kumimoji="1" lang="ja-JP" altLang="en-US" dirty="0"/>
            </a:p>
          </p:txBody>
        </p:sp>
        <p:sp>
          <p:nvSpPr>
            <p:cNvPr id="64" name="正方形/長方形 63"/>
            <p:cNvSpPr/>
            <p:nvPr/>
          </p:nvSpPr>
          <p:spPr>
            <a:xfrm>
              <a:off x="2735796" y="4221088"/>
              <a:ext cx="3672408" cy="1872208"/>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699792" y="4293096"/>
              <a:ext cx="3054041" cy="1754326"/>
            </a:xfrm>
            <a:prstGeom prst="rect">
              <a:avLst/>
            </a:prstGeom>
            <a:noFill/>
          </p:spPr>
          <p:txBody>
            <a:bodyPr wrap="none" rtlCol="0">
              <a:spAutoFit/>
            </a:bodyPr>
            <a:lstStyle/>
            <a:p>
              <a:r>
                <a:rPr kumimoji="1" lang="ja-JP" altLang="en-US" dirty="0" smtClean="0"/>
                <a:t>はじめまして</a:t>
              </a:r>
              <a:endParaRPr kumimoji="1" lang="en-US" altLang="ja-JP" dirty="0" smtClean="0"/>
            </a:p>
            <a:p>
              <a:r>
                <a:rPr lang="ja-JP" altLang="en-US" dirty="0" smtClean="0"/>
                <a:t>　　好き</a:t>
              </a:r>
              <a:endParaRPr lang="en-US" altLang="ja-JP" dirty="0" smtClean="0"/>
            </a:p>
            <a:p>
              <a:r>
                <a:rPr kumimoji="1" lang="ja-JP" altLang="en-US" dirty="0" smtClean="0"/>
                <a:t>　　　　アラシ　ジャーネーズＪｒ</a:t>
              </a:r>
              <a:endParaRPr kumimoji="1" lang="en-US" altLang="ja-JP" dirty="0" smtClean="0"/>
            </a:p>
            <a:p>
              <a:r>
                <a:rPr lang="ja-JP" altLang="en-US" dirty="0" smtClean="0"/>
                <a:t>　　　　部活のみんな</a:t>
              </a:r>
              <a:endParaRPr kumimoji="1" lang="en-US" altLang="ja-JP" dirty="0" smtClean="0"/>
            </a:p>
            <a:p>
              <a:r>
                <a:rPr lang="ja-JP" altLang="en-US" dirty="0" smtClean="0"/>
                <a:t>　　嫌い</a:t>
              </a:r>
              <a:endParaRPr lang="en-US" altLang="ja-JP" dirty="0" smtClean="0"/>
            </a:p>
            <a:p>
              <a:r>
                <a:rPr kumimoji="1" lang="ja-JP" altLang="en-US" dirty="0" smtClean="0"/>
                <a:t>　　　　数学　英語</a:t>
              </a:r>
              <a:endParaRPr kumimoji="1" lang="en-US" altLang="ja-JP" dirty="0" smtClean="0"/>
            </a:p>
          </p:txBody>
        </p:sp>
        <p:sp>
          <p:nvSpPr>
            <p:cNvPr id="59" name="テキスト ボックス 58"/>
            <p:cNvSpPr txBox="1"/>
            <p:nvPr/>
          </p:nvSpPr>
          <p:spPr>
            <a:xfrm>
              <a:off x="2699792" y="3861048"/>
              <a:ext cx="1107996" cy="369332"/>
            </a:xfrm>
            <a:prstGeom prst="rect">
              <a:avLst/>
            </a:prstGeom>
            <a:noFill/>
          </p:spPr>
          <p:txBody>
            <a:bodyPr wrap="none" rtlCol="0">
              <a:spAutoFit/>
            </a:bodyPr>
            <a:lstStyle/>
            <a:p>
              <a:r>
                <a:rPr kumimoji="1" lang="ja-JP" altLang="en-US" dirty="0" smtClean="0">
                  <a:solidFill>
                    <a:srgbClr val="FF3399"/>
                  </a:solidFill>
                </a:rPr>
                <a:t>自己紹介</a:t>
              </a:r>
              <a:endParaRPr kumimoji="1" lang="en-US" altLang="ja-JP" dirty="0" smtClean="0">
                <a:solidFill>
                  <a:srgbClr val="FF3399"/>
                </a:solidFill>
              </a:endParaRPr>
            </a:p>
          </p:txBody>
        </p:sp>
        <p:grpSp>
          <p:nvGrpSpPr>
            <p:cNvPr id="15" name="グループ化 62"/>
            <p:cNvGrpSpPr/>
            <p:nvPr/>
          </p:nvGrpSpPr>
          <p:grpSpPr>
            <a:xfrm>
              <a:off x="3132329" y="6300028"/>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sp>
          <p:nvSpPr>
            <p:cNvPr id="65" name="テキスト ボックス 64"/>
            <p:cNvSpPr txBox="1"/>
            <p:nvPr/>
          </p:nvSpPr>
          <p:spPr>
            <a:xfrm>
              <a:off x="2699792" y="7455544"/>
              <a:ext cx="1447832" cy="369332"/>
            </a:xfrm>
            <a:prstGeom prst="rect">
              <a:avLst/>
            </a:prstGeom>
            <a:noFill/>
          </p:spPr>
          <p:txBody>
            <a:bodyPr wrap="none" rtlCol="0">
              <a:spAutoFit/>
            </a:bodyPr>
            <a:lstStyle/>
            <a:p>
              <a:r>
                <a:rPr lang="ja-JP" altLang="en-US" u="sng" dirty="0" smtClean="0">
                  <a:solidFill>
                    <a:srgbClr val="0000FF"/>
                  </a:solidFill>
                </a:rPr>
                <a:t>コメントを書く</a:t>
              </a:r>
              <a:endParaRPr kumimoji="1" lang="en-US" altLang="ja-JP" u="sng" dirty="0" smtClean="0">
                <a:solidFill>
                  <a:srgbClr val="0000FF"/>
                </a:solidFill>
              </a:endParaRPr>
            </a:p>
          </p:txBody>
        </p:sp>
        <p:sp>
          <p:nvSpPr>
            <p:cNvPr id="66" name="テキスト ボックス 65"/>
            <p:cNvSpPr txBox="1"/>
            <p:nvPr/>
          </p:nvSpPr>
          <p:spPr>
            <a:xfrm>
              <a:off x="2699792" y="7842968"/>
              <a:ext cx="1747594" cy="369332"/>
            </a:xfrm>
            <a:prstGeom prst="rect">
              <a:avLst/>
            </a:prstGeom>
            <a:noFill/>
          </p:spPr>
          <p:txBody>
            <a:bodyPr wrap="none" rtlCol="0">
              <a:spAutoFit/>
            </a:bodyPr>
            <a:lstStyle/>
            <a:p>
              <a:r>
                <a:rPr lang="ja-JP" altLang="en-US" b="1" u="sng" dirty="0" smtClean="0">
                  <a:solidFill>
                    <a:srgbClr val="FF0000"/>
                  </a:solidFill>
                </a:rPr>
                <a:t>違反で通報する</a:t>
              </a:r>
              <a:endParaRPr kumimoji="1" lang="en-US" altLang="ja-JP" b="1" u="sng" dirty="0" smtClean="0">
                <a:solidFill>
                  <a:srgbClr val="FF0000"/>
                </a:solidFill>
              </a:endParaRPr>
            </a:p>
          </p:txBody>
        </p:sp>
        <p:sp>
          <p:nvSpPr>
            <p:cNvPr id="67" name="テキスト ボックス 66"/>
            <p:cNvSpPr txBox="1"/>
            <p:nvPr/>
          </p:nvSpPr>
          <p:spPr>
            <a:xfrm>
              <a:off x="2699792" y="8203008"/>
              <a:ext cx="1345240" cy="369332"/>
            </a:xfrm>
            <a:prstGeom prst="rect">
              <a:avLst/>
            </a:prstGeom>
            <a:noFill/>
          </p:spPr>
          <p:txBody>
            <a:bodyPr wrap="none" rtlCol="0">
              <a:spAutoFit/>
            </a:bodyPr>
            <a:lstStyle/>
            <a:p>
              <a:r>
                <a:rPr lang="ja-JP" altLang="en-US" dirty="0" smtClean="0">
                  <a:solidFill>
                    <a:srgbClr val="FF3399"/>
                  </a:solidFill>
                </a:rPr>
                <a:t>コメント一覧</a:t>
              </a:r>
              <a:endParaRPr kumimoji="1" lang="en-US" altLang="ja-JP" dirty="0" smtClean="0">
                <a:solidFill>
                  <a:srgbClr val="FF3399"/>
                </a:solidFill>
              </a:endParaRPr>
            </a:p>
          </p:txBody>
        </p:sp>
        <p:grpSp>
          <p:nvGrpSpPr>
            <p:cNvPr id="16" name="グループ化 72"/>
            <p:cNvGrpSpPr/>
            <p:nvPr/>
          </p:nvGrpSpPr>
          <p:grpSpPr>
            <a:xfrm>
              <a:off x="4189863" y="7387868"/>
              <a:ext cx="1028851" cy="372476"/>
              <a:chOff x="4189863" y="6790324"/>
              <a:chExt cx="1028851" cy="372476"/>
            </a:xfrm>
          </p:grpSpPr>
          <p:sp>
            <p:nvSpPr>
              <p:cNvPr id="68" name="フリーフォーム 67"/>
              <p:cNvSpPr/>
              <p:nvPr/>
            </p:nvSpPr>
            <p:spPr>
              <a:xfrm>
                <a:off x="4189863" y="6877817"/>
                <a:ext cx="508150" cy="284983"/>
              </a:xfrm>
              <a:custGeom>
                <a:avLst/>
                <a:gdLst>
                  <a:gd name="connsiteX0" fmla="*/ 1137 w 508150"/>
                  <a:gd name="connsiteY0" fmla="*/ 284983 h 284983"/>
                  <a:gd name="connsiteX1" fmla="*/ 16377 w 508150"/>
                  <a:gd name="connsiteY1" fmla="*/ 193543 h 284983"/>
                  <a:gd name="connsiteX2" fmla="*/ 123057 w 508150"/>
                  <a:gd name="connsiteY2" fmla="*/ 147823 h 284983"/>
                  <a:gd name="connsiteX3" fmla="*/ 229737 w 508150"/>
                  <a:gd name="connsiteY3" fmla="*/ 163063 h 284983"/>
                  <a:gd name="connsiteX4" fmla="*/ 214497 w 508150"/>
                  <a:gd name="connsiteY4" fmla="*/ 254503 h 284983"/>
                  <a:gd name="connsiteX5" fmla="*/ 138297 w 508150"/>
                  <a:gd name="connsiteY5" fmla="*/ 239263 h 284983"/>
                  <a:gd name="connsiteX6" fmla="*/ 107817 w 508150"/>
                  <a:gd name="connsiteY6" fmla="*/ 193543 h 284983"/>
                  <a:gd name="connsiteX7" fmla="*/ 123057 w 508150"/>
                  <a:gd name="connsiteY7" fmla="*/ 132583 h 284983"/>
                  <a:gd name="connsiteX8" fmla="*/ 260217 w 508150"/>
                  <a:gd name="connsiteY8" fmla="*/ 56383 h 284983"/>
                  <a:gd name="connsiteX9" fmla="*/ 321177 w 508150"/>
                  <a:gd name="connsiteY9" fmla="*/ 71623 h 284983"/>
                  <a:gd name="connsiteX10" fmla="*/ 321177 w 508150"/>
                  <a:gd name="connsiteY10" fmla="*/ 178303 h 284983"/>
                  <a:gd name="connsiteX11" fmla="*/ 275457 w 508150"/>
                  <a:gd name="connsiteY11" fmla="*/ 132583 h 284983"/>
                  <a:gd name="connsiteX12" fmla="*/ 336417 w 508150"/>
                  <a:gd name="connsiteY12" fmla="*/ 41143 h 284983"/>
                  <a:gd name="connsiteX13" fmla="*/ 382137 w 508150"/>
                  <a:gd name="connsiteY13" fmla="*/ 10663 h 284983"/>
                  <a:gd name="connsiteX14" fmla="*/ 458337 w 508150"/>
                  <a:gd name="connsiteY14" fmla="*/ 178303 h 28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8150" h="284983">
                    <a:moveTo>
                      <a:pt x="1137" y="284983"/>
                    </a:moveTo>
                    <a:cubicBezTo>
                      <a:pt x="6217" y="254503"/>
                      <a:pt x="0" y="219747"/>
                      <a:pt x="16377" y="193543"/>
                    </a:cubicBezTo>
                    <a:cubicBezTo>
                      <a:pt x="26289" y="177684"/>
                      <a:pt x="102041" y="154828"/>
                      <a:pt x="123057" y="147823"/>
                    </a:cubicBezTo>
                    <a:lnTo>
                      <a:pt x="229737" y="163063"/>
                    </a:lnTo>
                    <a:cubicBezTo>
                      <a:pt x="249847" y="186524"/>
                      <a:pt x="238235" y="234721"/>
                      <a:pt x="214497" y="254503"/>
                    </a:cubicBezTo>
                    <a:cubicBezTo>
                      <a:pt x="194598" y="271086"/>
                      <a:pt x="163697" y="244343"/>
                      <a:pt x="138297" y="239263"/>
                    </a:cubicBezTo>
                    <a:cubicBezTo>
                      <a:pt x="128137" y="224023"/>
                      <a:pt x="110407" y="211675"/>
                      <a:pt x="107817" y="193543"/>
                    </a:cubicBezTo>
                    <a:cubicBezTo>
                      <a:pt x="104855" y="172808"/>
                      <a:pt x="109264" y="148346"/>
                      <a:pt x="123057" y="132583"/>
                    </a:cubicBezTo>
                    <a:cubicBezTo>
                      <a:pt x="166213" y="83262"/>
                      <a:pt x="206780" y="74195"/>
                      <a:pt x="260217" y="56383"/>
                    </a:cubicBezTo>
                    <a:cubicBezTo>
                      <a:pt x="280537" y="61463"/>
                      <a:pt x="304821" y="58539"/>
                      <a:pt x="321177" y="71623"/>
                    </a:cubicBezTo>
                    <a:cubicBezTo>
                      <a:pt x="353061" y="97130"/>
                      <a:pt x="327248" y="154020"/>
                      <a:pt x="321177" y="178303"/>
                    </a:cubicBezTo>
                    <a:cubicBezTo>
                      <a:pt x="305937" y="163063"/>
                      <a:pt x="280684" y="153492"/>
                      <a:pt x="275457" y="132583"/>
                    </a:cubicBezTo>
                    <a:cubicBezTo>
                      <a:pt x="252869" y="42229"/>
                      <a:pt x="291537" y="63583"/>
                      <a:pt x="336417" y="41143"/>
                    </a:cubicBezTo>
                    <a:cubicBezTo>
                      <a:pt x="352800" y="32952"/>
                      <a:pt x="366897" y="20823"/>
                      <a:pt x="382137" y="10663"/>
                    </a:cubicBezTo>
                    <a:cubicBezTo>
                      <a:pt x="508150" y="35866"/>
                      <a:pt x="458337" y="0"/>
                      <a:pt x="458337" y="178303"/>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7" name="グループ化 70"/>
              <p:cNvGrpSpPr/>
              <p:nvPr/>
            </p:nvGrpSpPr>
            <p:grpSpPr>
              <a:xfrm rot="19458636">
                <a:off x="4628021" y="6790324"/>
                <a:ext cx="590693" cy="135352"/>
                <a:chOff x="5220072" y="6462000"/>
                <a:chExt cx="1728192" cy="396000"/>
              </a:xfrm>
            </p:grpSpPr>
            <p:sp>
              <p:nvSpPr>
                <p:cNvPr id="70" name="フローチャート : 抜出し 69"/>
                <p:cNvSpPr/>
                <p:nvPr/>
              </p:nvSpPr>
              <p:spPr>
                <a:xfrm rot="16200000">
                  <a:off x="5292100" y="6421641"/>
                  <a:ext cx="360000" cy="504056"/>
                </a:xfrm>
                <a:prstGeom prst="flowChartExtract">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 直接アクセス記憶 68"/>
                <p:cNvSpPr/>
                <p:nvPr/>
              </p:nvSpPr>
              <p:spPr>
                <a:xfrm>
                  <a:off x="5580112" y="6462000"/>
                  <a:ext cx="1368152" cy="396000"/>
                </a:xfrm>
                <a:prstGeom prst="flowChartMagneticDrum">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72" name="テキスト ボックス 71"/>
            <p:cNvSpPr txBox="1"/>
            <p:nvPr/>
          </p:nvSpPr>
          <p:spPr>
            <a:xfrm>
              <a:off x="2699792" y="8635056"/>
              <a:ext cx="3078087" cy="4616648"/>
            </a:xfrm>
            <a:prstGeom prst="rect">
              <a:avLst/>
            </a:prstGeom>
            <a:noFill/>
          </p:spPr>
          <p:txBody>
            <a:bodyPr wrap="none" rtlCol="0">
              <a:spAutoFit/>
            </a:bodyPr>
            <a:lstStyle/>
            <a:p>
              <a:r>
                <a:rPr lang="ja-JP" altLang="en-US" b="1" u="sng" dirty="0" smtClean="0">
                  <a:solidFill>
                    <a:srgbClr val="0000FF"/>
                  </a:solidFill>
                </a:rPr>
                <a:t>たっきー</a:t>
              </a:r>
              <a:r>
                <a:rPr lang="ja-JP" altLang="en-US" dirty="0" smtClean="0"/>
                <a:t>：</a:t>
              </a:r>
              <a:r>
                <a:rPr lang="en-US" altLang="ja-JP" dirty="0" smtClean="0"/>
                <a:t>2010/10/01 03:18</a:t>
              </a:r>
            </a:p>
            <a:p>
              <a:r>
                <a:rPr lang="ja-JP" altLang="en-US" dirty="0" smtClean="0"/>
                <a:t>　　こんにちは</a:t>
              </a:r>
              <a:endParaRPr lang="en-US" altLang="ja-JP" dirty="0" smtClean="0"/>
            </a:p>
            <a:p>
              <a:r>
                <a:rPr lang="ja-JP" altLang="en-US" dirty="0" smtClean="0"/>
                <a:t>　　よかったら，オレのプロフも</a:t>
              </a:r>
              <a:endParaRPr lang="en-US" altLang="ja-JP" dirty="0" smtClean="0"/>
            </a:p>
            <a:p>
              <a:r>
                <a:rPr lang="ja-JP" altLang="en-US" dirty="0" smtClean="0">
                  <a:solidFill>
                    <a:srgbClr val="FF3399"/>
                  </a:solidFill>
                </a:rPr>
                <a:t>　　</a:t>
              </a:r>
              <a:r>
                <a:rPr lang="ja-JP" altLang="en-US" dirty="0" smtClean="0"/>
                <a:t>見に来てね。</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ちか</a:t>
              </a:r>
              <a:r>
                <a:rPr lang="ja-JP" altLang="en-US" dirty="0" smtClean="0"/>
                <a:t>：</a:t>
              </a:r>
              <a:r>
                <a:rPr lang="en-US" altLang="ja-JP" dirty="0" smtClean="0"/>
                <a:t>2010/09/26 23:04</a:t>
              </a:r>
            </a:p>
            <a:p>
              <a:r>
                <a:rPr lang="ja-JP" altLang="en-US" dirty="0" smtClean="0"/>
                <a:t>　　Ｄｅａｒ　由香！</a:t>
              </a:r>
              <a:endParaRPr lang="en-US" altLang="ja-JP" dirty="0" smtClean="0"/>
            </a:p>
            <a:p>
              <a:r>
                <a:rPr lang="ja-JP" altLang="en-US" dirty="0" smtClean="0"/>
                <a:t>　　またカラオケ行こうね</a:t>
              </a:r>
              <a:r>
                <a:rPr lang="ja-JP" altLang="en-US" sz="2400" dirty="0" smtClean="0">
                  <a:solidFill>
                    <a:srgbClr val="FF3399"/>
                  </a:solidFill>
                </a:rPr>
                <a:t>♥</a:t>
              </a:r>
              <a:endParaRPr lang="en-US" altLang="ja-JP" sz="2400" dirty="0" smtClean="0">
                <a:solidFill>
                  <a:srgbClr val="FF3399"/>
                </a:solidFill>
              </a:endParaRPr>
            </a:p>
            <a:p>
              <a:endParaRPr lang="en-US" altLang="ja-JP" b="1" u="sng" dirty="0" smtClean="0">
                <a:solidFill>
                  <a:srgbClr val="0000FF"/>
                </a:solidFill>
              </a:endParaRPr>
            </a:p>
            <a:p>
              <a:r>
                <a:rPr lang="ja-JP" altLang="en-US" b="1" u="sng" dirty="0" smtClean="0">
                  <a:solidFill>
                    <a:srgbClr val="0000FF"/>
                  </a:solidFill>
                </a:rPr>
                <a:t>みかん</a:t>
              </a:r>
              <a:r>
                <a:rPr lang="ja-JP" altLang="en-US" dirty="0" smtClean="0"/>
                <a:t>：</a:t>
              </a:r>
              <a:r>
                <a:rPr lang="en-US" altLang="ja-JP" dirty="0" smtClean="0"/>
                <a:t>2010/09/03 13:42</a:t>
              </a:r>
            </a:p>
            <a:p>
              <a:r>
                <a:rPr lang="ja-JP" altLang="en-US" dirty="0" smtClean="0"/>
                <a:t>　　あっつ！</a:t>
              </a:r>
              <a:r>
                <a:rPr lang="ja-JP" altLang="en-US" dirty="0" err="1" smtClean="0"/>
                <a:t>激やせしせう</a:t>
              </a:r>
              <a:r>
                <a:rPr lang="ja-JP" altLang="en-US" dirty="0" smtClean="0"/>
                <a:t>！！</a:t>
              </a:r>
              <a:endParaRPr lang="en-US" altLang="ja-JP" dirty="0" smtClean="0"/>
            </a:p>
            <a:p>
              <a:r>
                <a:rPr lang="ja-JP" altLang="en-US" dirty="0" smtClean="0">
                  <a:solidFill>
                    <a:srgbClr val="0000FF"/>
                  </a:solidFill>
                </a:rPr>
                <a:t>　</a:t>
              </a:r>
              <a:r>
                <a:rPr lang="ja-JP" altLang="en-US" dirty="0" smtClean="0"/>
                <a:t>　体育祭　死ぬよね。</a:t>
              </a:r>
              <a:endParaRPr lang="en-US" altLang="ja-JP" dirty="0" smtClean="0"/>
            </a:p>
            <a:p>
              <a:r>
                <a:rPr lang="ja-JP" altLang="en-US" dirty="0" smtClean="0"/>
                <a:t>　　ユカも熱中症注意だよ。</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あつし</a:t>
              </a:r>
              <a:r>
                <a:rPr lang="ja-JP" altLang="en-US" dirty="0" smtClean="0"/>
                <a:t>：</a:t>
              </a:r>
              <a:r>
                <a:rPr lang="en-US" altLang="ja-JP" dirty="0" smtClean="0"/>
                <a:t>2010/08/11 16:11</a:t>
              </a:r>
            </a:p>
            <a:p>
              <a:r>
                <a:rPr lang="ja-JP" altLang="en-US" dirty="0" smtClean="0"/>
                <a:t>　　チラミしました。よろしく。</a:t>
              </a:r>
              <a:endParaRPr lang="en-US" altLang="ja-JP" dirty="0" smtClean="0"/>
            </a:p>
          </p:txBody>
        </p:sp>
        <p:grpSp>
          <p:nvGrpSpPr>
            <p:cNvPr id="18" name="グループ化 73"/>
            <p:cNvGrpSpPr/>
            <p:nvPr/>
          </p:nvGrpSpPr>
          <p:grpSpPr>
            <a:xfrm>
              <a:off x="3131840" y="6858000"/>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grpSp>
        <p:nvGrpSpPr>
          <p:cNvPr id="21" name="グループ化 25"/>
          <p:cNvGrpSpPr/>
          <p:nvPr/>
        </p:nvGrpSpPr>
        <p:grpSpPr>
          <a:xfrm>
            <a:off x="2123728" y="-91440"/>
            <a:ext cx="4824536" cy="9644065"/>
            <a:chOff x="2123728" y="-91440"/>
            <a:chExt cx="4824536" cy="9644065"/>
          </a:xfrm>
        </p:grpSpPr>
        <p:grpSp>
          <p:nvGrpSpPr>
            <p:cNvPr id="22" name="グループ化 24"/>
            <p:cNvGrpSpPr/>
            <p:nvPr/>
          </p:nvGrpSpPr>
          <p:grpSpPr>
            <a:xfrm>
              <a:off x="2123728" y="0"/>
              <a:ext cx="4824536" cy="7533456"/>
              <a:chOff x="2122220" y="0"/>
              <a:chExt cx="4824536" cy="7533456"/>
            </a:xfrm>
          </p:grpSpPr>
          <p:sp>
            <p:nvSpPr>
              <p:cNvPr id="23" name="正方形/長方形 22"/>
              <p:cNvSpPr/>
              <p:nvPr/>
            </p:nvSpPr>
            <p:spPr>
              <a:xfrm>
                <a:off x="6620518" y="0"/>
                <a:ext cx="326238"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122220" y="0"/>
                <a:ext cx="36004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1"/>
            <p:cNvGrpSpPr/>
            <p:nvPr/>
          </p:nvGrpSpPr>
          <p:grpSpPr>
            <a:xfrm>
              <a:off x="2267744" y="-91440"/>
              <a:ext cx="4608512" cy="9644065"/>
              <a:chOff x="2267744" y="-91440"/>
              <a:chExt cx="4608512" cy="9644065"/>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3" cstate="print"/>
              <a:srcRect l="686"/>
              <a:stretch>
                <a:fillRect/>
              </a:stretch>
            </p:blipFill>
            <p:spPr bwMode="auto">
              <a:xfrm>
                <a:off x="2357205" y="0"/>
                <a:ext cx="4429590" cy="9552625"/>
              </a:xfrm>
              <a:prstGeom prst="rect">
                <a:avLst/>
              </a:prstGeom>
              <a:noFill/>
              <a:ln w="9525">
                <a:noFill/>
                <a:miter lim="800000"/>
                <a:headEnd/>
                <a:tailEnd/>
              </a:ln>
            </p:spPr>
          </p:pic>
        </p:grpSp>
      </p:grpSp>
      <p:sp>
        <p:nvSpPr>
          <p:cNvPr id="89" name="円形吹き出し 88"/>
          <p:cNvSpPr/>
          <p:nvPr/>
        </p:nvSpPr>
        <p:spPr>
          <a:xfrm>
            <a:off x="6084168" y="2132856"/>
            <a:ext cx="2304256" cy="1008112"/>
          </a:xfrm>
          <a:prstGeom prst="wedgeEllipseCallout">
            <a:avLst>
              <a:gd name="adj1" fmla="val -65984"/>
              <a:gd name="adj2" fmla="val 9122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由香ちゃん</a:t>
            </a:r>
            <a:endParaRPr kumimoji="1" lang="ja-JP" altLang="en-US" sz="2400" dirty="0">
              <a:solidFill>
                <a:srgbClr val="FF0000"/>
              </a:solidFill>
            </a:endParaRPr>
          </a:p>
        </p:txBody>
      </p:sp>
      <p:sp>
        <p:nvSpPr>
          <p:cNvPr id="103" name="円形吹き出し 102"/>
          <p:cNvSpPr/>
          <p:nvPr/>
        </p:nvSpPr>
        <p:spPr>
          <a:xfrm>
            <a:off x="0" y="5661248"/>
            <a:ext cx="2304256" cy="1008112"/>
          </a:xfrm>
          <a:prstGeom prst="wedgeEllipseCallout">
            <a:avLst>
              <a:gd name="adj1" fmla="val 71584"/>
              <a:gd name="adj2" fmla="val -4785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ユカ</a:t>
            </a:r>
            <a:endParaRPr kumimoji="1" lang="ja-JP" altLang="en-US" sz="2400" dirty="0">
              <a:solidFill>
                <a:srgbClr val="FF0000"/>
              </a:solidFill>
            </a:endParaRPr>
          </a:p>
        </p:txBody>
      </p:sp>
      <p:grpSp>
        <p:nvGrpSpPr>
          <p:cNvPr id="104" name="グループ化 103"/>
          <p:cNvGrpSpPr/>
          <p:nvPr/>
        </p:nvGrpSpPr>
        <p:grpSpPr>
          <a:xfrm>
            <a:off x="107504" y="116632"/>
            <a:ext cx="2088232" cy="1584176"/>
            <a:chOff x="-612576" y="1052736"/>
            <a:chExt cx="2088232" cy="1584176"/>
          </a:xfrm>
        </p:grpSpPr>
        <p:sp>
          <p:nvSpPr>
            <p:cNvPr id="105" name="正方形/長方形 104"/>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6" name="グループ化 81"/>
            <p:cNvGrpSpPr/>
            <p:nvPr/>
          </p:nvGrpSpPr>
          <p:grpSpPr>
            <a:xfrm>
              <a:off x="-612576" y="1052736"/>
              <a:ext cx="2088232" cy="1584176"/>
              <a:chOff x="3635896" y="4365104"/>
              <a:chExt cx="2088232" cy="1584176"/>
            </a:xfrm>
          </p:grpSpPr>
          <p:grpSp>
            <p:nvGrpSpPr>
              <p:cNvPr id="107" name="グループ化 52"/>
              <p:cNvGrpSpPr/>
              <p:nvPr/>
            </p:nvGrpSpPr>
            <p:grpSpPr>
              <a:xfrm>
                <a:off x="3779917" y="4365104"/>
                <a:ext cx="1872210" cy="1581723"/>
                <a:chOff x="1331640" y="1484784"/>
                <a:chExt cx="6067380" cy="5125981"/>
              </a:xfrm>
            </p:grpSpPr>
            <p:sp>
              <p:nvSpPr>
                <p:cNvPr id="109" name="フリーフォーム 108"/>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フリーフォーム 109"/>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リーフォーム 111"/>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3" name="グループ化 45"/>
                <p:cNvGrpSpPr/>
                <p:nvPr/>
              </p:nvGrpSpPr>
              <p:grpSpPr>
                <a:xfrm>
                  <a:off x="4860032" y="2780928"/>
                  <a:ext cx="1430594" cy="769374"/>
                  <a:chOff x="4860032" y="2780928"/>
                  <a:chExt cx="1430594" cy="769374"/>
                </a:xfrm>
              </p:grpSpPr>
              <p:sp>
                <p:nvSpPr>
                  <p:cNvPr id="122" name="フリーフォーム 121"/>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フリーフォーム 113"/>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5" name="フリーフォーム 114"/>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6" name="フリーフォーム 115"/>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リーフォーム 116"/>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リーフォーム 117"/>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リーフォーム 118"/>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フリーフォーム 119"/>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フリーフォーム 120"/>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08" name="フレーム 107"/>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26" name="テキスト ボックス 125"/>
          <p:cNvSpPr txBox="1"/>
          <p:nvPr/>
        </p:nvSpPr>
        <p:spPr>
          <a:xfrm>
            <a:off x="0" y="1988840"/>
            <a:ext cx="2157963" cy="707886"/>
          </a:xfrm>
          <a:prstGeom prst="rect">
            <a:avLst/>
          </a:prstGeom>
          <a:noFill/>
        </p:spPr>
        <p:txBody>
          <a:bodyPr wrap="none" rtlCol="0">
            <a:spAutoFit/>
          </a:bodyPr>
          <a:lstStyle/>
          <a:p>
            <a:r>
              <a:rPr kumimoji="1" lang="ja-JP" altLang="en-US" sz="2000" dirty="0" smtClean="0">
                <a:solidFill>
                  <a:schemeClr val="bg1"/>
                </a:solidFill>
              </a:rPr>
              <a:t>愛知県　女性</a:t>
            </a:r>
            <a:endParaRPr kumimoji="1" lang="en-US" altLang="ja-JP" sz="2000" dirty="0" smtClean="0">
              <a:solidFill>
                <a:schemeClr val="bg1"/>
              </a:solidFill>
            </a:endParaRPr>
          </a:p>
          <a:p>
            <a:r>
              <a:rPr lang="ja-JP" altLang="en-US" sz="2000" dirty="0" smtClean="0">
                <a:solidFill>
                  <a:schemeClr val="bg1"/>
                </a:solidFill>
              </a:rPr>
              <a:t>１４歳　由香ちゃん</a:t>
            </a:r>
            <a:endParaRPr kumimoji="1" lang="ja-JP" altLang="en-US" sz="2000" dirty="0">
              <a:solidFill>
                <a:schemeClr val="bg1"/>
              </a:solidFill>
            </a:endParaRPr>
          </a:p>
        </p:txBody>
      </p:sp>
      <p:sp>
        <p:nvSpPr>
          <p:cNvPr id="80" name="円形吹き出し 79"/>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1" name="グループ化 80"/>
          <p:cNvGrpSpPr/>
          <p:nvPr/>
        </p:nvGrpSpPr>
        <p:grpSpPr>
          <a:xfrm>
            <a:off x="8474904" y="0"/>
            <a:ext cx="669096" cy="1484785"/>
            <a:chOff x="3275856" y="-1"/>
            <a:chExt cx="2520280" cy="5592727"/>
          </a:xfrm>
        </p:grpSpPr>
        <p:grpSp>
          <p:nvGrpSpPr>
            <p:cNvPr id="82" name="グループ化 7"/>
            <p:cNvGrpSpPr/>
            <p:nvPr/>
          </p:nvGrpSpPr>
          <p:grpSpPr>
            <a:xfrm>
              <a:off x="3707904" y="-1"/>
              <a:ext cx="2088232" cy="3360287"/>
              <a:chOff x="3707904" y="0"/>
              <a:chExt cx="2736304" cy="2736304"/>
            </a:xfrm>
          </p:grpSpPr>
          <p:sp>
            <p:nvSpPr>
              <p:cNvPr id="8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パイ 8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0" name="パイ 8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3" name="フリーフォーム 8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4" name="グループ化 11"/>
            <p:cNvGrpSpPr/>
            <p:nvPr/>
          </p:nvGrpSpPr>
          <p:grpSpPr>
            <a:xfrm flipH="1">
              <a:off x="3275856" y="0"/>
              <a:ext cx="1274440" cy="1058416"/>
              <a:chOff x="7812360" y="548680"/>
              <a:chExt cx="1274440" cy="1058416"/>
            </a:xfrm>
          </p:grpSpPr>
          <p:sp>
            <p:nvSpPr>
              <p:cNvPr id="85" name="円弧 8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6" name="円弧 8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91" name="グループ化 90"/>
          <p:cNvGrpSpPr/>
          <p:nvPr/>
        </p:nvGrpSpPr>
        <p:grpSpPr>
          <a:xfrm>
            <a:off x="8474904" y="0"/>
            <a:ext cx="669096" cy="1484785"/>
            <a:chOff x="3275856" y="-1"/>
            <a:chExt cx="2520280" cy="5592727"/>
          </a:xfrm>
        </p:grpSpPr>
        <p:grpSp>
          <p:nvGrpSpPr>
            <p:cNvPr id="92" name="グループ化 7"/>
            <p:cNvGrpSpPr/>
            <p:nvPr/>
          </p:nvGrpSpPr>
          <p:grpSpPr>
            <a:xfrm>
              <a:off x="3707904" y="-1"/>
              <a:ext cx="2088232" cy="3360287"/>
              <a:chOff x="3707904" y="0"/>
              <a:chExt cx="2736304" cy="2736304"/>
            </a:xfrm>
          </p:grpSpPr>
          <p:sp>
            <p:nvSpPr>
              <p:cNvPr id="9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パイ 9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9" name="パイ 9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3" name="フリーフォーム 9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4" name="グループ化 11"/>
            <p:cNvGrpSpPr/>
            <p:nvPr/>
          </p:nvGrpSpPr>
          <p:grpSpPr>
            <a:xfrm flipH="1">
              <a:off x="3275856" y="0"/>
              <a:ext cx="1274440" cy="1058416"/>
              <a:chOff x="7812360" y="548680"/>
              <a:chExt cx="1274440" cy="1058416"/>
            </a:xfrm>
          </p:grpSpPr>
          <p:sp>
            <p:nvSpPr>
              <p:cNvPr id="95" name="円弧 9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円弧 9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0 4.07407E-6 L 0 -0.95024 " pathEditMode="relative" rAng="0" ptsTypes="AA">
                                      <p:cBhvr>
                                        <p:cTn id="11" dur="2000" fill="hold"/>
                                        <p:tgtEl>
                                          <p:spTgt spid="6"/>
                                        </p:tgtEl>
                                        <p:attrNameLst>
                                          <p:attrName>ppt_x</p:attrName>
                                          <p:attrName>ppt_y</p:attrName>
                                        </p:attrNameLst>
                                      </p:cBhvr>
                                      <p:rCtr x="0" y="-475"/>
                                    </p:animMotion>
                                  </p:childTnLst>
                                </p:cTn>
                              </p:par>
                              <p:par>
                                <p:cTn id="12" presetID="1" presetClass="exit" presetSubtype="0" fill="hold" nodeType="withEffect">
                                  <p:stCondLst>
                                    <p:cond delay="0"/>
                                  </p:stCondLst>
                                  <p:childTnLst>
                                    <p:set>
                                      <p:cBhvr>
                                        <p:cTn id="13" dur="1" fill="hold">
                                          <p:stCondLst>
                                            <p:cond delay="0"/>
                                          </p:stCondLst>
                                        </p:cTn>
                                        <p:tgtEl>
                                          <p:spTgt spid="81"/>
                                        </p:tgtEl>
                                        <p:attrNameLst>
                                          <p:attrName>style.visibility</p:attrName>
                                        </p:attrNameLst>
                                      </p:cBhvr>
                                      <p:to>
                                        <p:strVal val="hidden"/>
                                      </p:to>
                                    </p:set>
                                  </p:childTnLst>
                                </p:cTn>
                              </p:par>
                            </p:childTnLst>
                          </p:cTn>
                        </p:par>
                        <p:par>
                          <p:cTn id="14" fill="hold">
                            <p:stCondLst>
                              <p:cond delay="2000"/>
                            </p:stCondLst>
                            <p:childTnLst>
                              <p:par>
                                <p:cTn id="15" presetID="18" presetClass="entr" presetSubtype="3" fill="hold" grpId="0" nodeType="afterEffect">
                                  <p:stCondLst>
                                    <p:cond delay="0"/>
                                  </p:stCondLst>
                                  <p:childTnLst>
                                    <p:set>
                                      <p:cBhvr>
                                        <p:cTn id="16" dur="1" fill="hold">
                                          <p:stCondLst>
                                            <p:cond delay="0"/>
                                          </p:stCondLst>
                                        </p:cTn>
                                        <p:tgtEl>
                                          <p:spTgt spid="89"/>
                                        </p:tgtEl>
                                        <p:attrNameLst>
                                          <p:attrName>style.visibility</p:attrName>
                                        </p:attrNameLst>
                                      </p:cBhvr>
                                      <p:to>
                                        <p:strVal val="visible"/>
                                      </p:to>
                                    </p:set>
                                    <p:animEffect transition="in" filter="strips(upRight)">
                                      <p:cBhvr>
                                        <p:cTn id="17" dur="500"/>
                                        <p:tgtEl>
                                          <p:spTgt spid="89"/>
                                        </p:tgtEl>
                                      </p:cBhvr>
                                    </p:animEffect>
                                  </p:childTnLst>
                                </p:cTn>
                              </p:par>
                            </p:childTnLst>
                          </p:cTn>
                        </p:par>
                        <p:par>
                          <p:cTn id="18" fill="hold">
                            <p:stCondLst>
                              <p:cond delay="2500"/>
                            </p:stCondLst>
                            <p:childTnLst>
                              <p:par>
                                <p:cTn id="19" presetID="18" presetClass="entr" presetSubtype="12" fill="hold" grpId="0" nodeType="afterEffect">
                                  <p:stCondLst>
                                    <p:cond delay="0"/>
                                  </p:stCondLst>
                                  <p:childTnLst>
                                    <p:set>
                                      <p:cBhvr>
                                        <p:cTn id="20" dur="1" fill="hold">
                                          <p:stCondLst>
                                            <p:cond delay="0"/>
                                          </p:stCondLst>
                                        </p:cTn>
                                        <p:tgtEl>
                                          <p:spTgt spid="103"/>
                                        </p:tgtEl>
                                        <p:attrNameLst>
                                          <p:attrName>style.visibility</p:attrName>
                                        </p:attrNameLst>
                                      </p:cBhvr>
                                      <p:to>
                                        <p:strVal val="visible"/>
                                      </p:to>
                                    </p:set>
                                    <p:animEffect transition="in" filter="strips(downLeft)">
                                      <p:cBhvr>
                                        <p:cTn id="21" dur="500"/>
                                        <p:tgtEl>
                                          <p:spTgt spid="103"/>
                                        </p:tgtEl>
                                      </p:cBhvr>
                                    </p:animEffect>
                                  </p:childTnLst>
                                </p:cTn>
                              </p:par>
                            </p:childTnLst>
                          </p:cTn>
                        </p:par>
                        <p:par>
                          <p:cTn id="22" fill="hold">
                            <p:stCondLst>
                              <p:cond delay="3000"/>
                            </p:stCondLst>
                            <p:childTnLst>
                              <p:par>
                                <p:cTn id="23" presetID="10" presetClass="entr" presetSubtype="0" fill="hold" nodeType="afterEffect">
                                  <p:stCondLst>
                                    <p:cond delay="1000"/>
                                  </p:stCondLst>
                                  <p:childTnLst>
                                    <p:set>
                                      <p:cBhvr>
                                        <p:cTn id="24" dur="1" fill="hold">
                                          <p:stCondLst>
                                            <p:cond delay="0"/>
                                          </p:stCondLst>
                                        </p:cTn>
                                        <p:tgtEl>
                                          <p:spTgt spid="91"/>
                                        </p:tgtEl>
                                        <p:attrNameLst>
                                          <p:attrName>style.visibility</p:attrName>
                                        </p:attrNameLst>
                                      </p:cBhvr>
                                      <p:to>
                                        <p:strVal val="visible"/>
                                      </p:to>
                                    </p:set>
                                    <p:animEffect transition="in" filter="fade">
                                      <p:cBhvr>
                                        <p:cTn id="25" dur="1000"/>
                                        <p:tgtEl>
                                          <p:spTgt spid="9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6"/>
                                        </p:tgtEl>
                                        <p:attrNameLst>
                                          <p:attrName>style.visibility</p:attrName>
                                        </p:attrNameLst>
                                      </p:cBhvr>
                                      <p:to>
                                        <p:strVal val="visible"/>
                                      </p:to>
                                    </p:set>
                                    <p:animEffect transition="in" filter="wipe(left)">
                                      <p:cBhvr>
                                        <p:cTn id="30" dur="500"/>
                                        <p:tgtEl>
                                          <p:spTgt spid="126"/>
                                        </p:tgtEl>
                                      </p:cBhvr>
                                    </p:animEffect>
                                  </p:childTnLst>
                                </p:cTn>
                              </p:par>
                              <p:par>
                                <p:cTn id="31" presetID="1" presetClass="exit" presetSubtype="0" fill="hold" nodeType="withEffect">
                                  <p:stCondLst>
                                    <p:cond delay="0"/>
                                  </p:stCondLst>
                                  <p:childTnLst>
                                    <p:set>
                                      <p:cBhvr>
                                        <p:cTn id="32" dur="1" fill="hold">
                                          <p:stCondLst>
                                            <p:cond delay="0"/>
                                          </p:stCondLst>
                                        </p:cTn>
                                        <p:tgtEl>
                                          <p:spTgt spid="91"/>
                                        </p:tgtEl>
                                        <p:attrNameLst>
                                          <p:attrName>style.visibility</p:attrName>
                                        </p:attrNameLst>
                                      </p:cBhvr>
                                      <p:to>
                                        <p:strVal val="hidden"/>
                                      </p:to>
                                    </p:set>
                                  </p:childTnLst>
                                </p:cTn>
                              </p:par>
                            </p:childTnLst>
                          </p:cTn>
                        </p:par>
                        <p:par>
                          <p:cTn id="33" fill="hold">
                            <p:stCondLst>
                              <p:cond delay="500"/>
                            </p:stCondLst>
                            <p:childTnLst>
                              <p:par>
                                <p:cTn id="34" presetID="18" presetClass="entr" presetSubtype="12" fill="hold" grpId="0" nodeType="afterEffect">
                                  <p:stCondLst>
                                    <p:cond delay="1000"/>
                                  </p:stCondLst>
                                  <p:childTnLst>
                                    <p:set>
                                      <p:cBhvr>
                                        <p:cTn id="35" dur="1" fill="hold">
                                          <p:stCondLst>
                                            <p:cond delay="0"/>
                                          </p:stCondLst>
                                        </p:cTn>
                                        <p:tgtEl>
                                          <p:spTgt spid="80"/>
                                        </p:tgtEl>
                                        <p:attrNameLst>
                                          <p:attrName>style.visibility</p:attrName>
                                        </p:attrNameLst>
                                      </p:cBhvr>
                                      <p:to>
                                        <p:strVal val="visible"/>
                                      </p:to>
                                    </p:set>
                                    <p:animEffect transition="in" filter="strips(downLeft)">
                                      <p:cBhvr>
                                        <p:cTn id="3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103" grpId="0" animBg="1"/>
      <p:bldP spid="126" grpId="0"/>
      <p:bldP spid="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個人情報の推理</a:t>
            </a:r>
            <a:endParaRPr kumimoji="1" lang="ja-JP" alt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26" name="グループ化 103"/>
          <p:cNvGrpSpPr/>
          <p:nvPr/>
        </p:nvGrpSpPr>
        <p:grpSpPr>
          <a:xfrm>
            <a:off x="107504" y="116632"/>
            <a:ext cx="2088232" cy="1584176"/>
            <a:chOff x="-612576" y="1052736"/>
            <a:chExt cx="2088232" cy="1584176"/>
          </a:xfrm>
        </p:grpSpPr>
        <p:sp>
          <p:nvSpPr>
            <p:cNvPr id="105" name="正方形/長方形 104"/>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81"/>
            <p:cNvGrpSpPr/>
            <p:nvPr/>
          </p:nvGrpSpPr>
          <p:grpSpPr>
            <a:xfrm>
              <a:off x="-612576" y="1052736"/>
              <a:ext cx="2088232" cy="1584176"/>
              <a:chOff x="3635896" y="4365104"/>
              <a:chExt cx="2088232" cy="1584176"/>
            </a:xfrm>
          </p:grpSpPr>
          <p:grpSp>
            <p:nvGrpSpPr>
              <p:cNvPr id="31" name="グループ化 52"/>
              <p:cNvGrpSpPr/>
              <p:nvPr/>
            </p:nvGrpSpPr>
            <p:grpSpPr>
              <a:xfrm>
                <a:off x="3779917" y="4365104"/>
                <a:ext cx="1872210" cy="1581723"/>
                <a:chOff x="1331640" y="1484784"/>
                <a:chExt cx="6067380" cy="5125981"/>
              </a:xfrm>
            </p:grpSpPr>
            <p:sp>
              <p:nvSpPr>
                <p:cNvPr id="109" name="フリーフォーム 108"/>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フリーフォーム 109"/>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リーフォーム 111"/>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2" name="グループ化 45"/>
                <p:cNvGrpSpPr/>
                <p:nvPr/>
              </p:nvGrpSpPr>
              <p:grpSpPr>
                <a:xfrm>
                  <a:off x="4860032" y="2780928"/>
                  <a:ext cx="1430594" cy="769374"/>
                  <a:chOff x="4860032" y="2780928"/>
                  <a:chExt cx="1430594" cy="769374"/>
                </a:xfrm>
              </p:grpSpPr>
              <p:sp>
                <p:nvSpPr>
                  <p:cNvPr id="122" name="フリーフォーム 121"/>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フリーフォーム 113"/>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5" name="フリーフォーム 114"/>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6" name="フリーフォーム 115"/>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リーフォーム 116"/>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リーフォーム 117"/>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リーフォーム 118"/>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フリーフォーム 119"/>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フリーフォーム 120"/>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08" name="フレーム 107"/>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26" name="テキスト ボックス 125"/>
          <p:cNvSpPr txBox="1"/>
          <p:nvPr/>
        </p:nvSpPr>
        <p:spPr>
          <a:xfrm>
            <a:off x="0" y="1988840"/>
            <a:ext cx="2157963" cy="707886"/>
          </a:xfrm>
          <a:prstGeom prst="rect">
            <a:avLst/>
          </a:prstGeom>
          <a:noFill/>
        </p:spPr>
        <p:txBody>
          <a:bodyPr wrap="none" rtlCol="0">
            <a:spAutoFit/>
          </a:bodyPr>
          <a:lstStyle/>
          <a:p>
            <a:r>
              <a:rPr kumimoji="1" lang="ja-JP" altLang="en-US" sz="2000" dirty="0" smtClean="0">
                <a:solidFill>
                  <a:schemeClr val="bg1"/>
                </a:solidFill>
              </a:rPr>
              <a:t>愛知県　女性</a:t>
            </a:r>
            <a:endParaRPr kumimoji="1" lang="en-US" altLang="ja-JP" sz="2000" dirty="0" smtClean="0">
              <a:solidFill>
                <a:schemeClr val="bg1"/>
              </a:solidFill>
            </a:endParaRPr>
          </a:p>
          <a:p>
            <a:r>
              <a:rPr lang="ja-JP" altLang="en-US" sz="2000" dirty="0" smtClean="0">
                <a:solidFill>
                  <a:schemeClr val="bg1"/>
                </a:solidFill>
              </a:rPr>
              <a:t>１４歳　由香ちゃん</a:t>
            </a:r>
            <a:endParaRPr kumimoji="1" lang="ja-JP" altLang="en-US" sz="2000" dirty="0">
              <a:solidFill>
                <a:schemeClr val="bg1"/>
              </a:solidFill>
            </a:endParaRPr>
          </a:p>
        </p:txBody>
      </p:sp>
      <p:grpSp>
        <p:nvGrpSpPr>
          <p:cNvPr id="6" name="グループ化 77"/>
          <p:cNvGrpSpPr/>
          <p:nvPr/>
        </p:nvGrpSpPr>
        <p:grpSpPr>
          <a:xfrm>
            <a:off x="2483768" y="-6300000"/>
            <a:ext cx="4176464" cy="13609512"/>
            <a:chOff x="2483768" y="188640"/>
            <a:chExt cx="4176464" cy="13609512"/>
          </a:xfrm>
        </p:grpSpPr>
        <p:sp>
          <p:nvSpPr>
            <p:cNvPr id="20" name="角丸四角形 19"/>
            <p:cNvSpPr/>
            <p:nvPr/>
          </p:nvSpPr>
          <p:spPr>
            <a:xfrm>
              <a:off x="2483768" y="188640"/>
              <a:ext cx="4176464" cy="136095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548680"/>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412776"/>
              <a:ext cx="3456384" cy="400110"/>
            </a:xfrm>
            <a:prstGeom prst="rect">
              <a:avLst/>
            </a:prstGeom>
            <a:solidFill>
              <a:srgbClr val="FFCCFF"/>
            </a:solidFill>
          </p:spPr>
          <p:txBody>
            <a:bodyPr wrap="square" rtlCol="0">
              <a:spAutoFit/>
            </a:bodyPr>
            <a:lstStyle/>
            <a:p>
              <a:r>
                <a:rPr kumimoji="1" lang="ja-JP" altLang="en-US" sz="2000" dirty="0" smtClean="0"/>
                <a:t>ウサちゃん））</a:t>
              </a:r>
              <a:endParaRPr kumimoji="1" lang="ja-JP" altLang="en-US" sz="2000" dirty="0"/>
            </a:p>
          </p:txBody>
        </p:sp>
        <p:grpSp>
          <p:nvGrpSpPr>
            <p:cNvPr id="7" name="グループ化 55"/>
            <p:cNvGrpSpPr/>
            <p:nvPr/>
          </p:nvGrpSpPr>
          <p:grpSpPr>
            <a:xfrm>
              <a:off x="2771800" y="2060848"/>
              <a:ext cx="1584176" cy="1666736"/>
              <a:chOff x="2771800" y="2060848"/>
              <a:chExt cx="1584176" cy="1666736"/>
            </a:xfrm>
          </p:grpSpPr>
          <p:sp>
            <p:nvSpPr>
              <p:cNvPr id="44" name="正方形/長方形 43"/>
              <p:cNvSpPr/>
              <p:nvPr/>
            </p:nvSpPr>
            <p:spPr>
              <a:xfrm>
                <a:off x="2771800" y="2060848"/>
                <a:ext cx="1512168" cy="1656184"/>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53"/>
              <p:cNvGrpSpPr/>
              <p:nvPr/>
            </p:nvGrpSpPr>
            <p:grpSpPr>
              <a:xfrm>
                <a:off x="2771800" y="2636912"/>
                <a:ext cx="1525528" cy="1090672"/>
                <a:chOff x="2758440" y="2626360"/>
                <a:chExt cx="1525528" cy="1090672"/>
              </a:xfrm>
            </p:grpSpPr>
            <p:grpSp>
              <p:nvGrpSpPr>
                <p:cNvPr id="10" name="グループ化 51"/>
                <p:cNvGrpSpPr/>
                <p:nvPr/>
              </p:nvGrpSpPr>
              <p:grpSpPr>
                <a:xfrm>
                  <a:off x="2758440" y="2626360"/>
                  <a:ext cx="1525528" cy="1090672"/>
                  <a:chOff x="2758440" y="2626360"/>
                  <a:chExt cx="1525528" cy="1090672"/>
                </a:xfrm>
              </p:grpSpPr>
              <p:sp>
                <p:nvSpPr>
                  <p:cNvPr id="47" name="フリーフォーム 46"/>
                  <p:cNvSpPr/>
                  <p:nvPr/>
                </p:nvSpPr>
                <p:spPr>
                  <a:xfrm>
                    <a:off x="2758440" y="2626360"/>
                    <a:ext cx="1310640" cy="741680"/>
                  </a:xfrm>
                  <a:custGeom>
                    <a:avLst/>
                    <a:gdLst>
                      <a:gd name="connsiteX0" fmla="*/ 0 w 1310640"/>
                      <a:gd name="connsiteY0" fmla="*/ 741680 h 741680"/>
                      <a:gd name="connsiteX1" fmla="*/ 304800 w 1310640"/>
                      <a:gd name="connsiteY1" fmla="*/ 284480 h 741680"/>
                      <a:gd name="connsiteX2" fmla="*/ 548640 w 1310640"/>
                      <a:gd name="connsiteY2" fmla="*/ 101600 h 741680"/>
                      <a:gd name="connsiteX3" fmla="*/ 792480 w 1310640"/>
                      <a:gd name="connsiteY3" fmla="*/ 10160 h 741680"/>
                      <a:gd name="connsiteX4" fmla="*/ 1097280 w 1310640"/>
                      <a:gd name="connsiteY4" fmla="*/ 162560 h 741680"/>
                      <a:gd name="connsiteX5" fmla="*/ 1310640 w 1310640"/>
                      <a:gd name="connsiteY5" fmla="*/ 467360 h 74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0640" h="741680">
                        <a:moveTo>
                          <a:pt x="0" y="741680"/>
                        </a:moveTo>
                        <a:cubicBezTo>
                          <a:pt x="106680" y="566420"/>
                          <a:pt x="213360" y="391160"/>
                          <a:pt x="304800" y="284480"/>
                        </a:cubicBezTo>
                        <a:cubicBezTo>
                          <a:pt x="396240" y="177800"/>
                          <a:pt x="467360" y="147320"/>
                          <a:pt x="548640" y="101600"/>
                        </a:cubicBezTo>
                        <a:cubicBezTo>
                          <a:pt x="629920" y="55880"/>
                          <a:pt x="701040" y="0"/>
                          <a:pt x="792480" y="10160"/>
                        </a:cubicBezTo>
                        <a:cubicBezTo>
                          <a:pt x="883920" y="20320"/>
                          <a:pt x="1010920" y="86360"/>
                          <a:pt x="1097280" y="162560"/>
                        </a:cubicBezTo>
                        <a:cubicBezTo>
                          <a:pt x="1183640" y="238760"/>
                          <a:pt x="1247140" y="353060"/>
                          <a:pt x="1310640" y="467360"/>
                        </a:cubicBez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正方形/長方形 49"/>
                  <p:cNvSpPr/>
                  <p:nvPr/>
                </p:nvSpPr>
                <p:spPr>
                  <a:xfrm>
                    <a:off x="2771800" y="3356992"/>
                    <a:ext cx="1512168" cy="3600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p:cNvSpPr/>
                  <p:nvPr/>
                </p:nvSpPr>
                <p:spPr>
                  <a:xfrm>
                    <a:off x="2771800" y="2924944"/>
                    <a:ext cx="1368152" cy="43204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フリーフォーム 52"/>
                <p:cNvSpPr/>
                <p:nvPr/>
              </p:nvSpPr>
              <p:spPr>
                <a:xfrm>
                  <a:off x="3368040" y="2743200"/>
                  <a:ext cx="914400" cy="960120"/>
                </a:xfrm>
                <a:custGeom>
                  <a:avLst/>
                  <a:gdLst>
                    <a:gd name="connsiteX0" fmla="*/ 0 w 914400"/>
                    <a:gd name="connsiteY0" fmla="*/ 960120 h 960120"/>
                    <a:gd name="connsiteX1" fmla="*/ 243840 w 914400"/>
                    <a:gd name="connsiteY1" fmla="*/ 487680 h 960120"/>
                    <a:gd name="connsiteX2" fmla="*/ 457200 w 914400"/>
                    <a:gd name="connsiteY2" fmla="*/ 213360 h 960120"/>
                    <a:gd name="connsiteX3" fmla="*/ 655320 w 914400"/>
                    <a:gd name="connsiteY3" fmla="*/ 30480 h 960120"/>
                    <a:gd name="connsiteX4" fmla="*/ 822960 w 914400"/>
                    <a:gd name="connsiteY4" fmla="*/ 30480 h 960120"/>
                    <a:gd name="connsiteX5" fmla="*/ 899160 w 914400"/>
                    <a:gd name="connsiteY5" fmla="*/ 60960 h 960120"/>
                    <a:gd name="connsiteX6" fmla="*/ 899160 w 914400"/>
                    <a:gd name="connsiteY6" fmla="*/ 60960 h 960120"/>
                    <a:gd name="connsiteX7" fmla="*/ 914400 w 914400"/>
                    <a:gd name="connsiteY7" fmla="*/ 929640 h 960120"/>
                    <a:gd name="connsiteX8" fmla="*/ 914400 w 914400"/>
                    <a:gd name="connsiteY8" fmla="*/ 929640 h 960120"/>
                    <a:gd name="connsiteX9" fmla="*/ 0 w 914400"/>
                    <a:gd name="connsiteY9" fmla="*/ 960120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960120">
                      <a:moveTo>
                        <a:pt x="0" y="960120"/>
                      </a:moveTo>
                      <a:cubicBezTo>
                        <a:pt x="83820" y="786130"/>
                        <a:pt x="167640" y="612140"/>
                        <a:pt x="243840" y="487680"/>
                      </a:cubicBezTo>
                      <a:cubicBezTo>
                        <a:pt x="320040" y="363220"/>
                        <a:pt x="388620" y="289560"/>
                        <a:pt x="457200" y="213360"/>
                      </a:cubicBezTo>
                      <a:cubicBezTo>
                        <a:pt x="525780" y="137160"/>
                        <a:pt x="594360" y="60960"/>
                        <a:pt x="655320" y="30480"/>
                      </a:cubicBezTo>
                      <a:cubicBezTo>
                        <a:pt x="716280" y="0"/>
                        <a:pt x="782320" y="25400"/>
                        <a:pt x="822960" y="30480"/>
                      </a:cubicBezTo>
                      <a:cubicBezTo>
                        <a:pt x="863600" y="35560"/>
                        <a:pt x="899160" y="60960"/>
                        <a:pt x="899160" y="60960"/>
                      </a:cubicBezTo>
                      <a:lnTo>
                        <a:pt x="899160" y="60960"/>
                      </a:lnTo>
                      <a:lnTo>
                        <a:pt x="914400" y="929640"/>
                      </a:lnTo>
                      <a:lnTo>
                        <a:pt x="914400" y="929640"/>
                      </a:lnTo>
                      <a:lnTo>
                        <a:pt x="0" y="96012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45"/>
              <p:cNvGrpSpPr/>
              <p:nvPr/>
            </p:nvGrpSpPr>
            <p:grpSpPr>
              <a:xfrm>
                <a:off x="3275856" y="2636912"/>
                <a:ext cx="1080120" cy="1080120"/>
                <a:chOff x="7524328" y="1340768"/>
                <a:chExt cx="1872208" cy="1872208"/>
              </a:xfrm>
            </p:grpSpPr>
            <p:sp>
              <p:nvSpPr>
                <p:cNvPr id="45" name="円/楕円 44"/>
                <p:cNvSpPr/>
                <p:nvPr/>
              </p:nvSpPr>
              <p:spPr>
                <a:xfrm>
                  <a:off x="8172400" y="2348880"/>
                  <a:ext cx="1224136" cy="8640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42"/>
                <p:cNvGrpSpPr/>
                <p:nvPr/>
              </p:nvGrpSpPr>
              <p:grpSpPr>
                <a:xfrm>
                  <a:off x="7524328" y="1340768"/>
                  <a:ext cx="1116124" cy="1584176"/>
                  <a:chOff x="7524328" y="1340768"/>
                  <a:chExt cx="1116124" cy="1584176"/>
                </a:xfrm>
              </p:grpSpPr>
              <p:sp>
                <p:nvSpPr>
                  <p:cNvPr id="34" name="円/楕円 33"/>
                  <p:cNvSpPr/>
                  <p:nvPr/>
                </p:nvSpPr>
                <p:spPr>
                  <a:xfrm>
                    <a:off x="7524328" y="1844824"/>
                    <a:ext cx="1008112" cy="108012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rot="19587897">
                    <a:off x="7919108" y="2447226"/>
                    <a:ext cx="146545" cy="1699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7668344" y="1340768"/>
                    <a:ext cx="216024" cy="864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8028384" y="1556792"/>
                    <a:ext cx="21602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rot="16200000">
                    <a:off x="8262410" y="1322766"/>
                    <a:ext cx="216024" cy="5400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78333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フリーフォーム 39"/>
                  <p:cNvSpPr/>
                  <p:nvPr/>
                </p:nvSpPr>
                <p:spPr>
                  <a:xfrm flipH="1">
                    <a:off x="79857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フリーフォーム 40"/>
                  <p:cNvSpPr/>
                  <p:nvPr/>
                </p:nvSpPr>
                <p:spPr>
                  <a:xfrm>
                    <a:off x="8092440" y="2146300"/>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フリーフォーム 41"/>
                  <p:cNvSpPr/>
                  <p:nvPr/>
                </p:nvSpPr>
                <p:spPr>
                  <a:xfrm>
                    <a:off x="7668344" y="2132856"/>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55" name="正方形/長方形 54"/>
              <p:cNvSpPr/>
              <p:nvPr/>
            </p:nvSpPr>
            <p:spPr>
              <a:xfrm>
                <a:off x="2771800" y="2060848"/>
                <a:ext cx="1512168"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4499992" y="1916832"/>
              <a:ext cx="170110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誕生日：非公開</a:t>
              </a:r>
              <a:endParaRPr lang="en-US" altLang="ja-JP" dirty="0" smtClean="0"/>
            </a:p>
            <a:p>
              <a:r>
                <a:rPr kumimoji="1" lang="ja-JP" altLang="en-US" dirty="0" smtClean="0"/>
                <a:t>血液型：非公開</a:t>
              </a:r>
              <a:endParaRPr kumimoji="1" lang="en-US" altLang="ja-JP" dirty="0" smtClean="0"/>
            </a:p>
            <a:p>
              <a:r>
                <a:rPr lang="ja-JP" altLang="en-US" dirty="0" smtClean="0"/>
                <a:t>出身校：非公開</a:t>
              </a:r>
              <a:endParaRPr kumimoji="1" lang="en-US" altLang="ja-JP" dirty="0" smtClean="0"/>
            </a:p>
            <a:p>
              <a:r>
                <a:rPr lang="ja-JP" altLang="en-US" dirty="0" smtClean="0"/>
                <a:t>登録ＩＤ：</a:t>
              </a:r>
              <a:r>
                <a:rPr lang="en-US" altLang="ja-JP" dirty="0" smtClean="0"/>
                <a:t>123456</a:t>
              </a:r>
              <a:endParaRPr kumimoji="1" lang="ja-JP" altLang="en-US" dirty="0"/>
            </a:p>
          </p:txBody>
        </p:sp>
        <p:sp>
          <p:nvSpPr>
            <p:cNvPr id="64" name="正方形/長方形 63"/>
            <p:cNvSpPr/>
            <p:nvPr/>
          </p:nvSpPr>
          <p:spPr>
            <a:xfrm>
              <a:off x="2735796" y="4221088"/>
              <a:ext cx="3672408" cy="1872208"/>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699792" y="4293096"/>
              <a:ext cx="3054041" cy="1754326"/>
            </a:xfrm>
            <a:prstGeom prst="rect">
              <a:avLst/>
            </a:prstGeom>
            <a:noFill/>
          </p:spPr>
          <p:txBody>
            <a:bodyPr wrap="none" rtlCol="0">
              <a:spAutoFit/>
            </a:bodyPr>
            <a:lstStyle/>
            <a:p>
              <a:r>
                <a:rPr kumimoji="1" lang="ja-JP" altLang="en-US" dirty="0" smtClean="0"/>
                <a:t>はじめまして</a:t>
              </a:r>
              <a:endParaRPr kumimoji="1" lang="en-US" altLang="ja-JP" dirty="0" smtClean="0"/>
            </a:p>
            <a:p>
              <a:r>
                <a:rPr lang="ja-JP" altLang="en-US" dirty="0" smtClean="0"/>
                <a:t>　　好き</a:t>
              </a:r>
              <a:endParaRPr lang="en-US" altLang="ja-JP" dirty="0" smtClean="0"/>
            </a:p>
            <a:p>
              <a:r>
                <a:rPr kumimoji="1" lang="ja-JP" altLang="en-US" dirty="0" smtClean="0"/>
                <a:t>　　　　アラシ　ジャーネーズＪｒ</a:t>
              </a:r>
              <a:endParaRPr kumimoji="1" lang="en-US" altLang="ja-JP" dirty="0" smtClean="0"/>
            </a:p>
            <a:p>
              <a:r>
                <a:rPr lang="ja-JP" altLang="en-US" dirty="0" smtClean="0"/>
                <a:t>　　　　部活のみんな</a:t>
              </a:r>
              <a:endParaRPr kumimoji="1" lang="en-US" altLang="ja-JP" dirty="0" smtClean="0"/>
            </a:p>
            <a:p>
              <a:r>
                <a:rPr lang="ja-JP" altLang="en-US" dirty="0" smtClean="0"/>
                <a:t>　　嫌い</a:t>
              </a:r>
              <a:endParaRPr lang="en-US" altLang="ja-JP" dirty="0" smtClean="0"/>
            </a:p>
            <a:p>
              <a:r>
                <a:rPr kumimoji="1" lang="ja-JP" altLang="en-US" dirty="0" smtClean="0"/>
                <a:t>　　　　数学　英語</a:t>
              </a:r>
              <a:endParaRPr kumimoji="1" lang="en-US" altLang="ja-JP" dirty="0" smtClean="0"/>
            </a:p>
          </p:txBody>
        </p:sp>
        <p:sp>
          <p:nvSpPr>
            <p:cNvPr id="59" name="テキスト ボックス 58"/>
            <p:cNvSpPr txBox="1"/>
            <p:nvPr/>
          </p:nvSpPr>
          <p:spPr>
            <a:xfrm>
              <a:off x="2699792" y="3861048"/>
              <a:ext cx="1107996" cy="369332"/>
            </a:xfrm>
            <a:prstGeom prst="rect">
              <a:avLst/>
            </a:prstGeom>
            <a:noFill/>
          </p:spPr>
          <p:txBody>
            <a:bodyPr wrap="none" rtlCol="0">
              <a:spAutoFit/>
            </a:bodyPr>
            <a:lstStyle/>
            <a:p>
              <a:r>
                <a:rPr kumimoji="1" lang="ja-JP" altLang="en-US" dirty="0" smtClean="0">
                  <a:solidFill>
                    <a:srgbClr val="FF3399"/>
                  </a:solidFill>
                </a:rPr>
                <a:t>自己紹介</a:t>
              </a:r>
              <a:endParaRPr kumimoji="1" lang="en-US" altLang="ja-JP" dirty="0" smtClean="0">
                <a:solidFill>
                  <a:srgbClr val="FF3399"/>
                </a:solidFill>
              </a:endParaRPr>
            </a:p>
          </p:txBody>
        </p:sp>
        <p:grpSp>
          <p:nvGrpSpPr>
            <p:cNvPr id="15" name="グループ化 62"/>
            <p:cNvGrpSpPr/>
            <p:nvPr/>
          </p:nvGrpSpPr>
          <p:grpSpPr>
            <a:xfrm>
              <a:off x="3132329" y="6300028"/>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sp>
          <p:nvSpPr>
            <p:cNvPr id="65" name="テキスト ボックス 64"/>
            <p:cNvSpPr txBox="1"/>
            <p:nvPr/>
          </p:nvSpPr>
          <p:spPr>
            <a:xfrm>
              <a:off x="2699792" y="7455544"/>
              <a:ext cx="1447832" cy="369332"/>
            </a:xfrm>
            <a:prstGeom prst="rect">
              <a:avLst/>
            </a:prstGeom>
            <a:noFill/>
          </p:spPr>
          <p:txBody>
            <a:bodyPr wrap="none" rtlCol="0">
              <a:spAutoFit/>
            </a:bodyPr>
            <a:lstStyle/>
            <a:p>
              <a:r>
                <a:rPr lang="ja-JP" altLang="en-US" u="sng" dirty="0" smtClean="0">
                  <a:solidFill>
                    <a:srgbClr val="0000FF"/>
                  </a:solidFill>
                </a:rPr>
                <a:t>コメントを書く</a:t>
              </a:r>
              <a:endParaRPr kumimoji="1" lang="en-US" altLang="ja-JP" u="sng" dirty="0" smtClean="0">
                <a:solidFill>
                  <a:srgbClr val="0000FF"/>
                </a:solidFill>
              </a:endParaRPr>
            </a:p>
          </p:txBody>
        </p:sp>
        <p:sp>
          <p:nvSpPr>
            <p:cNvPr id="66" name="テキスト ボックス 65"/>
            <p:cNvSpPr txBox="1"/>
            <p:nvPr/>
          </p:nvSpPr>
          <p:spPr>
            <a:xfrm>
              <a:off x="2699792" y="7842968"/>
              <a:ext cx="1747594" cy="369332"/>
            </a:xfrm>
            <a:prstGeom prst="rect">
              <a:avLst/>
            </a:prstGeom>
            <a:noFill/>
          </p:spPr>
          <p:txBody>
            <a:bodyPr wrap="none" rtlCol="0">
              <a:spAutoFit/>
            </a:bodyPr>
            <a:lstStyle/>
            <a:p>
              <a:r>
                <a:rPr lang="ja-JP" altLang="en-US" b="1" u="sng" dirty="0" smtClean="0">
                  <a:solidFill>
                    <a:srgbClr val="FF0000"/>
                  </a:solidFill>
                </a:rPr>
                <a:t>違反で通報する</a:t>
              </a:r>
              <a:endParaRPr kumimoji="1" lang="en-US" altLang="ja-JP" b="1" u="sng" dirty="0" smtClean="0">
                <a:solidFill>
                  <a:srgbClr val="FF0000"/>
                </a:solidFill>
              </a:endParaRPr>
            </a:p>
          </p:txBody>
        </p:sp>
        <p:sp>
          <p:nvSpPr>
            <p:cNvPr id="67" name="テキスト ボックス 66"/>
            <p:cNvSpPr txBox="1"/>
            <p:nvPr/>
          </p:nvSpPr>
          <p:spPr>
            <a:xfrm>
              <a:off x="2699792" y="8203008"/>
              <a:ext cx="1345240" cy="369332"/>
            </a:xfrm>
            <a:prstGeom prst="rect">
              <a:avLst/>
            </a:prstGeom>
            <a:noFill/>
          </p:spPr>
          <p:txBody>
            <a:bodyPr wrap="none" rtlCol="0">
              <a:spAutoFit/>
            </a:bodyPr>
            <a:lstStyle/>
            <a:p>
              <a:r>
                <a:rPr lang="ja-JP" altLang="en-US" dirty="0" smtClean="0">
                  <a:solidFill>
                    <a:srgbClr val="FF3399"/>
                  </a:solidFill>
                </a:rPr>
                <a:t>コメント一覧</a:t>
              </a:r>
              <a:endParaRPr kumimoji="1" lang="en-US" altLang="ja-JP" dirty="0" smtClean="0">
                <a:solidFill>
                  <a:srgbClr val="FF3399"/>
                </a:solidFill>
              </a:endParaRPr>
            </a:p>
          </p:txBody>
        </p:sp>
        <p:grpSp>
          <p:nvGrpSpPr>
            <p:cNvPr id="16" name="グループ化 72"/>
            <p:cNvGrpSpPr/>
            <p:nvPr/>
          </p:nvGrpSpPr>
          <p:grpSpPr>
            <a:xfrm>
              <a:off x="4189863" y="7387868"/>
              <a:ext cx="1028851" cy="372476"/>
              <a:chOff x="4189863" y="6790324"/>
              <a:chExt cx="1028851" cy="372476"/>
            </a:xfrm>
          </p:grpSpPr>
          <p:sp>
            <p:nvSpPr>
              <p:cNvPr id="68" name="フリーフォーム 67"/>
              <p:cNvSpPr/>
              <p:nvPr/>
            </p:nvSpPr>
            <p:spPr>
              <a:xfrm>
                <a:off x="4189863" y="6877817"/>
                <a:ext cx="508150" cy="284983"/>
              </a:xfrm>
              <a:custGeom>
                <a:avLst/>
                <a:gdLst>
                  <a:gd name="connsiteX0" fmla="*/ 1137 w 508150"/>
                  <a:gd name="connsiteY0" fmla="*/ 284983 h 284983"/>
                  <a:gd name="connsiteX1" fmla="*/ 16377 w 508150"/>
                  <a:gd name="connsiteY1" fmla="*/ 193543 h 284983"/>
                  <a:gd name="connsiteX2" fmla="*/ 123057 w 508150"/>
                  <a:gd name="connsiteY2" fmla="*/ 147823 h 284983"/>
                  <a:gd name="connsiteX3" fmla="*/ 229737 w 508150"/>
                  <a:gd name="connsiteY3" fmla="*/ 163063 h 284983"/>
                  <a:gd name="connsiteX4" fmla="*/ 214497 w 508150"/>
                  <a:gd name="connsiteY4" fmla="*/ 254503 h 284983"/>
                  <a:gd name="connsiteX5" fmla="*/ 138297 w 508150"/>
                  <a:gd name="connsiteY5" fmla="*/ 239263 h 284983"/>
                  <a:gd name="connsiteX6" fmla="*/ 107817 w 508150"/>
                  <a:gd name="connsiteY6" fmla="*/ 193543 h 284983"/>
                  <a:gd name="connsiteX7" fmla="*/ 123057 w 508150"/>
                  <a:gd name="connsiteY7" fmla="*/ 132583 h 284983"/>
                  <a:gd name="connsiteX8" fmla="*/ 260217 w 508150"/>
                  <a:gd name="connsiteY8" fmla="*/ 56383 h 284983"/>
                  <a:gd name="connsiteX9" fmla="*/ 321177 w 508150"/>
                  <a:gd name="connsiteY9" fmla="*/ 71623 h 284983"/>
                  <a:gd name="connsiteX10" fmla="*/ 321177 w 508150"/>
                  <a:gd name="connsiteY10" fmla="*/ 178303 h 284983"/>
                  <a:gd name="connsiteX11" fmla="*/ 275457 w 508150"/>
                  <a:gd name="connsiteY11" fmla="*/ 132583 h 284983"/>
                  <a:gd name="connsiteX12" fmla="*/ 336417 w 508150"/>
                  <a:gd name="connsiteY12" fmla="*/ 41143 h 284983"/>
                  <a:gd name="connsiteX13" fmla="*/ 382137 w 508150"/>
                  <a:gd name="connsiteY13" fmla="*/ 10663 h 284983"/>
                  <a:gd name="connsiteX14" fmla="*/ 458337 w 508150"/>
                  <a:gd name="connsiteY14" fmla="*/ 178303 h 28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8150" h="284983">
                    <a:moveTo>
                      <a:pt x="1137" y="284983"/>
                    </a:moveTo>
                    <a:cubicBezTo>
                      <a:pt x="6217" y="254503"/>
                      <a:pt x="0" y="219747"/>
                      <a:pt x="16377" y="193543"/>
                    </a:cubicBezTo>
                    <a:cubicBezTo>
                      <a:pt x="26289" y="177684"/>
                      <a:pt x="102041" y="154828"/>
                      <a:pt x="123057" y="147823"/>
                    </a:cubicBezTo>
                    <a:lnTo>
                      <a:pt x="229737" y="163063"/>
                    </a:lnTo>
                    <a:cubicBezTo>
                      <a:pt x="249847" y="186524"/>
                      <a:pt x="238235" y="234721"/>
                      <a:pt x="214497" y="254503"/>
                    </a:cubicBezTo>
                    <a:cubicBezTo>
                      <a:pt x="194598" y="271086"/>
                      <a:pt x="163697" y="244343"/>
                      <a:pt x="138297" y="239263"/>
                    </a:cubicBezTo>
                    <a:cubicBezTo>
                      <a:pt x="128137" y="224023"/>
                      <a:pt x="110407" y="211675"/>
                      <a:pt x="107817" y="193543"/>
                    </a:cubicBezTo>
                    <a:cubicBezTo>
                      <a:pt x="104855" y="172808"/>
                      <a:pt x="109264" y="148346"/>
                      <a:pt x="123057" y="132583"/>
                    </a:cubicBezTo>
                    <a:cubicBezTo>
                      <a:pt x="166213" y="83262"/>
                      <a:pt x="206780" y="74195"/>
                      <a:pt x="260217" y="56383"/>
                    </a:cubicBezTo>
                    <a:cubicBezTo>
                      <a:pt x="280537" y="61463"/>
                      <a:pt x="304821" y="58539"/>
                      <a:pt x="321177" y="71623"/>
                    </a:cubicBezTo>
                    <a:cubicBezTo>
                      <a:pt x="353061" y="97130"/>
                      <a:pt x="327248" y="154020"/>
                      <a:pt x="321177" y="178303"/>
                    </a:cubicBezTo>
                    <a:cubicBezTo>
                      <a:pt x="305937" y="163063"/>
                      <a:pt x="280684" y="153492"/>
                      <a:pt x="275457" y="132583"/>
                    </a:cubicBezTo>
                    <a:cubicBezTo>
                      <a:pt x="252869" y="42229"/>
                      <a:pt x="291537" y="63583"/>
                      <a:pt x="336417" y="41143"/>
                    </a:cubicBezTo>
                    <a:cubicBezTo>
                      <a:pt x="352800" y="32952"/>
                      <a:pt x="366897" y="20823"/>
                      <a:pt x="382137" y="10663"/>
                    </a:cubicBezTo>
                    <a:cubicBezTo>
                      <a:pt x="508150" y="35866"/>
                      <a:pt x="458337" y="0"/>
                      <a:pt x="458337" y="178303"/>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7" name="グループ化 70"/>
              <p:cNvGrpSpPr/>
              <p:nvPr/>
            </p:nvGrpSpPr>
            <p:grpSpPr>
              <a:xfrm rot="19458636">
                <a:off x="4628021" y="6790324"/>
                <a:ext cx="590693" cy="135352"/>
                <a:chOff x="5220072" y="6462000"/>
                <a:chExt cx="1728192" cy="396000"/>
              </a:xfrm>
            </p:grpSpPr>
            <p:sp>
              <p:nvSpPr>
                <p:cNvPr id="70" name="フローチャート : 抜出し 69"/>
                <p:cNvSpPr/>
                <p:nvPr/>
              </p:nvSpPr>
              <p:spPr>
                <a:xfrm rot="16200000">
                  <a:off x="5292100" y="6421641"/>
                  <a:ext cx="360000" cy="504056"/>
                </a:xfrm>
                <a:prstGeom prst="flowChartExtract">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 直接アクセス記憶 68"/>
                <p:cNvSpPr/>
                <p:nvPr/>
              </p:nvSpPr>
              <p:spPr>
                <a:xfrm>
                  <a:off x="5580112" y="6462000"/>
                  <a:ext cx="1368152" cy="396000"/>
                </a:xfrm>
                <a:prstGeom prst="flowChartMagneticDrum">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72" name="テキスト ボックス 71"/>
            <p:cNvSpPr txBox="1"/>
            <p:nvPr/>
          </p:nvSpPr>
          <p:spPr>
            <a:xfrm>
              <a:off x="2699792" y="8635056"/>
              <a:ext cx="3078087" cy="4616648"/>
            </a:xfrm>
            <a:prstGeom prst="rect">
              <a:avLst/>
            </a:prstGeom>
            <a:noFill/>
          </p:spPr>
          <p:txBody>
            <a:bodyPr wrap="none" rtlCol="0">
              <a:spAutoFit/>
            </a:bodyPr>
            <a:lstStyle/>
            <a:p>
              <a:r>
                <a:rPr lang="ja-JP" altLang="en-US" b="1" u="sng" dirty="0" smtClean="0">
                  <a:solidFill>
                    <a:srgbClr val="0000FF"/>
                  </a:solidFill>
                </a:rPr>
                <a:t>たっきー</a:t>
              </a:r>
              <a:r>
                <a:rPr lang="ja-JP" altLang="en-US" dirty="0" smtClean="0"/>
                <a:t>：</a:t>
              </a:r>
              <a:r>
                <a:rPr lang="en-US" altLang="ja-JP" dirty="0" smtClean="0"/>
                <a:t>2010/10/01 03:18</a:t>
              </a:r>
            </a:p>
            <a:p>
              <a:r>
                <a:rPr lang="ja-JP" altLang="en-US" dirty="0" smtClean="0"/>
                <a:t>　　こんにちは</a:t>
              </a:r>
              <a:endParaRPr lang="en-US" altLang="ja-JP" dirty="0" smtClean="0"/>
            </a:p>
            <a:p>
              <a:r>
                <a:rPr lang="ja-JP" altLang="en-US" dirty="0" smtClean="0"/>
                <a:t>　　よかったら，オレのプロフも</a:t>
              </a:r>
              <a:endParaRPr lang="en-US" altLang="ja-JP" dirty="0" smtClean="0"/>
            </a:p>
            <a:p>
              <a:r>
                <a:rPr lang="ja-JP" altLang="en-US" dirty="0" smtClean="0">
                  <a:solidFill>
                    <a:srgbClr val="FF3399"/>
                  </a:solidFill>
                </a:rPr>
                <a:t>　　</a:t>
              </a:r>
              <a:r>
                <a:rPr lang="ja-JP" altLang="en-US" dirty="0" smtClean="0"/>
                <a:t>見に来てね。</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ちか</a:t>
              </a:r>
              <a:r>
                <a:rPr lang="ja-JP" altLang="en-US" dirty="0" smtClean="0"/>
                <a:t>：</a:t>
              </a:r>
              <a:r>
                <a:rPr lang="en-US" altLang="ja-JP" dirty="0" smtClean="0"/>
                <a:t>2010/09/26 23:04</a:t>
              </a:r>
            </a:p>
            <a:p>
              <a:r>
                <a:rPr lang="ja-JP" altLang="en-US" dirty="0" smtClean="0"/>
                <a:t>　　Ｄｅａｒ　由香！</a:t>
              </a:r>
              <a:endParaRPr lang="en-US" altLang="ja-JP" dirty="0" smtClean="0"/>
            </a:p>
            <a:p>
              <a:r>
                <a:rPr lang="ja-JP" altLang="en-US" dirty="0" smtClean="0"/>
                <a:t>　　またカラオケ行こうね</a:t>
              </a:r>
              <a:r>
                <a:rPr lang="ja-JP" altLang="en-US" sz="2400" dirty="0" smtClean="0">
                  <a:solidFill>
                    <a:srgbClr val="FF3399"/>
                  </a:solidFill>
                </a:rPr>
                <a:t>♥</a:t>
              </a:r>
              <a:endParaRPr lang="en-US" altLang="ja-JP" sz="2400" dirty="0" smtClean="0">
                <a:solidFill>
                  <a:srgbClr val="FF3399"/>
                </a:solidFill>
              </a:endParaRPr>
            </a:p>
            <a:p>
              <a:endParaRPr lang="en-US" altLang="ja-JP" b="1" u="sng" dirty="0" smtClean="0">
                <a:solidFill>
                  <a:srgbClr val="0000FF"/>
                </a:solidFill>
              </a:endParaRPr>
            </a:p>
            <a:p>
              <a:r>
                <a:rPr lang="ja-JP" altLang="en-US" b="1" u="sng" dirty="0" smtClean="0">
                  <a:solidFill>
                    <a:srgbClr val="0000FF"/>
                  </a:solidFill>
                </a:rPr>
                <a:t>みかん</a:t>
              </a:r>
              <a:r>
                <a:rPr lang="ja-JP" altLang="en-US" dirty="0" smtClean="0"/>
                <a:t>：</a:t>
              </a:r>
              <a:r>
                <a:rPr lang="en-US" altLang="ja-JP" dirty="0" smtClean="0"/>
                <a:t>2010/09/03 13:42</a:t>
              </a:r>
            </a:p>
            <a:p>
              <a:r>
                <a:rPr lang="ja-JP" altLang="en-US" dirty="0" smtClean="0"/>
                <a:t>　　あっつ！</a:t>
              </a:r>
              <a:r>
                <a:rPr lang="ja-JP" altLang="en-US" dirty="0" err="1" smtClean="0"/>
                <a:t>激やせしせう</a:t>
              </a:r>
              <a:r>
                <a:rPr lang="ja-JP" altLang="en-US" dirty="0" smtClean="0"/>
                <a:t>！！</a:t>
              </a:r>
              <a:endParaRPr lang="en-US" altLang="ja-JP" dirty="0" smtClean="0"/>
            </a:p>
            <a:p>
              <a:r>
                <a:rPr lang="ja-JP" altLang="en-US" dirty="0" smtClean="0">
                  <a:solidFill>
                    <a:srgbClr val="0000FF"/>
                  </a:solidFill>
                </a:rPr>
                <a:t>　</a:t>
              </a:r>
              <a:r>
                <a:rPr lang="ja-JP" altLang="en-US" dirty="0" smtClean="0"/>
                <a:t>　体育祭　死ぬよね。</a:t>
              </a:r>
              <a:endParaRPr lang="en-US" altLang="ja-JP" dirty="0" smtClean="0"/>
            </a:p>
            <a:p>
              <a:r>
                <a:rPr lang="ja-JP" altLang="en-US" dirty="0" smtClean="0"/>
                <a:t>　　ユカも熱中症注意だよ。</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あつし</a:t>
              </a:r>
              <a:r>
                <a:rPr lang="ja-JP" altLang="en-US" dirty="0" smtClean="0"/>
                <a:t>：</a:t>
              </a:r>
              <a:r>
                <a:rPr lang="en-US" altLang="ja-JP" dirty="0" smtClean="0"/>
                <a:t>2010/08/11 16:11</a:t>
              </a:r>
            </a:p>
            <a:p>
              <a:r>
                <a:rPr lang="ja-JP" altLang="en-US" dirty="0" smtClean="0"/>
                <a:t>　　チラミしました。よろしく。</a:t>
              </a:r>
              <a:endParaRPr lang="en-US" altLang="ja-JP" dirty="0" smtClean="0"/>
            </a:p>
          </p:txBody>
        </p:sp>
        <p:grpSp>
          <p:nvGrpSpPr>
            <p:cNvPr id="18" name="グループ化 73"/>
            <p:cNvGrpSpPr/>
            <p:nvPr/>
          </p:nvGrpSpPr>
          <p:grpSpPr>
            <a:xfrm>
              <a:off x="3131840" y="6858000"/>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grpSp>
        <p:nvGrpSpPr>
          <p:cNvPr id="21" name="グループ化 25"/>
          <p:cNvGrpSpPr/>
          <p:nvPr/>
        </p:nvGrpSpPr>
        <p:grpSpPr>
          <a:xfrm>
            <a:off x="2267744" y="-19432"/>
            <a:ext cx="4608512" cy="9572057"/>
            <a:chOff x="2267744" y="-19432"/>
            <a:chExt cx="4608512" cy="9572057"/>
          </a:xfrm>
        </p:grpSpPr>
        <p:grpSp>
          <p:nvGrpSpPr>
            <p:cNvPr id="22" name="グループ化 24"/>
            <p:cNvGrpSpPr/>
            <p:nvPr/>
          </p:nvGrpSpPr>
          <p:grpSpPr>
            <a:xfrm>
              <a:off x="2269252" y="0"/>
              <a:ext cx="4605496" cy="7533456"/>
              <a:chOff x="2267744" y="0"/>
              <a:chExt cx="4605496" cy="7533456"/>
            </a:xfrm>
          </p:grpSpPr>
          <p:sp>
            <p:nvSpPr>
              <p:cNvPr id="23" name="正方形/長方形 22"/>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1"/>
            <p:cNvGrpSpPr/>
            <p:nvPr/>
          </p:nvGrpSpPr>
          <p:grpSpPr>
            <a:xfrm>
              <a:off x="2267744" y="-19432"/>
              <a:ext cx="4608512" cy="9572057"/>
              <a:chOff x="2267744" y="-19432"/>
              <a:chExt cx="4608512" cy="9572057"/>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19432"/>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3" cstate="print"/>
              <a:srcRect l="686"/>
              <a:stretch>
                <a:fillRect/>
              </a:stretch>
            </p:blipFill>
            <p:spPr bwMode="auto">
              <a:xfrm>
                <a:off x="2357205" y="0"/>
                <a:ext cx="4429590" cy="9552625"/>
              </a:xfrm>
              <a:prstGeom prst="rect">
                <a:avLst/>
              </a:prstGeom>
              <a:noFill/>
              <a:ln w="9525">
                <a:noFill/>
                <a:miter lim="800000"/>
                <a:headEnd/>
                <a:tailEnd/>
              </a:ln>
            </p:spPr>
          </p:pic>
        </p:grpSp>
      </p:grpSp>
      <p:sp>
        <p:nvSpPr>
          <p:cNvPr id="93" name="角丸四角形 92"/>
          <p:cNvSpPr/>
          <p:nvPr/>
        </p:nvSpPr>
        <p:spPr>
          <a:xfrm>
            <a:off x="2555776" y="3429000"/>
            <a:ext cx="1080120" cy="504056"/>
          </a:xfrm>
          <a:prstGeom prst="roundRect">
            <a:avLst>
              <a:gd name="adj" fmla="val 50000"/>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形吹き出し 79"/>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1" name="グループ化 80"/>
          <p:cNvGrpSpPr/>
          <p:nvPr/>
        </p:nvGrpSpPr>
        <p:grpSpPr>
          <a:xfrm>
            <a:off x="8474904" y="0"/>
            <a:ext cx="669096" cy="1484785"/>
            <a:chOff x="3275856" y="-1"/>
            <a:chExt cx="2520280" cy="5592727"/>
          </a:xfrm>
        </p:grpSpPr>
        <p:grpSp>
          <p:nvGrpSpPr>
            <p:cNvPr id="82" name="グループ化 7"/>
            <p:cNvGrpSpPr/>
            <p:nvPr/>
          </p:nvGrpSpPr>
          <p:grpSpPr>
            <a:xfrm>
              <a:off x="3707904" y="-1"/>
              <a:ext cx="2088232" cy="3360287"/>
              <a:chOff x="3707904" y="0"/>
              <a:chExt cx="2736304" cy="2736304"/>
            </a:xfrm>
          </p:grpSpPr>
          <p:sp>
            <p:nvSpPr>
              <p:cNvPr id="8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パイ 8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パイ 8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3" name="フリーフォーム 8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4" name="グループ化 11"/>
            <p:cNvGrpSpPr/>
            <p:nvPr/>
          </p:nvGrpSpPr>
          <p:grpSpPr>
            <a:xfrm flipH="1">
              <a:off x="3275856" y="0"/>
              <a:ext cx="1274440" cy="1058416"/>
              <a:chOff x="7812360" y="548680"/>
              <a:chExt cx="1274440" cy="1058416"/>
            </a:xfrm>
          </p:grpSpPr>
          <p:sp>
            <p:nvSpPr>
              <p:cNvPr id="85" name="円弧 8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6" name="円弧 8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wedge">
                                      <p:cBhvr>
                                        <p:cTn id="12" dur="2000"/>
                                        <p:tgtEl>
                                          <p:spTgt spid="93"/>
                                        </p:tgtEl>
                                      </p:cBhvr>
                                    </p:animEffect>
                                  </p:childTnLst>
                                </p:cTn>
                              </p:par>
                              <p:par>
                                <p:cTn id="13" presetID="1" presetClass="exit" presetSubtype="0" fill="hold" nodeType="withEffect">
                                  <p:stCondLst>
                                    <p:cond delay="0"/>
                                  </p:stCondLst>
                                  <p:childTnLst>
                                    <p:set>
                                      <p:cBhvr>
                                        <p:cTn id="14" dur="1" fill="hold">
                                          <p:stCondLst>
                                            <p:cond delay="0"/>
                                          </p:stCondLst>
                                        </p:cTn>
                                        <p:tgtEl>
                                          <p:spTgt spid="81"/>
                                        </p:tgtEl>
                                        <p:attrNameLst>
                                          <p:attrName>style.visibility</p:attrName>
                                        </p:attrNameLst>
                                      </p:cBhvr>
                                      <p:to>
                                        <p:strVal val="hidden"/>
                                      </p:to>
                                    </p:set>
                                  </p:childTnLst>
                                </p:cTn>
                              </p:par>
                            </p:childTnLst>
                          </p:cTn>
                        </p:par>
                        <p:par>
                          <p:cTn id="15" fill="hold">
                            <p:stCondLst>
                              <p:cond delay="2000"/>
                            </p:stCondLst>
                            <p:childTnLst>
                              <p:par>
                                <p:cTn id="16" presetID="18" presetClass="entr" presetSubtype="12" fill="hold" grpId="0" nodeType="afterEffect">
                                  <p:stCondLst>
                                    <p:cond delay="1000"/>
                                  </p:stCondLst>
                                  <p:childTnLst>
                                    <p:set>
                                      <p:cBhvr>
                                        <p:cTn id="17" dur="1" fill="hold">
                                          <p:stCondLst>
                                            <p:cond delay="0"/>
                                          </p:stCondLst>
                                        </p:cTn>
                                        <p:tgtEl>
                                          <p:spTgt spid="80"/>
                                        </p:tgtEl>
                                        <p:attrNameLst>
                                          <p:attrName>style.visibility</p:attrName>
                                        </p:attrNameLst>
                                      </p:cBhvr>
                                      <p:to>
                                        <p:strVal val="visible"/>
                                      </p:to>
                                    </p:set>
                                    <p:animEffect transition="in" filter="strips(downLeft)">
                                      <p:cBhvr>
                                        <p:cTn id="18"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88" name="グループ化 87"/>
          <p:cNvGrpSpPr/>
          <p:nvPr/>
        </p:nvGrpSpPr>
        <p:grpSpPr>
          <a:xfrm>
            <a:off x="2483768" y="44624"/>
            <a:ext cx="4176464" cy="6813376"/>
            <a:chOff x="2483768" y="44624"/>
            <a:chExt cx="4176464" cy="6813376"/>
          </a:xfrm>
        </p:grpSpPr>
        <p:grpSp>
          <p:nvGrpSpPr>
            <p:cNvPr id="86" name="グループ化 85"/>
            <p:cNvGrpSpPr/>
            <p:nvPr/>
          </p:nvGrpSpPr>
          <p:grpSpPr>
            <a:xfrm>
              <a:off x="2483768" y="44624"/>
              <a:ext cx="4176464" cy="6813376"/>
              <a:chOff x="2483768" y="44624"/>
              <a:chExt cx="4176464" cy="6813376"/>
            </a:xfrm>
          </p:grpSpPr>
          <p:sp>
            <p:nvSpPr>
              <p:cNvPr id="20" name="角丸四角形 19"/>
              <p:cNvSpPr/>
              <p:nvPr/>
            </p:nvSpPr>
            <p:spPr>
              <a:xfrm>
                <a:off x="2483768" y="44624"/>
                <a:ext cx="4176464" cy="681337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404664"/>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268760"/>
                <a:ext cx="3456384" cy="400110"/>
              </a:xfrm>
              <a:prstGeom prst="rect">
                <a:avLst/>
              </a:prstGeom>
              <a:solidFill>
                <a:srgbClr val="00B0F0"/>
              </a:solidFill>
            </p:spPr>
            <p:txBody>
              <a:bodyPr wrap="square" rtlCol="0">
                <a:spAutoFit/>
              </a:bodyPr>
              <a:lstStyle/>
              <a:p>
                <a:r>
                  <a:rPr kumimoji="1" lang="ja-JP" altLang="en-US" sz="2000" b="1" dirty="0" err="1" smtClean="0">
                    <a:solidFill>
                      <a:schemeClr val="bg1"/>
                    </a:solidFill>
                  </a:rPr>
                  <a:t>ちか</a:t>
                </a:r>
                <a:endParaRPr kumimoji="1" lang="ja-JP" altLang="en-US" sz="2000" b="1" dirty="0">
                  <a:solidFill>
                    <a:schemeClr val="bg1"/>
                  </a:solidFill>
                </a:endParaRPr>
              </a:p>
            </p:txBody>
          </p:sp>
          <p:sp>
            <p:nvSpPr>
              <p:cNvPr id="57" name="テキスト ボックス 56"/>
              <p:cNvSpPr txBox="1"/>
              <p:nvPr/>
            </p:nvSpPr>
            <p:spPr>
              <a:xfrm>
                <a:off x="4499992" y="1772816"/>
                <a:ext cx="192552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誕生日：８月２７日</a:t>
                </a:r>
                <a:endParaRPr lang="en-US" altLang="ja-JP" dirty="0" smtClean="0"/>
              </a:p>
              <a:p>
                <a:r>
                  <a:rPr kumimoji="1" lang="ja-JP" altLang="en-US" dirty="0" smtClean="0"/>
                  <a:t>血液型：Ｏ型</a:t>
                </a:r>
                <a:endParaRPr kumimoji="1" lang="en-US" altLang="ja-JP" dirty="0" smtClean="0"/>
              </a:p>
              <a:p>
                <a:r>
                  <a:rPr lang="ja-JP" altLang="en-US" dirty="0" smtClean="0"/>
                  <a:t>出身校：米野木小</a:t>
                </a:r>
                <a:endParaRPr kumimoji="1" lang="en-US" altLang="ja-JP" dirty="0" smtClean="0"/>
              </a:p>
              <a:p>
                <a:r>
                  <a:rPr lang="ja-JP" altLang="en-US" dirty="0" smtClean="0"/>
                  <a:t>登録ＩＤ：</a:t>
                </a:r>
                <a:r>
                  <a:rPr lang="en-US" altLang="ja-JP" dirty="0" smtClean="0"/>
                  <a:t>123789</a:t>
                </a:r>
                <a:endParaRPr kumimoji="1" lang="ja-JP" altLang="en-US" dirty="0"/>
              </a:p>
            </p:txBody>
          </p:sp>
          <p:sp>
            <p:nvSpPr>
              <p:cNvPr id="64" name="正方形/長方形 63"/>
              <p:cNvSpPr/>
              <p:nvPr/>
            </p:nvSpPr>
            <p:spPr>
              <a:xfrm>
                <a:off x="2735796" y="4077072"/>
                <a:ext cx="3672408" cy="1368152"/>
              </a:xfrm>
              <a:prstGeom prst="rect">
                <a:avLst/>
              </a:prstGeom>
              <a:solidFill>
                <a:srgbClr val="CCFF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699792" y="4149080"/>
                <a:ext cx="3650358" cy="1200329"/>
              </a:xfrm>
              <a:prstGeom prst="rect">
                <a:avLst/>
              </a:prstGeom>
              <a:noFill/>
            </p:spPr>
            <p:txBody>
              <a:bodyPr wrap="square" rtlCol="0">
                <a:spAutoFit/>
              </a:bodyPr>
              <a:lstStyle/>
              <a:p>
                <a:r>
                  <a:rPr lang="ja-JP" altLang="en-US" dirty="0" smtClean="0"/>
                  <a:t>ＪＣ２で卓球部　</a:t>
                </a:r>
                <a:endParaRPr lang="en-US" altLang="ja-JP" dirty="0" smtClean="0"/>
              </a:p>
              <a:p>
                <a:r>
                  <a:rPr kumimoji="1" lang="ja-JP" altLang="en-US" dirty="0" smtClean="0"/>
                  <a:t>ジャーネーズＪｒ　の山田太郎大好き</a:t>
                </a:r>
                <a:endParaRPr kumimoji="1" lang="en-US" altLang="ja-JP" dirty="0" smtClean="0"/>
              </a:p>
              <a:p>
                <a:r>
                  <a:rPr lang="ja-JP" altLang="en-US" dirty="0" smtClean="0"/>
                  <a:t>ヤマタロふぁんのしと絡み強制</a:t>
                </a:r>
                <a:endParaRPr lang="en-US" altLang="ja-JP" dirty="0" smtClean="0"/>
              </a:p>
              <a:p>
                <a:r>
                  <a:rPr kumimoji="1" lang="ja-JP" altLang="en-US" dirty="0" smtClean="0"/>
                  <a:t>　　　　　　　　　　なんて</a:t>
                </a:r>
                <a:r>
                  <a:rPr kumimoji="1" lang="ja-JP" altLang="en-US" dirty="0" err="1" smtClean="0"/>
                  <a:t>ね</a:t>
                </a:r>
                <a:endParaRPr kumimoji="1" lang="en-US" altLang="ja-JP" dirty="0" smtClean="0"/>
              </a:p>
            </p:txBody>
          </p:sp>
          <p:sp>
            <p:nvSpPr>
              <p:cNvPr id="59" name="テキスト ボックス 58"/>
              <p:cNvSpPr txBox="1"/>
              <p:nvPr/>
            </p:nvSpPr>
            <p:spPr>
              <a:xfrm>
                <a:off x="2699792" y="3717032"/>
                <a:ext cx="1107996" cy="369332"/>
              </a:xfrm>
              <a:prstGeom prst="rect">
                <a:avLst/>
              </a:prstGeom>
              <a:noFill/>
            </p:spPr>
            <p:txBody>
              <a:bodyPr wrap="none" rtlCol="0">
                <a:spAutoFit/>
              </a:bodyPr>
              <a:lstStyle/>
              <a:p>
                <a:r>
                  <a:rPr kumimoji="1" lang="ja-JP" altLang="en-US" dirty="0" smtClean="0">
                    <a:solidFill>
                      <a:srgbClr val="0000FF"/>
                    </a:solidFill>
                  </a:rPr>
                  <a:t>自己紹介</a:t>
                </a:r>
                <a:endParaRPr kumimoji="1" lang="en-US" altLang="ja-JP" dirty="0" smtClean="0">
                  <a:solidFill>
                    <a:srgbClr val="0000FF"/>
                  </a:solidFill>
                </a:endParaRPr>
              </a:p>
            </p:txBody>
          </p:sp>
          <p:grpSp>
            <p:nvGrpSpPr>
              <p:cNvPr id="21" name="グループ化 62"/>
              <p:cNvGrpSpPr/>
              <p:nvPr/>
            </p:nvGrpSpPr>
            <p:grpSpPr>
              <a:xfrm>
                <a:off x="3132329" y="5661248"/>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grpSp>
            <p:nvGrpSpPr>
              <p:cNvPr id="26" name="グループ化 73"/>
              <p:cNvGrpSpPr/>
              <p:nvPr/>
            </p:nvGrpSpPr>
            <p:grpSpPr>
              <a:xfrm>
                <a:off x="3131840" y="6219220"/>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pic>
          <p:nvPicPr>
            <p:cNvPr id="1026" name="Picture 2" descr="E:\素材作成\女の子.JPG"/>
            <p:cNvPicPr>
              <a:picLocks noChangeAspect="1" noChangeArrowheads="1"/>
            </p:cNvPicPr>
            <p:nvPr/>
          </p:nvPicPr>
          <p:blipFill>
            <a:blip r:embed="rId3" cstate="print"/>
            <a:srcRect/>
            <a:stretch>
              <a:fillRect/>
            </a:stretch>
          </p:blipFill>
          <p:spPr bwMode="auto">
            <a:xfrm>
              <a:off x="2699792" y="1772816"/>
              <a:ext cx="1750909" cy="1965504"/>
            </a:xfrm>
            <a:prstGeom prst="rect">
              <a:avLst/>
            </a:prstGeom>
            <a:noFill/>
          </p:spPr>
        </p:pic>
      </p:grpSp>
      <p:grpSp>
        <p:nvGrpSpPr>
          <p:cNvPr id="30" name="グループ化 25"/>
          <p:cNvGrpSpPr/>
          <p:nvPr/>
        </p:nvGrpSpPr>
        <p:grpSpPr>
          <a:xfrm>
            <a:off x="2267744" y="-91440"/>
            <a:ext cx="4608512" cy="9644065"/>
            <a:chOff x="2267744" y="-91440"/>
            <a:chExt cx="4608512" cy="9644065"/>
          </a:xfrm>
        </p:grpSpPr>
        <p:grpSp>
          <p:nvGrpSpPr>
            <p:cNvPr id="31" name="グループ化 24"/>
            <p:cNvGrpSpPr/>
            <p:nvPr/>
          </p:nvGrpSpPr>
          <p:grpSpPr>
            <a:xfrm>
              <a:off x="2269252" y="0"/>
              <a:ext cx="4605496" cy="7533456"/>
              <a:chOff x="2267744" y="0"/>
              <a:chExt cx="4605496" cy="7533456"/>
            </a:xfrm>
          </p:grpSpPr>
          <p:sp>
            <p:nvSpPr>
              <p:cNvPr id="23" name="正方形/長方形 22"/>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21"/>
            <p:cNvGrpSpPr/>
            <p:nvPr/>
          </p:nvGrpSpPr>
          <p:grpSpPr>
            <a:xfrm>
              <a:off x="2267744" y="-91440"/>
              <a:ext cx="4608512" cy="9644065"/>
              <a:chOff x="2267744" y="-91440"/>
              <a:chExt cx="4608512" cy="9644065"/>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4" cstate="print"/>
              <a:srcRect l="686"/>
              <a:stretch>
                <a:fillRect/>
              </a:stretch>
            </p:blipFill>
            <p:spPr bwMode="auto">
              <a:xfrm>
                <a:off x="2357205" y="0"/>
                <a:ext cx="4429590" cy="9552625"/>
              </a:xfrm>
              <a:prstGeom prst="rect">
                <a:avLst/>
              </a:prstGeom>
              <a:noFill/>
              <a:ln w="9525">
                <a:noFill/>
                <a:miter lim="800000"/>
                <a:headEnd/>
                <a:tailEnd/>
              </a:ln>
            </p:spPr>
          </p:pic>
        </p:grpSp>
      </p:grpSp>
      <p:sp>
        <p:nvSpPr>
          <p:cNvPr id="93" name="角丸四角形 92"/>
          <p:cNvSpPr/>
          <p:nvPr/>
        </p:nvSpPr>
        <p:spPr>
          <a:xfrm>
            <a:off x="4499992" y="3068960"/>
            <a:ext cx="1944216" cy="504056"/>
          </a:xfrm>
          <a:prstGeom prst="roundRect">
            <a:avLst>
              <a:gd name="adj" fmla="val 50000"/>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円形吹き出し 90"/>
          <p:cNvSpPr/>
          <p:nvPr/>
        </p:nvSpPr>
        <p:spPr>
          <a:xfrm>
            <a:off x="5940152" y="1196752"/>
            <a:ext cx="2915816" cy="1296144"/>
          </a:xfrm>
          <a:prstGeom prst="wedgeEllipseCallout">
            <a:avLst>
              <a:gd name="adj1" fmla="val -61094"/>
              <a:gd name="adj2" fmla="val 10282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err="1" smtClean="0">
                <a:solidFill>
                  <a:srgbClr val="FF0000"/>
                </a:solidFill>
              </a:rPr>
              <a:t>ちかちゃんは</a:t>
            </a:r>
            <a:endParaRPr lang="ja-JP" altLang="en-US" sz="2400" dirty="0" smtClean="0">
              <a:solidFill>
                <a:srgbClr val="FF0000"/>
              </a:solidFill>
            </a:endParaRPr>
          </a:p>
          <a:p>
            <a:pPr algn="ctr"/>
            <a:r>
              <a:rPr lang="ja-JP" altLang="en-US" sz="2400" dirty="0" smtClean="0">
                <a:solidFill>
                  <a:srgbClr val="FF0000"/>
                </a:solidFill>
              </a:rPr>
              <a:t>米野木小学校出身</a:t>
            </a:r>
          </a:p>
        </p:txBody>
      </p:sp>
      <p:sp>
        <p:nvSpPr>
          <p:cNvPr id="33" name="円形吹き出し 32"/>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34" name="グループ化 33"/>
          <p:cNvGrpSpPr/>
          <p:nvPr/>
        </p:nvGrpSpPr>
        <p:grpSpPr>
          <a:xfrm>
            <a:off x="8474904" y="0"/>
            <a:ext cx="669096" cy="1484785"/>
            <a:chOff x="3275856" y="-1"/>
            <a:chExt cx="2520280" cy="5592727"/>
          </a:xfrm>
        </p:grpSpPr>
        <p:grpSp>
          <p:nvGrpSpPr>
            <p:cNvPr id="35" name="グループ化 7"/>
            <p:cNvGrpSpPr/>
            <p:nvPr/>
          </p:nvGrpSpPr>
          <p:grpSpPr>
            <a:xfrm>
              <a:off x="3707904" y="-1"/>
              <a:ext cx="2088232" cy="3360287"/>
              <a:chOff x="3707904" y="0"/>
              <a:chExt cx="2736304" cy="2736304"/>
            </a:xfrm>
          </p:grpSpPr>
          <p:sp>
            <p:nvSpPr>
              <p:cNvPr id="4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パイ 4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パイ 4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6" name="フリーフォーム 3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7" name="グループ化 11"/>
            <p:cNvGrpSpPr/>
            <p:nvPr/>
          </p:nvGrpSpPr>
          <p:grpSpPr>
            <a:xfrm flipH="1">
              <a:off x="3275856" y="0"/>
              <a:ext cx="1274440" cy="1058416"/>
              <a:chOff x="7812360" y="548680"/>
              <a:chExt cx="1274440" cy="1058416"/>
            </a:xfrm>
          </p:grpSpPr>
          <p:sp>
            <p:nvSpPr>
              <p:cNvPr id="38" name="円弧 3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43" name="右矢印 42"/>
          <p:cNvSpPr/>
          <p:nvPr/>
        </p:nvSpPr>
        <p:spPr>
          <a:xfrm flipH="1">
            <a:off x="0" y="3068960"/>
            <a:ext cx="2843808" cy="1872208"/>
          </a:xfrm>
          <a:prstGeom prst="rightArrow">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ウサちゃん））」</a:t>
            </a:r>
            <a:r>
              <a:rPr lang="ja-JP" altLang="en-US" dirty="0" err="1" smtClean="0">
                <a:solidFill>
                  <a:srgbClr val="FF0000"/>
                </a:solidFill>
              </a:rPr>
              <a:t>さんの</a:t>
            </a:r>
            <a:r>
              <a:rPr lang="ja-JP" altLang="en-US" dirty="0" smtClean="0">
                <a:solidFill>
                  <a:srgbClr val="FF0000"/>
                </a:solidFill>
              </a:rPr>
              <a:t>ページへ戻る</a:t>
            </a:r>
            <a:endParaRPr kumimoji="1" lang="ja-JP" altLang="en-US" dirty="0">
              <a:solidFill>
                <a:srgbClr val="FF0000"/>
              </a:solidFill>
            </a:endParaRPr>
          </a:p>
        </p:txBody>
      </p:sp>
      <p:grpSp>
        <p:nvGrpSpPr>
          <p:cNvPr id="44" name="グループ化 43"/>
          <p:cNvGrpSpPr/>
          <p:nvPr/>
        </p:nvGrpSpPr>
        <p:grpSpPr>
          <a:xfrm>
            <a:off x="8474904" y="0"/>
            <a:ext cx="669096" cy="1484785"/>
            <a:chOff x="3275856" y="-1"/>
            <a:chExt cx="2520280" cy="5592727"/>
          </a:xfrm>
        </p:grpSpPr>
        <p:grpSp>
          <p:nvGrpSpPr>
            <p:cNvPr id="45" name="グループ化 7"/>
            <p:cNvGrpSpPr/>
            <p:nvPr/>
          </p:nvGrpSpPr>
          <p:grpSpPr>
            <a:xfrm>
              <a:off x="3707904" y="-1"/>
              <a:ext cx="2088232" cy="3360287"/>
              <a:chOff x="3707904" y="0"/>
              <a:chExt cx="2736304" cy="2736304"/>
            </a:xfrm>
          </p:grpSpPr>
          <p:sp>
            <p:nvSpPr>
              <p:cNvPr id="5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パイ 5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パイ 5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6" name="フリーフォーム 4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7" name="グループ化 11"/>
            <p:cNvGrpSpPr/>
            <p:nvPr/>
          </p:nvGrpSpPr>
          <p:grpSpPr>
            <a:xfrm flipH="1">
              <a:off x="3275856" y="0"/>
              <a:ext cx="1274440" cy="1058416"/>
              <a:chOff x="7812360" y="548680"/>
              <a:chExt cx="1274440" cy="1058416"/>
            </a:xfrm>
          </p:grpSpPr>
          <p:sp>
            <p:nvSpPr>
              <p:cNvPr id="48" name="円弧 4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円弧 4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3"/>
                                        </p:tgtEl>
                                        <p:attrNameLst>
                                          <p:attrName>style.visibility</p:attrName>
                                        </p:attrNameLst>
                                      </p:cBhvr>
                                      <p:to>
                                        <p:strVal val="visible"/>
                                      </p:to>
                                    </p:set>
                                    <p:animEffect transition="in" filter="wedge">
                                      <p:cBhvr>
                                        <p:cTn id="12" dur="2000"/>
                                        <p:tgtEl>
                                          <p:spTgt spid="93"/>
                                        </p:tgtEl>
                                      </p:cBhvr>
                                    </p:animEffect>
                                  </p:childTnLst>
                                </p:cTn>
                              </p:par>
                              <p:par>
                                <p:cTn id="13" presetID="1" presetClass="exit" presetSubtype="0" fill="hold" nodeType="withEffect">
                                  <p:stCondLst>
                                    <p:cond delay="0"/>
                                  </p:stCondLst>
                                  <p:childTnLst>
                                    <p:set>
                                      <p:cBhvr>
                                        <p:cTn id="14" dur="1" fill="hold">
                                          <p:stCondLst>
                                            <p:cond delay="0"/>
                                          </p:stCondLst>
                                        </p:cTn>
                                        <p:tgtEl>
                                          <p:spTgt spid="34"/>
                                        </p:tgtEl>
                                        <p:attrNameLst>
                                          <p:attrName>style.visibility</p:attrName>
                                        </p:attrNameLst>
                                      </p:cBhvr>
                                      <p:to>
                                        <p:strVal val="hidden"/>
                                      </p:to>
                                    </p:set>
                                  </p:childTnLst>
                                </p:cTn>
                              </p:par>
                            </p:childTnLst>
                          </p:cTn>
                        </p:par>
                        <p:par>
                          <p:cTn id="15" fill="hold">
                            <p:stCondLst>
                              <p:cond delay="2000"/>
                            </p:stCondLst>
                            <p:childTnLst>
                              <p:par>
                                <p:cTn id="16" presetID="18" presetClass="entr" presetSubtype="3" fill="hold" grpId="0" nodeType="afterEffect">
                                  <p:stCondLst>
                                    <p:cond delay="0"/>
                                  </p:stCondLst>
                                  <p:childTnLst>
                                    <p:set>
                                      <p:cBhvr>
                                        <p:cTn id="17" dur="1" fill="hold">
                                          <p:stCondLst>
                                            <p:cond delay="0"/>
                                          </p:stCondLst>
                                        </p:cTn>
                                        <p:tgtEl>
                                          <p:spTgt spid="91"/>
                                        </p:tgtEl>
                                        <p:attrNameLst>
                                          <p:attrName>style.visibility</p:attrName>
                                        </p:attrNameLst>
                                      </p:cBhvr>
                                      <p:to>
                                        <p:strVal val="visible"/>
                                      </p:to>
                                    </p:set>
                                    <p:animEffect transition="in" filter="strips(upRight)">
                                      <p:cBhvr>
                                        <p:cTn id="18" dur="500"/>
                                        <p:tgtEl>
                                          <p:spTgt spid="91"/>
                                        </p:tgtEl>
                                      </p:cBhvr>
                                    </p:animEffect>
                                  </p:childTnLst>
                                </p:cTn>
                              </p:par>
                            </p:childTnLst>
                          </p:cTn>
                        </p:par>
                        <p:par>
                          <p:cTn id="19" fill="hold">
                            <p:stCondLst>
                              <p:cond delay="2500"/>
                            </p:stCondLst>
                            <p:childTnLst>
                              <p:par>
                                <p:cTn id="20" presetID="10" presetClass="entr" presetSubtype="0" fill="hold" nodeType="afterEffect">
                                  <p:stCondLst>
                                    <p:cond delay="100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10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1+#ppt_w/2"/>
                                          </p:val>
                                        </p:tav>
                                        <p:tav tm="100000">
                                          <p:val>
                                            <p:strVal val="#ppt_x"/>
                                          </p:val>
                                        </p:tav>
                                      </p:tavLst>
                                    </p:anim>
                                    <p:anim calcmode="lin" valueType="num">
                                      <p:cBhvr additive="base">
                                        <p:cTn id="28" dur="500" fill="hold"/>
                                        <p:tgtEl>
                                          <p:spTgt spid="43"/>
                                        </p:tgtEl>
                                        <p:attrNameLst>
                                          <p:attrName>ppt_y</p:attrName>
                                        </p:attrNameLst>
                                      </p:cBhvr>
                                      <p:tavLst>
                                        <p:tav tm="0">
                                          <p:val>
                                            <p:strVal val="#ppt_y"/>
                                          </p:val>
                                        </p:tav>
                                        <p:tav tm="100000">
                                          <p:val>
                                            <p:strVal val="#ppt_y"/>
                                          </p:val>
                                        </p:tav>
                                      </p:tavLst>
                                    </p:anim>
                                  </p:childTnLst>
                                </p:cTn>
                              </p:par>
                              <p:par>
                                <p:cTn id="29" presetID="1" presetClass="exit" presetSubtype="0" fill="hold" nodeType="withEffect">
                                  <p:stCondLst>
                                    <p:cond delay="0"/>
                                  </p:stCondLst>
                                  <p:childTnLst>
                                    <p:set>
                                      <p:cBhvr>
                                        <p:cTn id="30" dur="1" fill="hold">
                                          <p:stCondLst>
                                            <p:cond delay="0"/>
                                          </p:stCondLst>
                                        </p:cTn>
                                        <p:tgtEl>
                                          <p:spTgt spid="44"/>
                                        </p:tgtEl>
                                        <p:attrNameLst>
                                          <p:attrName>style.visibility</p:attrName>
                                        </p:attrNameLst>
                                      </p:cBhvr>
                                      <p:to>
                                        <p:strVal val="hidden"/>
                                      </p:to>
                                    </p:set>
                                  </p:childTnLst>
                                </p:cTn>
                              </p:par>
                            </p:childTnLst>
                          </p:cTn>
                        </p:par>
                        <p:par>
                          <p:cTn id="31" fill="hold">
                            <p:stCondLst>
                              <p:cond delay="500"/>
                            </p:stCondLst>
                            <p:childTnLst>
                              <p:par>
                                <p:cTn id="32" presetID="18" presetClass="entr" presetSubtype="12" fill="hold" grpId="0" nodeType="afterEffect">
                                  <p:stCondLst>
                                    <p:cond delay="1000"/>
                                  </p:stCondLst>
                                  <p:childTnLst>
                                    <p:set>
                                      <p:cBhvr>
                                        <p:cTn id="33" dur="1" fill="hold">
                                          <p:stCondLst>
                                            <p:cond delay="0"/>
                                          </p:stCondLst>
                                        </p:cTn>
                                        <p:tgtEl>
                                          <p:spTgt spid="33"/>
                                        </p:tgtEl>
                                        <p:attrNameLst>
                                          <p:attrName>style.visibility</p:attrName>
                                        </p:attrNameLst>
                                      </p:cBhvr>
                                      <p:to>
                                        <p:strVal val="visible"/>
                                      </p:to>
                                    </p:set>
                                    <p:animEffect transition="in" filter="strips(downLeft)">
                                      <p:cBhvr>
                                        <p:cTn id="3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1" grpId="0" animBg="1"/>
      <p:bldP spid="33"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グループ化 77"/>
          <p:cNvGrpSpPr/>
          <p:nvPr/>
        </p:nvGrpSpPr>
        <p:grpSpPr>
          <a:xfrm>
            <a:off x="2483768" y="188640"/>
            <a:ext cx="4176464" cy="13609512"/>
            <a:chOff x="2483768" y="188640"/>
            <a:chExt cx="4176464" cy="13609512"/>
          </a:xfrm>
        </p:grpSpPr>
        <p:sp>
          <p:nvSpPr>
            <p:cNvPr id="20" name="角丸四角形 19"/>
            <p:cNvSpPr/>
            <p:nvPr/>
          </p:nvSpPr>
          <p:spPr>
            <a:xfrm>
              <a:off x="2483768" y="188640"/>
              <a:ext cx="4176464" cy="136095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548680"/>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412776"/>
              <a:ext cx="3456384" cy="400110"/>
            </a:xfrm>
            <a:prstGeom prst="rect">
              <a:avLst/>
            </a:prstGeom>
            <a:solidFill>
              <a:srgbClr val="FFCCFF"/>
            </a:solidFill>
          </p:spPr>
          <p:txBody>
            <a:bodyPr wrap="square" rtlCol="0">
              <a:spAutoFit/>
            </a:bodyPr>
            <a:lstStyle/>
            <a:p>
              <a:r>
                <a:rPr kumimoji="1" lang="ja-JP" altLang="en-US" sz="2000" dirty="0" smtClean="0"/>
                <a:t>ウサちゃん））</a:t>
              </a:r>
              <a:endParaRPr kumimoji="1" lang="ja-JP" altLang="en-US" sz="2000" dirty="0"/>
            </a:p>
          </p:txBody>
        </p:sp>
        <p:grpSp>
          <p:nvGrpSpPr>
            <p:cNvPr id="3" name="グループ化 55"/>
            <p:cNvGrpSpPr/>
            <p:nvPr/>
          </p:nvGrpSpPr>
          <p:grpSpPr>
            <a:xfrm>
              <a:off x="2771800" y="2060848"/>
              <a:ext cx="1584176" cy="1666736"/>
              <a:chOff x="2771800" y="2060848"/>
              <a:chExt cx="1584176" cy="1666736"/>
            </a:xfrm>
          </p:grpSpPr>
          <p:sp>
            <p:nvSpPr>
              <p:cNvPr id="44" name="正方形/長方形 43"/>
              <p:cNvSpPr/>
              <p:nvPr/>
            </p:nvSpPr>
            <p:spPr>
              <a:xfrm>
                <a:off x="2771800" y="2060848"/>
                <a:ext cx="1512168" cy="1656184"/>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53"/>
              <p:cNvGrpSpPr/>
              <p:nvPr/>
            </p:nvGrpSpPr>
            <p:grpSpPr>
              <a:xfrm>
                <a:off x="2771800" y="2636912"/>
                <a:ext cx="1525528" cy="1090672"/>
                <a:chOff x="2758440" y="2626360"/>
                <a:chExt cx="1525528" cy="1090672"/>
              </a:xfrm>
            </p:grpSpPr>
            <p:grpSp>
              <p:nvGrpSpPr>
                <p:cNvPr id="5" name="グループ化 51"/>
                <p:cNvGrpSpPr/>
                <p:nvPr/>
              </p:nvGrpSpPr>
              <p:grpSpPr>
                <a:xfrm>
                  <a:off x="2758440" y="2626360"/>
                  <a:ext cx="1525528" cy="1090672"/>
                  <a:chOff x="2758440" y="2626360"/>
                  <a:chExt cx="1525528" cy="1090672"/>
                </a:xfrm>
              </p:grpSpPr>
              <p:sp>
                <p:nvSpPr>
                  <p:cNvPr id="47" name="フリーフォーム 46"/>
                  <p:cNvSpPr/>
                  <p:nvPr/>
                </p:nvSpPr>
                <p:spPr>
                  <a:xfrm>
                    <a:off x="2758440" y="2626360"/>
                    <a:ext cx="1310640" cy="741680"/>
                  </a:xfrm>
                  <a:custGeom>
                    <a:avLst/>
                    <a:gdLst>
                      <a:gd name="connsiteX0" fmla="*/ 0 w 1310640"/>
                      <a:gd name="connsiteY0" fmla="*/ 741680 h 741680"/>
                      <a:gd name="connsiteX1" fmla="*/ 304800 w 1310640"/>
                      <a:gd name="connsiteY1" fmla="*/ 284480 h 741680"/>
                      <a:gd name="connsiteX2" fmla="*/ 548640 w 1310640"/>
                      <a:gd name="connsiteY2" fmla="*/ 101600 h 741680"/>
                      <a:gd name="connsiteX3" fmla="*/ 792480 w 1310640"/>
                      <a:gd name="connsiteY3" fmla="*/ 10160 h 741680"/>
                      <a:gd name="connsiteX4" fmla="*/ 1097280 w 1310640"/>
                      <a:gd name="connsiteY4" fmla="*/ 162560 h 741680"/>
                      <a:gd name="connsiteX5" fmla="*/ 1310640 w 1310640"/>
                      <a:gd name="connsiteY5" fmla="*/ 467360 h 74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0640" h="741680">
                        <a:moveTo>
                          <a:pt x="0" y="741680"/>
                        </a:moveTo>
                        <a:cubicBezTo>
                          <a:pt x="106680" y="566420"/>
                          <a:pt x="213360" y="391160"/>
                          <a:pt x="304800" y="284480"/>
                        </a:cubicBezTo>
                        <a:cubicBezTo>
                          <a:pt x="396240" y="177800"/>
                          <a:pt x="467360" y="147320"/>
                          <a:pt x="548640" y="101600"/>
                        </a:cubicBezTo>
                        <a:cubicBezTo>
                          <a:pt x="629920" y="55880"/>
                          <a:pt x="701040" y="0"/>
                          <a:pt x="792480" y="10160"/>
                        </a:cubicBezTo>
                        <a:cubicBezTo>
                          <a:pt x="883920" y="20320"/>
                          <a:pt x="1010920" y="86360"/>
                          <a:pt x="1097280" y="162560"/>
                        </a:cubicBezTo>
                        <a:cubicBezTo>
                          <a:pt x="1183640" y="238760"/>
                          <a:pt x="1247140" y="353060"/>
                          <a:pt x="1310640" y="467360"/>
                        </a:cubicBezTo>
                      </a:path>
                    </a:pathLst>
                  </a:custGeom>
                  <a:solidFill>
                    <a:srgbClr val="00B05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正方形/長方形 49"/>
                  <p:cNvSpPr/>
                  <p:nvPr/>
                </p:nvSpPr>
                <p:spPr>
                  <a:xfrm>
                    <a:off x="2771800" y="3356992"/>
                    <a:ext cx="1512168" cy="3600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p:cNvSpPr/>
                  <p:nvPr/>
                </p:nvSpPr>
                <p:spPr>
                  <a:xfrm>
                    <a:off x="2771800" y="2924944"/>
                    <a:ext cx="1368152" cy="43204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フリーフォーム 52"/>
                <p:cNvSpPr/>
                <p:nvPr/>
              </p:nvSpPr>
              <p:spPr>
                <a:xfrm>
                  <a:off x="3368040" y="2743200"/>
                  <a:ext cx="914400" cy="960120"/>
                </a:xfrm>
                <a:custGeom>
                  <a:avLst/>
                  <a:gdLst>
                    <a:gd name="connsiteX0" fmla="*/ 0 w 914400"/>
                    <a:gd name="connsiteY0" fmla="*/ 960120 h 960120"/>
                    <a:gd name="connsiteX1" fmla="*/ 243840 w 914400"/>
                    <a:gd name="connsiteY1" fmla="*/ 487680 h 960120"/>
                    <a:gd name="connsiteX2" fmla="*/ 457200 w 914400"/>
                    <a:gd name="connsiteY2" fmla="*/ 213360 h 960120"/>
                    <a:gd name="connsiteX3" fmla="*/ 655320 w 914400"/>
                    <a:gd name="connsiteY3" fmla="*/ 30480 h 960120"/>
                    <a:gd name="connsiteX4" fmla="*/ 822960 w 914400"/>
                    <a:gd name="connsiteY4" fmla="*/ 30480 h 960120"/>
                    <a:gd name="connsiteX5" fmla="*/ 899160 w 914400"/>
                    <a:gd name="connsiteY5" fmla="*/ 60960 h 960120"/>
                    <a:gd name="connsiteX6" fmla="*/ 899160 w 914400"/>
                    <a:gd name="connsiteY6" fmla="*/ 60960 h 960120"/>
                    <a:gd name="connsiteX7" fmla="*/ 914400 w 914400"/>
                    <a:gd name="connsiteY7" fmla="*/ 929640 h 960120"/>
                    <a:gd name="connsiteX8" fmla="*/ 914400 w 914400"/>
                    <a:gd name="connsiteY8" fmla="*/ 929640 h 960120"/>
                    <a:gd name="connsiteX9" fmla="*/ 0 w 914400"/>
                    <a:gd name="connsiteY9" fmla="*/ 960120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 h="960120">
                      <a:moveTo>
                        <a:pt x="0" y="960120"/>
                      </a:moveTo>
                      <a:cubicBezTo>
                        <a:pt x="83820" y="786130"/>
                        <a:pt x="167640" y="612140"/>
                        <a:pt x="243840" y="487680"/>
                      </a:cubicBezTo>
                      <a:cubicBezTo>
                        <a:pt x="320040" y="363220"/>
                        <a:pt x="388620" y="289560"/>
                        <a:pt x="457200" y="213360"/>
                      </a:cubicBezTo>
                      <a:cubicBezTo>
                        <a:pt x="525780" y="137160"/>
                        <a:pt x="594360" y="60960"/>
                        <a:pt x="655320" y="30480"/>
                      </a:cubicBezTo>
                      <a:cubicBezTo>
                        <a:pt x="716280" y="0"/>
                        <a:pt x="782320" y="25400"/>
                        <a:pt x="822960" y="30480"/>
                      </a:cubicBezTo>
                      <a:cubicBezTo>
                        <a:pt x="863600" y="35560"/>
                        <a:pt x="899160" y="60960"/>
                        <a:pt x="899160" y="60960"/>
                      </a:cubicBezTo>
                      <a:lnTo>
                        <a:pt x="899160" y="60960"/>
                      </a:lnTo>
                      <a:lnTo>
                        <a:pt x="914400" y="929640"/>
                      </a:lnTo>
                      <a:lnTo>
                        <a:pt x="914400" y="929640"/>
                      </a:lnTo>
                      <a:lnTo>
                        <a:pt x="0" y="96012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45"/>
              <p:cNvGrpSpPr/>
              <p:nvPr/>
            </p:nvGrpSpPr>
            <p:grpSpPr>
              <a:xfrm>
                <a:off x="3275856" y="2636912"/>
                <a:ext cx="1080120" cy="1080120"/>
                <a:chOff x="7524328" y="1340768"/>
                <a:chExt cx="1872208" cy="1872208"/>
              </a:xfrm>
            </p:grpSpPr>
            <p:sp>
              <p:nvSpPr>
                <p:cNvPr id="45" name="円/楕円 44"/>
                <p:cNvSpPr/>
                <p:nvPr/>
              </p:nvSpPr>
              <p:spPr>
                <a:xfrm>
                  <a:off x="8172400" y="2348880"/>
                  <a:ext cx="1224136" cy="8640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42"/>
                <p:cNvGrpSpPr/>
                <p:nvPr/>
              </p:nvGrpSpPr>
              <p:grpSpPr>
                <a:xfrm>
                  <a:off x="7524328" y="1340768"/>
                  <a:ext cx="1116124" cy="1584176"/>
                  <a:chOff x="7524328" y="1340768"/>
                  <a:chExt cx="1116124" cy="1584176"/>
                </a:xfrm>
              </p:grpSpPr>
              <p:sp>
                <p:nvSpPr>
                  <p:cNvPr id="34" name="円/楕円 33"/>
                  <p:cNvSpPr/>
                  <p:nvPr/>
                </p:nvSpPr>
                <p:spPr>
                  <a:xfrm>
                    <a:off x="7524328" y="1844824"/>
                    <a:ext cx="1008112" cy="108012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rot="19587897">
                    <a:off x="7919108" y="2447226"/>
                    <a:ext cx="146545" cy="1699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7668344" y="1340768"/>
                    <a:ext cx="216024" cy="864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8028384" y="1556792"/>
                    <a:ext cx="21602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rot="16200000">
                    <a:off x="8262410" y="1322766"/>
                    <a:ext cx="216024" cy="5400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78333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フリーフォーム 39"/>
                  <p:cNvSpPr/>
                  <p:nvPr/>
                </p:nvSpPr>
                <p:spPr>
                  <a:xfrm flipH="1">
                    <a:off x="7985760" y="2590800"/>
                    <a:ext cx="180340" cy="198120"/>
                  </a:xfrm>
                  <a:custGeom>
                    <a:avLst/>
                    <a:gdLst>
                      <a:gd name="connsiteX0" fmla="*/ 167640 w 180340"/>
                      <a:gd name="connsiteY0" fmla="*/ 0 h 198120"/>
                      <a:gd name="connsiteX1" fmla="*/ 152400 w 180340"/>
                      <a:gd name="connsiteY1" fmla="*/ 137160 h 198120"/>
                      <a:gd name="connsiteX2" fmla="*/ 0 w 180340"/>
                      <a:gd name="connsiteY2" fmla="*/ 198120 h 198120"/>
                    </a:gdLst>
                    <a:ahLst/>
                    <a:cxnLst>
                      <a:cxn ang="0">
                        <a:pos x="connsiteX0" y="connsiteY0"/>
                      </a:cxn>
                      <a:cxn ang="0">
                        <a:pos x="connsiteX1" y="connsiteY1"/>
                      </a:cxn>
                      <a:cxn ang="0">
                        <a:pos x="connsiteX2" y="connsiteY2"/>
                      </a:cxn>
                    </a:cxnLst>
                    <a:rect l="l" t="t" r="r" b="b"/>
                    <a:pathLst>
                      <a:path w="180340" h="198120">
                        <a:moveTo>
                          <a:pt x="167640" y="0"/>
                        </a:moveTo>
                        <a:cubicBezTo>
                          <a:pt x="173990" y="52070"/>
                          <a:pt x="180340" y="104140"/>
                          <a:pt x="152400" y="137160"/>
                        </a:cubicBezTo>
                        <a:cubicBezTo>
                          <a:pt x="124460" y="170180"/>
                          <a:pt x="62230" y="184150"/>
                          <a:pt x="0" y="1981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フリーフォーム 40"/>
                  <p:cNvSpPr/>
                  <p:nvPr/>
                </p:nvSpPr>
                <p:spPr>
                  <a:xfrm>
                    <a:off x="8092440" y="2146300"/>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フリーフォーム 41"/>
                  <p:cNvSpPr/>
                  <p:nvPr/>
                </p:nvSpPr>
                <p:spPr>
                  <a:xfrm>
                    <a:off x="7668344" y="2132856"/>
                    <a:ext cx="243840" cy="200660"/>
                  </a:xfrm>
                  <a:custGeom>
                    <a:avLst/>
                    <a:gdLst>
                      <a:gd name="connsiteX0" fmla="*/ 0 w 243840"/>
                      <a:gd name="connsiteY0" fmla="*/ 200660 h 200660"/>
                      <a:gd name="connsiteX1" fmla="*/ 91440 w 243840"/>
                      <a:gd name="connsiteY1" fmla="*/ 2540 h 200660"/>
                      <a:gd name="connsiteX2" fmla="*/ 243840 w 243840"/>
                      <a:gd name="connsiteY2" fmla="*/ 185420 h 200660"/>
                    </a:gdLst>
                    <a:ahLst/>
                    <a:cxnLst>
                      <a:cxn ang="0">
                        <a:pos x="connsiteX0" y="connsiteY0"/>
                      </a:cxn>
                      <a:cxn ang="0">
                        <a:pos x="connsiteX1" y="connsiteY1"/>
                      </a:cxn>
                      <a:cxn ang="0">
                        <a:pos x="connsiteX2" y="connsiteY2"/>
                      </a:cxn>
                    </a:cxnLst>
                    <a:rect l="l" t="t" r="r" b="b"/>
                    <a:pathLst>
                      <a:path w="243840" h="200660">
                        <a:moveTo>
                          <a:pt x="0" y="200660"/>
                        </a:moveTo>
                        <a:cubicBezTo>
                          <a:pt x="25400" y="102870"/>
                          <a:pt x="50800" y="5080"/>
                          <a:pt x="91440" y="2540"/>
                        </a:cubicBezTo>
                        <a:cubicBezTo>
                          <a:pt x="132080" y="0"/>
                          <a:pt x="187960" y="92710"/>
                          <a:pt x="243840" y="18542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55" name="正方形/長方形 54"/>
              <p:cNvSpPr/>
              <p:nvPr/>
            </p:nvSpPr>
            <p:spPr>
              <a:xfrm>
                <a:off x="2771800" y="2060848"/>
                <a:ext cx="1512168" cy="1656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4499992" y="1916832"/>
              <a:ext cx="170110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誕生日：非公開</a:t>
              </a:r>
              <a:endParaRPr lang="en-US" altLang="ja-JP" dirty="0" smtClean="0"/>
            </a:p>
            <a:p>
              <a:r>
                <a:rPr kumimoji="1" lang="ja-JP" altLang="en-US" dirty="0" smtClean="0"/>
                <a:t>血液型：非公開</a:t>
              </a:r>
              <a:endParaRPr kumimoji="1" lang="en-US" altLang="ja-JP" dirty="0" smtClean="0"/>
            </a:p>
            <a:p>
              <a:r>
                <a:rPr lang="ja-JP" altLang="en-US" dirty="0" smtClean="0"/>
                <a:t>出身校：非公開</a:t>
              </a:r>
              <a:endParaRPr kumimoji="1" lang="en-US" altLang="ja-JP" dirty="0" smtClean="0"/>
            </a:p>
            <a:p>
              <a:r>
                <a:rPr lang="ja-JP" altLang="en-US" dirty="0" smtClean="0"/>
                <a:t>登録ＩＤ：</a:t>
              </a:r>
              <a:r>
                <a:rPr lang="en-US" altLang="ja-JP" dirty="0" smtClean="0"/>
                <a:t>123456</a:t>
              </a:r>
              <a:endParaRPr kumimoji="1" lang="ja-JP" altLang="en-US" dirty="0"/>
            </a:p>
          </p:txBody>
        </p:sp>
        <p:sp>
          <p:nvSpPr>
            <p:cNvPr id="64" name="正方形/長方形 63"/>
            <p:cNvSpPr/>
            <p:nvPr/>
          </p:nvSpPr>
          <p:spPr>
            <a:xfrm>
              <a:off x="2735796" y="4221088"/>
              <a:ext cx="3672408" cy="1872208"/>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699792" y="4293096"/>
              <a:ext cx="3054041" cy="1754326"/>
            </a:xfrm>
            <a:prstGeom prst="rect">
              <a:avLst/>
            </a:prstGeom>
            <a:noFill/>
          </p:spPr>
          <p:txBody>
            <a:bodyPr wrap="none" rtlCol="0">
              <a:spAutoFit/>
            </a:bodyPr>
            <a:lstStyle/>
            <a:p>
              <a:r>
                <a:rPr kumimoji="1" lang="ja-JP" altLang="en-US" dirty="0" smtClean="0"/>
                <a:t>はじめまして</a:t>
              </a:r>
              <a:endParaRPr kumimoji="1" lang="en-US" altLang="ja-JP" dirty="0" smtClean="0"/>
            </a:p>
            <a:p>
              <a:r>
                <a:rPr lang="ja-JP" altLang="en-US" dirty="0" smtClean="0"/>
                <a:t>　　好き</a:t>
              </a:r>
              <a:endParaRPr lang="en-US" altLang="ja-JP" dirty="0" smtClean="0"/>
            </a:p>
            <a:p>
              <a:r>
                <a:rPr kumimoji="1" lang="ja-JP" altLang="en-US" dirty="0" smtClean="0"/>
                <a:t>　　　　アラシ　ジャーネーズＪｒ</a:t>
              </a:r>
              <a:endParaRPr kumimoji="1" lang="en-US" altLang="ja-JP" dirty="0" smtClean="0"/>
            </a:p>
            <a:p>
              <a:r>
                <a:rPr lang="ja-JP" altLang="en-US" dirty="0" smtClean="0"/>
                <a:t>　　　　部活のみんな</a:t>
              </a:r>
              <a:endParaRPr kumimoji="1" lang="en-US" altLang="ja-JP" dirty="0" smtClean="0"/>
            </a:p>
            <a:p>
              <a:r>
                <a:rPr lang="ja-JP" altLang="en-US" dirty="0" smtClean="0"/>
                <a:t>　　嫌い</a:t>
              </a:r>
              <a:endParaRPr lang="en-US" altLang="ja-JP" dirty="0" smtClean="0"/>
            </a:p>
            <a:p>
              <a:r>
                <a:rPr kumimoji="1" lang="ja-JP" altLang="en-US" dirty="0" smtClean="0"/>
                <a:t>　　　　数学　英語</a:t>
              </a:r>
              <a:endParaRPr kumimoji="1" lang="en-US" altLang="ja-JP" dirty="0" smtClean="0"/>
            </a:p>
          </p:txBody>
        </p:sp>
        <p:sp>
          <p:nvSpPr>
            <p:cNvPr id="59" name="テキスト ボックス 58"/>
            <p:cNvSpPr txBox="1"/>
            <p:nvPr/>
          </p:nvSpPr>
          <p:spPr>
            <a:xfrm>
              <a:off x="2699792" y="3861048"/>
              <a:ext cx="1107996" cy="369332"/>
            </a:xfrm>
            <a:prstGeom prst="rect">
              <a:avLst/>
            </a:prstGeom>
            <a:noFill/>
          </p:spPr>
          <p:txBody>
            <a:bodyPr wrap="none" rtlCol="0">
              <a:spAutoFit/>
            </a:bodyPr>
            <a:lstStyle/>
            <a:p>
              <a:r>
                <a:rPr kumimoji="1" lang="ja-JP" altLang="en-US" dirty="0" smtClean="0">
                  <a:solidFill>
                    <a:srgbClr val="FF3399"/>
                  </a:solidFill>
                </a:rPr>
                <a:t>自己紹介</a:t>
              </a:r>
              <a:endParaRPr kumimoji="1" lang="en-US" altLang="ja-JP" dirty="0" smtClean="0">
                <a:solidFill>
                  <a:srgbClr val="FF3399"/>
                </a:solidFill>
              </a:endParaRPr>
            </a:p>
          </p:txBody>
        </p:sp>
        <p:grpSp>
          <p:nvGrpSpPr>
            <p:cNvPr id="8" name="グループ化 62"/>
            <p:cNvGrpSpPr/>
            <p:nvPr/>
          </p:nvGrpSpPr>
          <p:grpSpPr>
            <a:xfrm>
              <a:off x="3132329" y="6300028"/>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sp>
          <p:nvSpPr>
            <p:cNvPr id="65" name="テキスト ボックス 64"/>
            <p:cNvSpPr txBox="1"/>
            <p:nvPr/>
          </p:nvSpPr>
          <p:spPr>
            <a:xfrm>
              <a:off x="2699792" y="7455544"/>
              <a:ext cx="1447832" cy="369332"/>
            </a:xfrm>
            <a:prstGeom prst="rect">
              <a:avLst/>
            </a:prstGeom>
            <a:noFill/>
          </p:spPr>
          <p:txBody>
            <a:bodyPr wrap="none" rtlCol="0">
              <a:spAutoFit/>
            </a:bodyPr>
            <a:lstStyle/>
            <a:p>
              <a:r>
                <a:rPr lang="ja-JP" altLang="en-US" u="sng" dirty="0" smtClean="0">
                  <a:solidFill>
                    <a:srgbClr val="0000FF"/>
                  </a:solidFill>
                </a:rPr>
                <a:t>コメントを書く</a:t>
              </a:r>
              <a:endParaRPr kumimoji="1" lang="en-US" altLang="ja-JP" u="sng" dirty="0" smtClean="0">
                <a:solidFill>
                  <a:srgbClr val="0000FF"/>
                </a:solidFill>
              </a:endParaRPr>
            </a:p>
          </p:txBody>
        </p:sp>
        <p:sp>
          <p:nvSpPr>
            <p:cNvPr id="66" name="テキスト ボックス 65"/>
            <p:cNvSpPr txBox="1"/>
            <p:nvPr/>
          </p:nvSpPr>
          <p:spPr>
            <a:xfrm>
              <a:off x="2699792" y="7842968"/>
              <a:ext cx="1747594" cy="369332"/>
            </a:xfrm>
            <a:prstGeom prst="rect">
              <a:avLst/>
            </a:prstGeom>
            <a:noFill/>
          </p:spPr>
          <p:txBody>
            <a:bodyPr wrap="none" rtlCol="0">
              <a:spAutoFit/>
            </a:bodyPr>
            <a:lstStyle/>
            <a:p>
              <a:r>
                <a:rPr lang="ja-JP" altLang="en-US" b="1" u="sng" dirty="0" smtClean="0">
                  <a:solidFill>
                    <a:srgbClr val="FF0000"/>
                  </a:solidFill>
                </a:rPr>
                <a:t>違反で通報する</a:t>
              </a:r>
              <a:endParaRPr kumimoji="1" lang="en-US" altLang="ja-JP" b="1" u="sng" dirty="0" smtClean="0">
                <a:solidFill>
                  <a:srgbClr val="FF0000"/>
                </a:solidFill>
              </a:endParaRPr>
            </a:p>
          </p:txBody>
        </p:sp>
        <p:sp>
          <p:nvSpPr>
            <p:cNvPr id="67" name="テキスト ボックス 66"/>
            <p:cNvSpPr txBox="1"/>
            <p:nvPr/>
          </p:nvSpPr>
          <p:spPr>
            <a:xfrm>
              <a:off x="2699792" y="8203008"/>
              <a:ext cx="1345240" cy="369332"/>
            </a:xfrm>
            <a:prstGeom prst="rect">
              <a:avLst/>
            </a:prstGeom>
            <a:noFill/>
          </p:spPr>
          <p:txBody>
            <a:bodyPr wrap="none" rtlCol="0">
              <a:spAutoFit/>
            </a:bodyPr>
            <a:lstStyle/>
            <a:p>
              <a:r>
                <a:rPr lang="ja-JP" altLang="en-US" dirty="0" smtClean="0">
                  <a:solidFill>
                    <a:srgbClr val="FF3399"/>
                  </a:solidFill>
                </a:rPr>
                <a:t>コメント一覧</a:t>
              </a:r>
              <a:endParaRPr kumimoji="1" lang="en-US" altLang="ja-JP" dirty="0" smtClean="0">
                <a:solidFill>
                  <a:srgbClr val="FF3399"/>
                </a:solidFill>
              </a:endParaRPr>
            </a:p>
          </p:txBody>
        </p:sp>
        <p:grpSp>
          <p:nvGrpSpPr>
            <p:cNvPr id="9" name="グループ化 72"/>
            <p:cNvGrpSpPr/>
            <p:nvPr/>
          </p:nvGrpSpPr>
          <p:grpSpPr>
            <a:xfrm>
              <a:off x="4189863" y="7387868"/>
              <a:ext cx="1028851" cy="372476"/>
              <a:chOff x="4189863" y="6790324"/>
              <a:chExt cx="1028851" cy="372476"/>
            </a:xfrm>
          </p:grpSpPr>
          <p:sp>
            <p:nvSpPr>
              <p:cNvPr id="68" name="フリーフォーム 67"/>
              <p:cNvSpPr/>
              <p:nvPr/>
            </p:nvSpPr>
            <p:spPr>
              <a:xfrm>
                <a:off x="4189863" y="6877817"/>
                <a:ext cx="508150" cy="284983"/>
              </a:xfrm>
              <a:custGeom>
                <a:avLst/>
                <a:gdLst>
                  <a:gd name="connsiteX0" fmla="*/ 1137 w 508150"/>
                  <a:gd name="connsiteY0" fmla="*/ 284983 h 284983"/>
                  <a:gd name="connsiteX1" fmla="*/ 16377 w 508150"/>
                  <a:gd name="connsiteY1" fmla="*/ 193543 h 284983"/>
                  <a:gd name="connsiteX2" fmla="*/ 123057 w 508150"/>
                  <a:gd name="connsiteY2" fmla="*/ 147823 h 284983"/>
                  <a:gd name="connsiteX3" fmla="*/ 229737 w 508150"/>
                  <a:gd name="connsiteY3" fmla="*/ 163063 h 284983"/>
                  <a:gd name="connsiteX4" fmla="*/ 214497 w 508150"/>
                  <a:gd name="connsiteY4" fmla="*/ 254503 h 284983"/>
                  <a:gd name="connsiteX5" fmla="*/ 138297 w 508150"/>
                  <a:gd name="connsiteY5" fmla="*/ 239263 h 284983"/>
                  <a:gd name="connsiteX6" fmla="*/ 107817 w 508150"/>
                  <a:gd name="connsiteY6" fmla="*/ 193543 h 284983"/>
                  <a:gd name="connsiteX7" fmla="*/ 123057 w 508150"/>
                  <a:gd name="connsiteY7" fmla="*/ 132583 h 284983"/>
                  <a:gd name="connsiteX8" fmla="*/ 260217 w 508150"/>
                  <a:gd name="connsiteY8" fmla="*/ 56383 h 284983"/>
                  <a:gd name="connsiteX9" fmla="*/ 321177 w 508150"/>
                  <a:gd name="connsiteY9" fmla="*/ 71623 h 284983"/>
                  <a:gd name="connsiteX10" fmla="*/ 321177 w 508150"/>
                  <a:gd name="connsiteY10" fmla="*/ 178303 h 284983"/>
                  <a:gd name="connsiteX11" fmla="*/ 275457 w 508150"/>
                  <a:gd name="connsiteY11" fmla="*/ 132583 h 284983"/>
                  <a:gd name="connsiteX12" fmla="*/ 336417 w 508150"/>
                  <a:gd name="connsiteY12" fmla="*/ 41143 h 284983"/>
                  <a:gd name="connsiteX13" fmla="*/ 382137 w 508150"/>
                  <a:gd name="connsiteY13" fmla="*/ 10663 h 284983"/>
                  <a:gd name="connsiteX14" fmla="*/ 458337 w 508150"/>
                  <a:gd name="connsiteY14" fmla="*/ 178303 h 28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8150" h="284983">
                    <a:moveTo>
                      <a:pt x="1137" y="284983"/>
                    </a:moveTo>
                    <a:cubicBezTo>
                      <a:pt x="6217" y="254503"/>
                      <a:pt x="0" y="219747"/>
                      <a:pt x="16377" y="193543"/>
                    </a:cubicBezTo>
                    <a:cubicBezTo>
                      <a:pt x="26289" y="177684"/>
                      <a:pt x="102041" y="154828"/>
                      <a:pt x="123057" y="147823"/>
                    </a:cubicBezTo>
                    <a:lnTo>
                      <a:pt x="229737" y="163063"/>
                    </a:lnTo>
                    <a:cubicBezTo>
                      <a:pt x="249847" y="186524"/>
                      <a:pt x="238235" y="234721"/>
                      <a:pt x="214497" y="254503"/>
                    </a:cubicBezTo>
                    <a:cubicBezTo>
                      <a:pt x="194598" y="271086"/>
                      <a:pt x="163697" y="244343"/>
                      <a:pt x="138297" y="239263"/>
                    </a:cubicBezTo>
                    <a:cubicBezTo>
                      <a:pt x="128137" y="224023"/>
                      <a:pt x="110407" y="211675"/>
                      <a:pt x="107817" y="193543"/>
                    </a:cubicBezTo>
                    <a:cubicBezTo>
                      <a:pt x="104855" y="172808"/>
                      <a:pt x="109264" y="148346"/>
                      <a:pt x="123057" y="132583"/>
                    </a:cubicBezTo>
                    <a:cubicBezTo>
                      <a:pt x="166213" y="83262"/>
                      <a:pt x="206780" y="74195"/>
                      <a:pt x="260217" y="56383"/>
                    </a:cubicBezTo>
                    <a:cubicBezTo>
                      <a:pt x="280537" y="61463"/>
                      <a:pt x="304821" y="58539"/>
                      <a:pt x="321177" y="71623"/>
                    </a:cubicBezTo>
                    <a:cubicBezTo>
                      <a:pt x="353061" y="97130"/>
                      <a:pt x="327248" y="154020"/>
                      <a:pt x="321177" y="178303"/>
                    </a:cubicBezTo>
                    <a:cubicBezTo>
                      <a:pt x="305937" y="163063"/>
                      <a:pt x="280684" y="153492"/>
                      <a:pt x="275457" y="132583"/>
                    </a:cubicBezTo>
                    <a:cubicBezTo>
                      <a:pt x="252869" y="42229"/>
                      <a:pt x="291537" y="63583"/>
                      <a:pt x="336417" y="41143"/>
                    </a:cubicBezTo>
                    <a:cubicBezTo>
                      <a:pt x="352800" y="32952"/>
                      <a:pt x="366897" y="20823"/>
                      <a:pt x="382137" y="10663"/>
                    </a:cubicBezTo>
                    <a:cubicBezTo>
                      <a:pt x="508150" y="35866"/>
                      <a:pt x="458337" y="0"/>
                      <a:pt x="458337" y="178303"/>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0" name="グループ化 70"/>
              <p:cNvGrpSpPr/>
              <p:nvPr/>
            </p:nvGrpSpPr>
            <p:grpSpPr>
              <a:xfrm rot="19458636">
                <a:off x="4628021" y="6790324"/>
                <a:ext cx="590693" cy="135352"/>
                <a:chOff x="5220072" y="6462000"/>
                <a:chExt cx="1728192" cy="396000"/>
              </a:xfrm>
            </p:grpSpPr>
            <p:sp>
              <p:nvSpPr>
                <p:cNvPr id="70" name="フローチャート : 抜出し 69"/>
                <p:cNvSpPr/>
                <p:nvPr/>
              </p:nvSpPr>
              <p:spPr>
                <a:xfrm rot="16200000">
                  <a:off x="5292100" y="6421641"/>
                  <a:ext cx="360000" cy="504056"/>
                </a:xfrm>
                <a:prstGeom prst="flowChartExtract">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フローチャート : 直接アクセス記憶 68"/>
                <p:cNvSpPr/>
                <p:nvPr/>
              </p:nvSpPr>
              <p:spPr>
                <a:xfrm>
                  <a:off x="5580112" y="6462000"/>
                  <a:ext cx="1368152" cy="396000"/>
                </a:xfrm>
                <a:prstGeom prst="flowChartMagneticDrum">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72" name="テキスト ボックス 71"/>
            <p:cNvSpPr txBox="1"/>
            <p:nvPr/>
          </p:nvSpPr>
          <p:spPr>
            <a:xfrm>
              <a:off x="2699792" y="8635056"/>
              <a:ext cx="3078087" cy="4616648"/>
            </a:xfrm>
            <a:prstGeom prst="rect">
              <a:avLst/>
            </a:prstGeom>
            <a:noFill/>
          </p:spPr>
          <p:txBody>
            <a:bodyPr wrap="none" rtlCol="0">
              <a:spAutoFit/>
            </a:bodyPr>
            <a:lstStyle/>
            <a:p>
              <a:r>
                <a:rPr lang="ja-JP" altLang="en-US" b="1" u="sng" dirty="0" smtClean="0">
                  <a:solidFill>
                    <a:srgbClr val="0000FF"/>
                  </a:solidFill>
                </a:rPr>
                <a:t>たっきー</a:t>
              </a:r>
              <a:r>
                <a:rPr lang="ja-JP" altLang="en-US" dirty="0" smtClean="0"/>
                <a:t>：</a:t>
              </a:r>
              <a:r>
                <a:rPr lang="en-US" altLang="ja-JP" dirty="0" smtClean="0"/>
                <a:t>2010/10/01 03:18</a:t>
              </a:r>
            </a:p>
            <a:p>
              <a:r>
                <a:rPr lang="ja-JP" altLang="en-US" dirty="0" smtClean="0"/>
                <a:t>　　こんにちは</a:t>
              </a:r>
              <a:endParaRPr lang="en-US" altLang="ja-JP" dirty="0" smtClean="0"/>
            </a:p>
            <a:p>
              <a:r>
                <a:rPr lang="ja-JP" altLang="en-US" dirty="0" smtClean="0"/>
                <a:t>　　よかったら，オレのプロフも</a:t>
              </a:r>
              <a:endParaRPr lang="en-US" altLang="ja-JP" dirty="0" smtClean="0"/>
            </a:p>
            <a:p>
              <a:r>
                <a:rPr lang="ja-JP" altLang="en-US" dirty="0" smtClean="0">
                  <a:solidFill>
                    <a:srgbClr val="FF3399"/>
                  </a:solidFill>
                </a:rPr>
                <a:t>　　</a:t>
              </a:r>
              <a:r>
                <a:rPr lang="ja-JP" altLang="en-US" dirty="0" smtClean="0"/>
                <a:t>見に来てね。</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ちか</a:t>
              </a:r>
              <a:r>
                <a:rPr lang="ja-JP" altLang="en-US" dirty="0" smtClean="0"/>
                <a:t>：</a:t>
              </a:r>
              <a:r>
                <a:rPr lang="en-US" altLang="ja-JP" dirty="0" smtClean="0"/>
                <a:t>2010/09/26 23:04</a:t>
              </a:r>
            </a:p>
            <a:p>
              <a:r>
                <a:rPr lang="ja-JP" altLang="en-US" dirty="0" smtClean="0"/>
                <a:t>　　Ｄｅａｒ　由香！</a:t>
              </a:r>
              <a:endParaRPr lang="en-US" altLang="ja-JP" dirty="0" smtClean="0"/>
            </a:p>
            <a:p>
              <a:r>
                <a:rPr lang="ja-JP" altLang="en-US" dirty="0" smtClean="0"/>
                <a:t>　　またカラオケ行こうね</a:t>
              </a:r>
              <a:r>
                <a:rPr lang="ja-JP" altLang="en-US" sz="2400" dirty="0" smtClean="0">
                  <a:solidFill>
                    <a:srgbClr val="FF3399"/>
                  </a:solidFill>
                </a:rPr>
                <a:t>♥</a:t>
              </a:r>
              <a:endParaRPr lang="en-US" altLang="ja-JP" sz="2400" dirty="0" smtClean="0">
                <a:solidFill>
                  <a:srgbClr val="FF3399"/>
                </a:solidFill>
              </a:endParaRPr>
            </a:p>
            <a:p>
              <a:endParaRPr lang="en-US" altLang="ja-JP" b="1" u="sng" dirty="0" smtClean="0">
                <a:solidFill>
                  <a:srgbClr val="0000FF"/>
                </a:solidFill>
              </a:endParaRPr>
            </a:p>
            <a:p>
              <a:r>
                <a:rPr lang="ja-JP" altLang="en-US" b="1" u="sng" dirty="0" smtClean="0">
                  <a:solidFill>
                    <a:srgbClr val="0000FF"/>
                  </a:solidFill>
                </a:rPr>
                <a:t>みかん</a:t>
              </a:r>
              <a:r>
                <a:rPr lang="ja-JP" altLang="en-US" dirty="0" smtClean="0"/>
                <a:t>：</a:t>
              </a:r>
              <a:r>
                <a:rPr lang="en-US" altLang="ja-JP" dirty="0" smtClean="0"/>
                <a:t>2010/09/03 13:42</a:t>
              </a:r>
            </a:p>
            <a:p>
              <a:r>
                <a:rPr lang="ja-JP" altLang="en-US" dirty="0" smtClean="0"/>
                <a:t>　　あっつ！</a:t>
              </a:r>
              <a:r>
                <a:rPr lang="ja-JP" altLang="en-US" dirty="0" err="1" smtClean="0"/>
                <a:t>激やせしせう</a:t>
              </a:r>
              <a:r>
                <a:rPr lang="ja-JP" altLang="en-US" dirty="0" smtClean="0"/>
                <a:t>！！</a:t>
              </a:r>
              <a:endParaRPr lang="en-US" altLang="ja-JP" dirty="0" smtClean="0"/>
            </a:p>
            <a:p>
              <a:r>
                <a:rPr lang="ja-JP" altLang="en-US" dirty="0" smtClean="0">
                  <a:solidFill>
                    <a:srgbClr val="0000FF"/>
                  </a:solidFill>
                </a:rPr>
                <a:t>　</a:t>
              </a:r>
              <a:r>
                <a:rPr lang="ja-JP" altLang="en-US" dirty="0" smtClean="0"/>
                <a:t>　体育祭　死ぬよね。</a:t>
              </a:r>
              <a:endParaRPr lang="en-US" altLang="ja-JP" dirty="0" smtClean="0"/>
            </a:p>
            <a:p>
              <a:r>
                <a:rPr lang="ja-JP" altLang="en-US" dirty="0" smtClean="0"/>
                <a:t>　　ユカも熱中症注意だよ。</a:t>
              </a:r>
              <a:endParaRPr lang="en-US" altLang="ja-JP" dirty="0" smtClean="0"/>
            </a:p>
            <a:p>
              <a:endParaRPr lang="en-US" altLang="ja-JP" b="1" u="sng" dirty="0" smtClean="0">
                <a:solidFill>
                  <a:srgbClr val="0000FF"/>
                </a:solidFill>
              </a:endParaRPr>
            </a:p>
            <a:p>
              <a:r>
                <a:rPr lang="ja-JP" altLang="en-US" b="1" u="sng" dirty="0" smtClean="0">
                  <a:solidFill>
                    <a:srgbClr val="0000FF"/>
                  </a:solidFill>
                </a:rPr>
                <a:t>あつし</a:t>
              </a:r>
              <a:r>
                <a:rPr lang="ja-JP" altLang="en-US" dirty="0" smtClean="0"/>
                <a:t>：</a:t>
              </a:r>
              <a:r>
                <a:rPr lang="en-US" altLang="ja-JP" dirty="0" smtClean="0"/>
                <a:t>2010/08/11 16:11</a:t>
              </a:r>
            </a:p>
            <a:p>
              <a:r>
                <a:rPr lang="ja-JP" altLang="en-US" dirty="0" smtClean="0"/>
                <a:t>　　チラミしました。よろしく。</a:t>
              </a:r>
              <a:endParaRPr lang="en-US" altLang="ja-JP" dirty="0" smtClean="0"/>
            </a:p>
          </p:txBody>
        </p:sp>
        <p:grpSp>
          <p:nvGrpSpPr>
            <p:cNvPr id="11" name="グループ化 73"/>
            <p:cNvGrpSpPr/>
            <p:nvPr/>
          </p:nvGrpSpPr>
          <p:grpSpPr>
            <a:xfrm>
              <a:off x="3131840" y="6858000"/>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grpSp>
        <p:nvGrpSpPr>
          <p:cNvPr id="14" name="グループ化 25"/>
          <p:cNvGrpSpPr/>
          <p:nvPr/>
        </p:nvGrpSpPr>
        <p:grpSpPr>
          <a:xfrm>
            <a:off x="2267744" y="-19432"/>
            <a:ext cx="4608512" cy="9572057"/>
            <a:chOff x="2267744" y="-19432"/>
            <a:chExt cx="4608512" cy="9572057"/>
          </a:xfrm>
        </p:grpSpPr>
        <p:grpSp>
          <p:nvGrpSpPr>
            <p:cNvPr id="15" name="グループ化 24"/>
            <p:cNvGrpSpPr/>
            <p:nvPr/>
          </p:nvGrpSpPr>
          <p:grpSpPr>
            <a:xfrm>
              <a:off x="2269252" y="0"/>
              <a:ext cx="4605496" cy="7533456"/>
              <a:chOff x="2267744" y="0"/>
              <a:chExt cx="4605496" cy="7533456"/>
            </a:xfrm>
          </p:grpSpPr>
          <p:sp>
            <p:nvSpPr>
              <p:cNvPr id="23" name="正方形/長方形 22"/>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21"/>
            <p:cNvGrpSpPr/>
            <p:nvPr/>
          </p:nvGrpSpPr>
          <p:grpSpPr>
            <a:xfrm>
              <a:off x="2267744" y="-19432"/>
              <a:ext cx="4608512" cy="9572057"/>
              <a:chOff x="2267744" y="-19432"/>
              <a:chExt cx="4608512" cy="9572057"/>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19432"/>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3" cstate="print"/>
              <a:srcRect l="686"/>
              <a:stretch>
                <a:fillRect/>
              </a:stretch>
            </p:blipFill>
            <p:spPr bwMode="auto">
              <a:xfrm>
                <a:off x="2357205" y="0"/>
                <a:ext cx="4429590" cy="9552625"/>
              </a:xfrm>
              <a:prstGeom prst="rect">
                <a:avLst/>
              </a:prstGeom>
              <a:noFill/>
              <a:ln w="9525">
                <a:noFill/>
                <a:miter lim="800000"/>
                <a:headEnd/>
                <a:tailEnd/>
              </a:ln>
            </p:spPr>
          </p:pic>
        </p:grpSp>
      </p:grpSp>
      <p:sp>
        <p:nvSpPr>
          <p:cNvPr id="103" name="円形吹き出し 102"/>
          <p:cNvSpPr/>
          <p:nvPr/>
        </p:nvSpPr>
        <p:spPr>
          <a:xfrm>
            <a:off x="5652120" y="4221088"/>
            <a:ext cx="2483768" cy="1008112"/>
          </a:xfrm>
          <a:prstGeom prst="wedgeEllipseCallout">
            <a:avLst>
              <a:gd name="adj1" fmla="val -61094"/>
              <a:gd name="adj2" fmla="val 10282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マイフレンド</a:t>
            </a:r>
            <a:endParaRPr kumimoji="1" lang="ja-JP" altLang="en-US" sz="2400" dirty="0">
              <a:solidFill>
                <a:srgbClr val="FF0000"/>
              </a:solidFill>
            </a:endParaRPr>
          </a:p>
        </p:txBody>
      </p:sp>
      <p:grpSp>
        <p:nvGrpSpPr>
          <p:cNvPr id="17" name="グループ化 103"/>
          <p:cNvGrpSpPr/>
          <p:nvPr/>
        </p:nvGrpSpPr>
        <p:grpSpPr>
          <a:xfrm>
            <a:off x="107504" y="116632"/>
            <a:ext cx="2088232" cy="1584176"/>
            <a:chOff x="-612576" y="1052736"/>
            <a:chExt cx="2088232" cy="1584176"/>
          </a:xfrm>
        </p:grpSpPr>
        <p:sp>
          <p:nvSpPr>
            <p:cNvPr id="105" name="正方形/長方形 104"/>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81"/>
            <p:cNvGrpSpPr/>
            <p:nvPr/>
          </p:nvGrpSpPr>
          <p:grpSpPr>
            <a:xfrm>
              <a:off x="-612576" y="1052736"/>
              <a:ext cx="2088232" cy="1584176"/>
              <a:chOff x="3635896" y="4365104"/>
              <a:chExt cx="2088232" cy="1584176"/>
            </a:xfrm>
          </p:grpSpPr>
          <p:grpSp>
            <p:nvGrpSpPr>
              <p:cNvPr id="19" name="グループ化 52"/>
              <p:cNvGrpSpPr/>
              <p:nvPr/>
            </p:nvGrpSpPr>
            <p:grpSpPr>
              <a:xfrm>
                <a:off x="3779917" y="4365104"/>
                <a:ext cx="1872210" cy="1581723"/>
                <a:chOff x="1331640" y="1484784"/>
                <a:chExt cx="6067380" cy="5125981"/>
              </a:xfrm>
            </p:grpSpPr>
            <p:sp>
              <p:nvSpPr>
                <p:cNvPr id="109" name="フリーフォーム 108"/>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フリーフォーム 109"/>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リーフォーム 111"/>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1" name="グループ化 45"/>
                <p:cNvGrpSpPr/>
                <p:nvPr/>
              </p:nvGrpSpPr>
              <p:grpSpPr>
                <a:xfrm>
                  <a:off x="4860032" y="2780928"/>
                  <a:ext cx="1430594" cy="769374"/>
                  <a:chOff x="4860032" y="2780928"/>
                  <a:chExt cx="1430594" cy="769374"/>
                </a:xfrm>
              </p:grpSpPr>
              <p:sp>
                <p:nvSpPr>
                  <p:cNvPr id="122" name="フリーフォーム 121"/>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フリーフォーム 113"/>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5" name="フリーフォーム 114"/>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6" name="フリーフォーム 115"/>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リーフォーム 116"/>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リーフォーム 117"/>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リーフォーム 118"/>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フリーフォーム 119"/>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フリーフォーム 120"/>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08" name="フレーム 107"/>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26" name="テキスト ボックス 125"/>
          <p:cNvSpPr txBox="1"/>
          <p:nvPr/>
        </p:nvSpPr>
        <p:spPr>
          <a:xfrm>
            <a:off x="0" y="1988840"/>
            <a:ext cx="2157963" cy="707886"/>
          </a:xfrm>
          <a:prstGeom prst="rect">
            <a:avLst/>
          </a:prstGeom>
          <a:noFill/>
        </p:spPr>
        <p:txBody>
          <a:bodyPr wrap="none" rtlCol="0">
            <a:spAutoFit/>
          </a:bodyPr>
          <a:lstStyle/>
          <a:p>
            <a:r>
              <a:rPr kumimoji="1" lang="ja-JP" altLang="en-US" sz="2000" dirty="0" smtClean="0">
                <a:solidFill>
                  <a:schemeClr val="bg1"/>
                </a:solidFill>
              </a:rPr>
              <a:t>愛知県　女性</a:t>
            </a:r>
            <a:endParaRPr kumimoji="1" lang="en-US" altLang="ja-JP" sz="2000" dirty="0" smtClean="0">
              <a:solidFill>
                <a:schemeClr val="bg1"/>
              </a:solidFill>
            </a:endParaRPr>
          </a:p>
          <a:p>
            <a:r>
              <a:rPr lang="ja-JP" altLang="en-US" sz="2000" dirty="0" smtClean="0">
                <a:solidFill>
                  <a:schemeClr val="bg1"/>
                </a:solidFill>
              </a:rPr>
              <a:t>１４歳　由香ちゃん</a:t>
            </a:r>
            <a:endParaRPr kumimoji="1" lang="ja-JP" altLang="en-US" sz="2000" dirty="0">
              <a:solidFill>
                <a:schemeClr val="bg1"/>
              </a:solidFill>
            </a:endParaRPr>
          </a:p>
        </p:txBody>
      </p:sp>
      <p:sp>
        <p:nvSpPr>
          <p:cNvPr id="79" name="円形吹き出し 78"/>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0" name="グループ化 79"/>
          <p:cNvGrpSpPr/>
          <p:nvPr/>
        </p:nvGrpSpPr>
        <p:grpSpPr>
          <a:xfrm>
            <a:off x="8474904" y="0"/>
            <a:ext cx="669096" cy="1484785"/>
            <a:chOff x="3275856" y="-1"/>
            <a:chExt cx="2520280" cy="5592727"/>
          </a:xfrm>
        </p:grpSpPr>
        <p:grpSp>
          <p:nvGrpSpPr>
            <p:cNvPr id="81" name="グループ化 7"/>
            <p:cNvGrpSpPr/>
            <p:nvPr/>
          </p:nvGrpSpPr>
          <p:grpSpPr>
            <a:xfrm>
              <a:off x="3707904" y="-1"/>
              <a:ext cx="2088232" cy="3360287"/>
              <a:chOff x="3707904" y="0"/>
              <a:chExt cx="2736304" cy="2736304"/>
            </a:xfrm>
          </p:grpSpPr>
          <p:sp>
            <p:nvSpPr>
              <p:cNvPr id="86"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パイ 8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8" name="パイ 87"/>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2" name="フリーフォーム 8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3" name="グループ化 11"/>
            <p:cNvGrpSpPr/>
            <p:nvPr/>
          </p:nvGrpSpPr>
          <p:grpSpPr>
            <a:xfrm flipH="1">
              <a:off x="3275856" y="0"/>
              <a:ext cx="1274440" cy="1058416"/>
              <a:chOff x="7812360" y="548680"/>
              <a:chExt cx="1274440" cy="1058416"/>
            </a:xfrm>
          </p:grpSpPr>
          <p:sp>
            <p:nvSpPr>
              <p:cNvPr id="84" name="円弧 83"/>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円弧 84"/>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89" name="グループ化 88"/>
          <p:cNvGrpSpPr/>
          <p:nvPr/>
        </p:nvGrpSpPr>
        <p:grpSpPr>
          <a:xfrm>
            <a:off x="8474904" y="0"/>
            <a:ext cx="669096" cy="1484785"/>
            <a:chOff x="3275856" y="-1"/>
            <a:chExt cx="2520280" cy="5592727"/>
          </a:xfrm>
        </p:grpSpPr>
        <p:grpSp>
          <p:nvGrpSpPr>
            <p:cNvPr id="90" name="グループ化 7"/>
            <p:cNvGrpSpPr/>
            <p:nvPr/>
          </p:nvGrpSpPr>
          <p:grpSpPr>
            <a:xfrm>
              <a:off x="3707904" y="-1"/>
              <a:ext cx="2088232" cy="3360287"/>
              <a:chOff x="3707904" y="0"/>
              <a:chExt cx="2736304" cy="2736304"/>
            </a:xfrm>
          </p:grpSpPr>
          <p:sp>
            <p:nvSpPr>
              <p:cNvPr id="9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パイ 9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7" name="パイ 9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1" name="フリーフォーム 9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2" name="グループ化 11"/>
            <p:cNvGrpSpPr/>
            <p:nvPr/>
          </p:nvGrpSpPr>
          <p:grpSpPr>
            <a:xfrm flipH="1">
              <a:off x="3275856" y="0"/>
              <a:ext cx="1274440" cy="1058416"/>
              <a:chOff x="7812360" y="548680"/>
              <a:chExt cx="1274440" cy="1058416"/>
            </a:xfrm>
          </p:grpSpPr>
          <p:sp>
            <p:nvSpPr>
              <p:cNvPr id="93" name="円弧 9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4" name="円弧 9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0 4.07407E-6 L 0 -0.15209 " pathEditMode="relative" rAng="0" ptsTypes="AA">
                                      <p:cBhvr>
                                        <p:cTn id="11" dur="2000" fill="hold"/>
                                        <p:tgtEl>
                                          <p:spTgt spid="2"/>
                                        </p:tgtEl>
                                        <p:attrNameLst>
                                          <p:attrName>ppt_x</p:attrName>
                                          <p:attrName>ppt_y</p:attrName>
                                        </p:attrNameLst>
                                      </p:cBhvr>
                                      <p:rCtr x="0" y="-76"/>
                                    </p:animMotion>
                                  </p:childTnLst>
                                </p:cTn>
                              </p:par>
                              <p:par>
                                <p:cTn id="12" presetID="1" presetClass="exit" presetSubtype="0" fill="hold" nodeType="withEffect">
                                  <p:stCondLst>
                                    <p:cond delay="0"/>
                                  </p:stCondLst>
                                  <p:childTnLst>
                                    <p:set>
                                      <p:cBhvr>
                                        <p:cTn id="13" dur="1" fill="hold">
                                          <p:stCondLst>
                                            <p:cond delay="0"/>
                                          </p:stCondLst>
                                        </p:cTn>
                                        <p:tgtEl>
                                          <p:spTgt spid="80"/>
                                        </p:tgtEl>
                                        <p:attrNameLst>
                                          <p:attrName>style.visibility</p:attrName>
                                        </p:attrNameLst>
                                      </p:cBhvr>
                                      <p:to>
                                        <p:strVal val="hidden"/>
                                      </p:to>
                                    </p:set>
                                  </p:childTnLst>
                                </p:cTn>
                              </p:par>
                            </p:childTnLst>
                          </p:cTn>
                        </p:par>
                        <p:par>
                          <p:cTn id="14" fill="hold">
                            <p:stCondLst>
                              <p:cond delay="2000"/>
                            </p:stCondLst>
                            <p:childTnLst>
                              <p:par>
                                <p:cTn id="15" presetID="10" presetClass="entr" presetSubtype="0" fill="hold" nodeType="afterEffect">
                                  <p:stCondLst>
                                    <p:cond delay="500"/>
                                  </p:stCondLst>
                                  <p:childTnLst>
                                    <p:set>
                                      <p:cBhvr>
                                        <p:cTn id="16" dur="1" fill="hold">
                                          <p:stCondLst>
                                            <p:cond delay="0"/>
                                          </p:stCondLst>
                                        </p:cTn>
                                        <p:tgtEl>
                                          <p:spTgt spid="89"/>
                                        </p:tgtEl>
                                        <p:attrNameLst>
                                          <p:attrName>style.visibility</p:attrName>
                                        </p:attrNameLst>
                                      </p:cBhvr>
                                      <p:to>
                                        <p:strVal val="visible"/>
                                      </p:to>
                                    </p:set>
                                    <p:animEffect transition="in" filter="fade">
                                      <p:cBhvr>
                                        <p:cTn id="17" dur="1000"/>
                                        <p:tgtEl>
                                          <p:spTgt spid="8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03"/>
                                        </p:tgtEl>
                                        <p:attrNameLst>
                                          <p:attrName>style.visibility</p:attrName>
                                        </p:attrNameLst>
                                      </p:cBhvr>
                                      <p:to>
                                        <p:strVal val="visible"/>
                                      </p:to>
                                    </p:set>
                                    <p:animEffect transition="in" filter="strips(upRight)">
                                      <p:cBhvr>
                                        <p:cTn id="22" dur="500"/>
                                        <p:tgtEl>
                                          <p:spTgt spid="103"/>
                                        </p:tgtEl>
                                      </p:cBhvr>
                                    </p:animEffect>
                                  </p:childTnLst>
                                </p:cTn>
                              </p:par>
                              <p:par>
                                <p:cTn id="23" presetID="1" presetClass="exit" presetSubtype="0" fill="hold" nodeType="withEffect">
                                  <p:stCondLst>
                                    <p:cond delay="0"/>
                                  </p:stCondLst>
                                  <p:childTnLst>
                                    <p:set>
                                      <p:cBhvr>
                                        <p:cTn id="24" dur="1" fill="hold">
                                          <p:stCondLst>
                                            <p:cond delay="0"/>
                                          </p:stCondLst>
                                        </p:cTn>
                                        <p:tgtEl>
                                          <p:spTgt spid="89"/>
                                        </p:tgtEl>
                                        <p:attrNameLst>
                                          <p:attrName>style.visibility</p:attrName>
                                        </p:attrNameLst>
                                      </p:cBhvr>
                                      <p:to>
                                        <p:strVal val="hidden"/>
                                      </p:to>
                                    </p:set>
                                  </p:childTnLst>
                                </p:cTn>
                              </p:par>
                            </p:childTnLst>
                          </p:cTn>
                        </p:par>
                        <p:par>
                          <p:cTn id="25" fill="hold">
                            <p:stCondLst>
                              <p:cond delay="500"/>
                            </p:stCondLst>
                            <p:childTnLst>
                              <p:par>
                                <p:cTn id="26" presetID="18" presetClass="entr" presetSubtype="12" fill="hold" grpId="0" nodeType="afterEffect">
                                  <p:stCondLst>
                                    <p:cond delay="1000"/>
                                  </p:stCondLst>
                                  <p:childTnLst>
                                    <p:set>
                                      <p:cBhvr>
                                        <p:cTn id="27" dur="1" fill="hold">
                                          <p:stCondLst>
                                            <p:cond delay="0"/>
                                          </p:stCondLst>
                                        </p:cTn>
                                        <p:tgtEl>
                                          <p:spTgt spid="79"/>
                                        </p:tgtEl>
                                        <p:attrNameLst>
                                          <p:attrName>style.visibility</p:attrName>
                                        </p:attrNameLst>
                                      </p:cBhvr>
                                      <p:to>
                                        <p:strVal val="visible"/>
                                      </p:to>
                                    </p:set>
                                    <p:animEffect transition="in" filter="strips(downLeft)">
                                      <p:cBhvr>
                                        <p:cTn id="28"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90" name="グループ化 89"/>
          <p:cNvGrpSpPr/>
          <p:nvPr/>
        </p:nvGrpSpPr>
        <p:grpSpPr>
          <a:xfrm>
            <a:off x="2483768" y="188640"/>
            <a:ext cx="4176464" cy="7128792"/>
            <a:chOff x="2483768" y="188640"/>
            <a:chExt cx="4176464" cy="7128792"/>
          </a:xfrm>
        </p:grpSpPr>
        <p:grpSp>
          <p:nvGrpSpPr>
            <p:cNvPr id="86" name="グループ化 85"/>
            <p:cNvGrpSpPr/>
            <p:nvPr/>
          </p:nvGrpSpPr>
          <p:grpSpPr>
            <a:xfrm>
              <a:off x="2483768" y="188640"/>
              <a:ext cx="4176464" cy="7128792"/>
              <a:chOff x="2483768" y="188640"/>
              <a:chExt cx="4176464" cy="7128792"/>
            </a:xfrm>
          </p:grpSpPr>
          <p:sp>
            <p:nvSpPr>
              <p:cNvPr id="20" name="角丸四角形 19"/>
              <p:cNvSpPr/>
              <p:nvPr/>
            </p:nvSpPr>
            <p:spPr>
              <a:xfrm>
                <a:off x="2483768" y="188640"/>
                <a:ext cx="4176464" cy="71287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レーム 27"/>
              <p:cNvSpPr/>
              <p:nvPr/>
            </p:nvSpPr>
            <p:spPr>
              <a:xfrm>
                <a:off x="2771800" y="548680"/>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29" name="テキスト ボックス 28"/>
              <p:cNvSpPr txBox="1"/>
              <p:nvPr/>
            </p:nvSpPr>
            <p:spPr>
              <a:xfrm>
                <a:off x="2771800" y="1412776"/>
                <a:ext cx="3456384" cy="400110"/>
              </a:xfrm>
              <a:prstGeom prst="rect">
                <a:avLst/>
              </a:prstGeom>
              <a:solidFill>
                <a:srgbClr val="FFCCFF"/>
              </a:solidFill>
            </p:spPr>
            <p:txBody>
              <a:bodyPr wrap="square" rtlCol="0">
                <a:spAutoFit/>
              </a:bodyPr>
              <a:lstStyle/>
              <a:p>
                <a:r>
                  <a:rPr kumimoji="1" lang="ja-JP" altLang="en-US" sz="2000" dirty="0" smtClean="0"/>
                  <a:t>ウサちゃん））</a:t>
                </a:r>
                <a:endParaRPr kumimoji="1" lang="ja-JP" altLang="en-US" sz="2000" dirty="0"/>
              </a:p>
            </p:txBody>
          </p:sp>
          <p:sp>
            <p:nvSpPr>
              <p:cNvPr id="64" name="正方形/長方形 63"/>
              <p:cNvSpPr/>
              <p:nvPr/>
            </p:nvSpPr>
            <p:spPr>
              <a:xfrm>
                <a:off x="2735796" y="3861048"/>
                <a:ext cx="3672408" cy="1296144"/>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699792" y="1916832"/>
                <a:ext cx="1329210" cy="369332"/>
              </a:xfrm>
              <a:prstGeom prst="rect">
                <a:avLst/>
              </a:prstGeom>
              <a:noFill/>
            </p:spPr>
            <p:txBody>
              <a:bodyPr wrap="none" rtlCol="0">
                <a:spAutoFit/>
              </a:bodyPr>
              <a:lstStyle/>
              <a:p>
                <a:r>
                  <a:rPr kumimoji="1" lang="ja-JP" altLang="en-US" dirty="0" smtClean="0">
                    <a:solidFill>
                      <a:srgbClr val="FF3399"/>
                    </a:solidFill>
                  </a:rPr>
                  <a:t>マイフレンド</a:t>
                </a:r>
                <a:endParaRPr kumimoji="1" lang="en-US" altLang="ja-JP" dirty="0" smtClean="0">
                  <a:solidFill>
                    <a:srgbClr val="FF3399"/>
                  </a:solidFill>
                </a:endParaRPr>
              </a:p>
            </p:txBody>
          </p:sp>
          <p:grpSp>
            <p:nvGrpSpPr>
              <p:cNvPr id="8" name="グループ化 62"/>
              <p:cNvGrpSpPr/>
              <p:nvPr/>
            </p:nvGrpSpPr>
            <p:grpSpPr>
              <a:xfrm>
                <a:off x="3132329" y="5445224"/>
                <a:ext cx="2879342" cy="369332"/>
                <a:chOff x="2843808" y="6093296"/>
                <a:chExt cx="2879342" cy="369332"/>
              </a:xfrm>
            </p:grpSpPr>
            <p:sp>
              <p:nvSpPr>
                <p:cNvPr id="60" name="テキスト ボックス 59"/>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61" name="テキスト ボックス 60"/>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62" name="テキスト ボックス 61"/>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grpSp>
            <p:nvGrpSpPr>
              <p:cNvPr id="11" name="グループ化 73"/>
              <p:cNvGrpSpPr/>
              <p:nvPr/>
            </p:nvGrpSpPr>
            <p:grpSpPr>
              <a:xfrm>
                <a:off x="3131840" y="6003196"/>
                <a:ext cx="2625354" cy="369332"/>
                <a:chOff x="2843808" y="6093296"/>
                <a:chExt cx="2625354" cy="369332"/>
              </a:xfrm>
            </p:grpSpPr>
            <p:sp>
              <p:nvSpPr>
                <p:cNvPr id="75" name="テキスト ボックス 7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77" name="テキスト ボックス 76"/>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sp>
            <p:nvSpPr>
              <p:cNvPr id="79" name="正方形/長方形 78"/>
              <p:cNvSpPr/>
              <p:nvPr/>
            </p:nvSpPr>
            <p:spPr>
              <a:xfrm>
                <a:off x="2771800" y="2348880"/>
                <a:ext cx="3672408" cy="1224136"/>
              </a:xfrm>
              <a:prstGeom prst="rect">
                <a:avLst/>
              </a:pr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3851920" y="2420888"/>
                <a:ext cx="2376264" cy="1200329"/>
              </a:xfrm>
              <a:prstGeom prst="rect">
                <a:avLst/>
              </a:prstGeom>
              <a:noFill/>
            </p:spPr>
            <p:txBody>
              <a:bodyPr wrap="square" rtlCol="0">
                <a:spAutoFit/>
              </a:bodyPr>
              <a:lstStyle/>
              <a:p>
                <a:r>
                  <a:rPr lang="ja-JP" altLang="en-US" b="1" u="sng" dirty="0" err="1" smtClean="0">
                    <a:solidFill>
                      <a:srgbClr val="0000FF"/>
                    </a:solidFill>
                  </a:rPr>
                  <a:t>ちか</a:t>
                </a:r>
                <a:r>
                  <a:rPr lang="ja-JP" altLang="en-US" dirty="0" smtClean="0"/>
                  <a:t>　</a:t>
                </a:r>
                <a:endParaRPr lang="en-US" altLang="ja-JP" dirty="0" smtClean="0"/>
              </a:p>
              <a:p>
                <a:r>
                  <a:rPr kumimoji="1" lang="ja-JP" altLang="en-US" dirty="0" smtClean="0"/>
                  <a:t>千佳ちゃん　同中　　　仲良し</a:t>
                </a:r>
                <a:r>
                  <a:rPr kumimoji="1" lang="en-US" altLang="ja-JP" dirty="0" smtClean="0"/>
                  <a:t>3</a:t>
                </a:r>
                <a:r>
                  <a:rPr kumimoji="1" lang="ja-JP" altLang="en-US" dirty="0" smtClean="0"/>
                  <a:t>人組の一人</a:t>
                </a:r>
                <a:endParaRPr kumimoji="1" lang="en-US" altLang="ja-JP" dirty="0" smtClean="0"/>
              </a:p>
              <a:p>
                <a:r>
                  <a:rPr lang="ja-JP" altLang="en-US" dirty="0" smtClean="0"/>
                  <a:t>かぁいいよぉ。</a:t>
                </a:r>
                <a:endParaRPr kumimoji="1" lang="en-US" altLang="ja-JP" dirty="0" smtClean="0"/>
              </a:p>
            </p:txBody>
          </p:sp>
          <p:pic>
            <p:nvPicPr>
              <p:cNvPr id="2050" name="Picture 2" descr="E:\素材作成\女の子.JPG"/>
              <p:cNvPicPr>
                <a:picLocks noChangeAspect="1" noChangeArrowheads="1"/>
              </p:cNvPicPr>
              <p:nvPr/>
            </p:nvPicPr>
            <p:blipFill>
              <a:blip r:embed="rId3" cstate="print"/>
              <a:srcRect/>
              <a:stretch>
                <a:fillRect/>
              </a:stretch>
            </p:blipFill>
            <p:spPr bwMode="auto">
              <a:xfrm>
                <a:off x="2915816" y="2420888"/>
                <a:ext cx="856879" cy="961900"/>
              </a:xfrm>
              <a:prstGeom prst="rect">
                <a:avLst/>
              </a:prstGeom>
              <a:noFill/>
            </p:spPr>
          </p:pic>
          <p:sp>
            <p:nvSpPr>
              <p:cNvPr id="82" name="テキスト ボックス 81"/>
              <p:cNvSpPr txBox="1"/>
              <p:nvPr/>
            </p:nvSpPr>
            <p:spPr>
              <a:xfrm>
                <a:off x="3851920" y="3933056"/>
                <a:ext cx="2376264" cy="1200329"/>
              </a:xfrm>
              <a:prstGeom prst="rect">
                <a:avLst/>
              </a:prstGeom>
              <a:noFill/>
            </p:spPr>
            <p:txBody>
              <a:bodyPr wrap="square" rtlCol="0">
                <a:spAutoFit/>
              </a:bodyPr>
              <a:lstStyle/>
              <a:p>
                <a:r>
                  <a:rPr lang="ja-JP" altLang="en-US" b="1" u="sng" dirty="0" smtClean="0">
                    <a:solidFill>
                      <a:srgbClr val="0000FF"/>
                    </a:solidFill>
                  </a:rPr>
                  <a:t>みかん</a:t>
                </a:r>
                <a:r>
                  <a:rPr lang="ja-JP" altLang="en-US" dirty="0" smtClean="0"/>
                  <a:t>　</a:t>
                </a:r>
                <a:endParaRPr lang="en-US" altLang="ja-JP" dirty="0" smtClean="0"/>
              </a:p>
              <a:p>
                <a:r>
                  <a:rPr kumimoji="1" lang="ja-JP" altLang="en-US" dirty="0" smtClean="0"/>
                  <a:t>美智香ちゃん</a:t>
                </a:r>
                <a:endParaRPr lang="en-US" altLang="ja-JP" dirty="0" smtClean="0"/>
              </a:p>
              <a:p>
                <a:r>
                  <a:rPr kumimoji="1" lang="ja-JP" altLang="en-US" dirty="0" smtClean="0"/>
                  <a:t>今年はクラス一緒。</a:t>
                </a:r>
                <a:endParaRPr kumimoji="1" lang="en-US" altLang="ja-JP" dirty="0" smtClean="0"/>
              </a:p>
              <a:p>
                <a:r>
                  <a:rPr kumimoji="1" lang="ja-JP" altLang="en-US" dirty="0" smtClean="0"/>
                  <a:t>イツメン</a:t>
                </a:r>
                <a:r>
                  <a:rPr kumimoji="1" lang="en-US" altLang="ja-JP" dirty="0" smtClean="0"/>
                  <a:t>3</a:t>
                </a:r>
                <a:r>
                  <a:rPr kumimoji="1" lang="ja-JP" altLang="en-US" dirty="0" smtClean="0"/>
                  <a:t>人組さ。</a:t>
                </a:r>
                <a:endParaRPr kumimoji="1" lang="en-US" altLang="ja-JP" dirty="0" smtClean="0"/>
              </a:p>
            </p:txBody>
          </p:sp>
        </p:grpSp>
        <p:grpSp>
          <p:nvGrpSpPr>
            <p:cNvPr id="89" name="グループ化 88"/>
            <p:cNvGrpSpPr/>
            <p:nvPr/>
          </p:nvGrpSpPr>
          <p:grpSpPr>
            <a:xfrm>
              <a:off x="2843808" y="3933056"/>
              <a:ext cx="936104" cy="1080120"/>
              <a:chOff x="763409" y="4077072"/>
              <a:chExt cx="936104" cy="1080120"/>
            </a:xfrm>
          </p:grpSpPr>
          <p:sp>
            <p:nvSpPr>
              <p:cNvPr id="88" name="正方形/長方形 87"/>
              <p:cNvSpPr/>
              <p:nvPr/>
            </p:nvSpPr>
            <p:spPr>
              <a:xfrm>
                <a:off x="763409" y="4077072"/>
                <a:ext cx="936104" cy="1080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1" name="Picture 3" descr="E:\素材作成\女性初期全身.JPG"/>
              <p:cNvPicPr>
                <a:picLocks noChangeAspect="1" noChangeArrowheads="1"/>
              </p:cNvPicPr>
              <p:nvPr/>
            </p:nvPicPr>
            <p:blipFill>
              <a:blip r:embed="rId4" cstate="print"/>
              <a:srcRect/>
              <a:stretch>
                <a:fillRect/>
              </a:stretch>
            </p:blipFill>
            <p:spPr bwMode="auto">
              <a:xfrm>
                <a:off x="971600" y="4077072"/>
                <a:ext cx="519723" cy="1080120"/>
              </a:xfrm>
              <a:prstGeom prst="rect">
                <a:avLst/>
              </a:prstGeom>
              <a:noFill/>
            </p:spPr>
          </p:pic>
        </p:grpSp>
      </p:grpSp>
      <p:grpSp>
        <p:nvGrpSpPr>
          <p:cNvPr id="14" name="グループ化 25"/>
          <p:cNvGrpSpPr/>
          <p:nvPr/>
        </p:nvGrpSpPr>
        <p:grpSpPr>
          <a:xfrm>
            <a:off x="2267744" y="-91440"/>
            <a:ext cx="4608512" cy="9644065"/>
            <a:chOff x="2267744" y="-91440"/>
            <a:chExt cx="4608512" cy="9644065"/>
          </a:xfrm>
        </p:grpSpPr>
        <p:grpSp>
          <p:nvGrpSpPr>
            <p:cNvPr id="15" name="グループ化 24"/>
            <p:cNvGrpSpPr/>
            <p:nvPr/>
          </p:nvGrpSpPr>
          <p:grpSpPr>
            <a:xfrm>
              <a:off x="2269252" y="0"/>
              <a:ext cx="4605496" cy="7533456"/>
              <a:chOff x="2267744" y="0"/>
              <a:chExt cx="4605496" cy="7533456"/>
            </a:xfrm>
          </p:grpSpPr>
          <p:sp>
            <p:nvSpPr>
              <p:cNvPr id="23" name="正方形/長方形 22"/>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21"/>
            <p:cNvGrpSpPr/>
            <p:nvPr/>
          </p:nvGrpSpPr>
          <p:grpSpPr>
            <a:xfrm>
              <a:off x="2267744" y="-91440"/>
              <a:ext cx="4608512" cy="9644065"/>
              <a:chOff x="2267744" y="-91440"/>
              <a:chExt cx="4608512" cy="9644065"/>
            </a:xfrm>
          </p:grpSpPr>
          <p:sp>
            <p:nvSpPr>
              <p:cNvPr id="27" name="正方形/長方形 26"/>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2" name="Picture 13" descr="keitaie"/>
              <p:cNvPicPr>
                <a:picLocks noChangeAspect="1" noChangeArrowheads="1"/>
              </p:cNvPicPr>
              <p:nvPr/>
            </p:nvPicPr>
            <p:blipFill>
              <a:blip r:embed="rId5" cstate="print"/>
              <a:srcRect l="686"/>
              <a:stretch>
                <a:fillRect/>
              </a:stretch>
            </p:blipFill>
            <p:spPr bwMode="auto">
              <a:xfrm>
                <a:off x="2357205" y="0"/>
                <a:ext cx="4429590" cy="9552625"/>
              </a:xfrm>
              <a:prstGeom prst="rect">
                <a:avLst/>
              </a:prstGeom>
              <a:noFill/>
              <a:ln w="9525">
                <a:noFill/>
                <a:miter lim="800000"/>
                <a:headEnd/>
                <a:tailEnd/>
              </a:ln>
            </p:spPr>
          </p:pic>
        </p:grpSp>
      </p:grpSp>
      <p:grpSp>
        <p:nvGrpSpPr>
          <p:cNvPr id="17" name="グループ化 103"/>
          <p:cNvGrpSpPr/>
          <p:nvPr/>
        </p:nvGrpSpPr>
        <p:grpSpPr>
          <a:xfrm>
            <a:off x="107504" y="116632"/>
            <a:ext cx="2088232" cy="1584176"/>
            <a:chOff x="-612576" y="1052736"/>
            <a:chExt cx="2088232" cy="1584176"/>
          </a:xfrm>
        </p:grpSpPr>
        <p:sp>
          <p:nvSpPr>
            <p:cNvPr id="105" name="正方形/長方形 104"/>
            <p:cNvSpPr/>
            <p:nvPr/>
          </p:nvSpPr>
          <p:spPr>
            <a:xfrm>
              <a:off x="-612576" y="1052736"/>
              <a:ext cx="2016224"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81"/>
            <p:cNvGrpSpPr/>
            <p:nvPr/>
          </p:nvGrpSpPr>
          <p:grpSpPr>
            <a:xfrm>
              <a:off x="-612576" y="1052736"/>
              <a:ext cx="2088232" cy="1584176"/>
              <a:chOff x="3635896" y="4365104"/>
              <a:chExt cx="2088232" cy="1584176"/>
            </a:xfrm>
          </p:grpSpPr>
          <p:grpSp>
            <p:nvGrpSpPr>
              <p:cNvPr id="19" name="グループ化 52"/>
              <p:cNvGrpSpPr/>
              <p:nvPr/>
            </p:nvGrpSpPr>
            <p:grpSpPr>
              <a:xfrm>
                <a:off x="3779917" y="4365104"/>
                <a:ext cx="1872210" cy="1581723"/>
                <a:chOff x="1331640" y="1484784"/>
                <a:chExt cx="6067380" cy="5125981"/>
              </a:xfrm>
            </p:grpSpPr>
            <p:sp>
              <p:nvSpPr>
                <p:cNvPr id="109" name="フリーフォーム 108"/>
                <p:cNvSpPr/>
                <p:nvPr/>
              </p:nvSpPr>
              <p:spPr>
                <a:xfrm>
                  <a:off x="3202858" y="4925961"/>
                  <a:ext cx="1406013" cy="1563329"/>
                </a:xfrm>
                <a:custGeom>
                  <a:avLst/>
                  <a:gdLst>
                    <a:gd name="connsiteX0" fmla="*/ 336755 w 1406013"/>
                    <a:gd name="connsiteY0" fmla="*/ 0 h 1563329"/>
                    <a:gd name="connsiteX1" fmla="*/ 779207 w 1406013"/>
                    <a:gd name="connsiteY1" fmla="*/ 884904 h 1563329"/>
                    <a:gd name="connsiteX2" fmla="*/ 1177413 w 1406013"/>
                    <a:gd name="connsiteY2" fmla="*/ 1297858 h 1563329"/>
                    <a:gd name="connsiteX3" fmla="*/ 1339645 w 1406013"/>
                    <a:gd name="connsiteY3" fmla="*/ 1504336 h 1563329"/>
                    <a:gd name="connsiteX4" fmla="*/ 779207 w 1406013"/>
                    <a:gd name="connsiteY4" fmla="*/ 1519084 h 1563329"/>
                    <a:gd name="connsiteX5" fmla="*/ 277761 w 1406013"/>
                    <a:gd name="connsiteY5" fmla="*/ 1445342 h 1563329"/>
                    <a:gd name="connsiteX6" fmla="*/ 27039 w 1406013"/>
                    <a:gd name="connsiteY6" fmla="*/ 811162 h 1563329"/>
                    <a:gd name="connsiteX7" fmla="*/ 115529 w 1406013"/>
                    <a:gd name="connsiteY7" fmla="*/ 176981 h 1563329"/>
                    <a:gd name="connsiteX8" fmla="*/ 395748 w 1406013"/>
                    <a:gd name="connsiteY8" fmla="*/ 0 h 1563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013" h="1563329">
                      <a:moveTo>
                        <a:pt x="336755" y="0"/>
                      </a:moveTo>
                      <a:cubicBezTo>
                        <a:pt x="487926" y="334297"/>
                        <a:pt x="639097" y="668594"/>
                        <a:pt x="779207" y="884904"/>
                      </a:cubicBezTo>
                      <a:cubicBezTo>
                        <a:pt x="919317" y="1101214"/>
                        <a:pt x="1084007" y="1194619"/>
                        <a:pt x="1177413" y="1297858"/>
                      </a:cubicBezTo>
                      <a:cubicBezTo>
                        <a:pt x="1270819" y="1401097"/>
                        <a:pt x="1406013" y="1467465"/>
                        <a:pt x="1339645" y="1504336"/>
                      </a:cubicBezTo>
                      <a:cubicBezTo>
                        <a:pt x="1273277" y="1541207"/>
                        <a:pt x="956188" y="1528916"/>
                        <a:pt x="779207" y="1519084"/>
                      </a:cubicBezTo>
                      <a:cubicBezTo>
                        <a:pt x="602226" y="1509252"/>
                        <a:pt x="403122" y="1563329"/>
                        <a:pt x="277761" y="1445342"/>
                      </a:cubicBezTo>
                      <a:cubicBezTo>
                        <a:pt x="152400" y="1327355"/>
                        <a:pt x="54078" y="1022555"/>
                        <a:pt x="27039" y="811162"/>
                      </a:cubicBezTo>
                      <a:cubicBezTo>
                        <a:pt x="0" y="599769"/>
                        <a:pt x="54078" y="312175"/>
                        <a:pt x="115529" y="176981"/>
                      </a:cubicBezTo>
                      <a:cubicBezTo>
                        <a:pt x="176980" y="41787"/>
                        <a:pt x="286364" y="20893"/>
                        <a:pt x="395748" y="0"/>
                      </a:cubicBezTo>
                    </a:path>
                  </a:pathLst>
                </a:custGeom>
                <a:solidFill>
                  <a:srgbClr val="F3AA7D"/>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フリーフォーム 109"/>
                <p:cNvSpPr/>
                <p:nvPr/>
              </p:nvSpPr>
              <p:spPr>
                <a:xfrm>
                  <a:off x="5831840" y="1772920"/>
                  <a:ext cx="1567180" cy="1066800"/>
                </a:xfrm>
                <a:custGeom>
                  <a:avLst/>
                  <a:gdLst>
                    <a:gd name="connsiteX0" fmla="*/ 203200 w 1567180"/>
                    <a:gd name="connsiteY0" fmla="*/ 116840 h 1066800"/>
                    <a:gd name="connsiteX1" fmla="*/ 721360 w 1567180"/>
                    <a:gd name="connsiteY1" fmla="*/ 116840 h 1066800"/>
                    <a:gd name="connsiteX2" fmla="*/ 1422400 w 1567180"/>
                    <a:gd name="connsiteY2" fmla="*/ 132080 h 1066800"/>
                    <a:gd name="connsiteX3" fmla="*/ 1498600 w 1567180"/>
                    <a:gd name="connsiteY3" fmla="*/ 132080 h 1066800"/>
                    <a:gd name="connsiteX4" fmla="*/ 1498600 w 1567180"/>
                    <a:gd name="connsiteY4" fmla="*/ 924560 h 1066800"/>
                    <a:gd name="connsiteX5" fmla="*/ 1498600 w 1567180"/>
                    <a:gd name="connsiteY5" fmla="*/ 985520 h 1066800"/>
                    <a:gd name="connsiteX6" fmla="*/ 1087120 w 1567180"/>
                    <a:gd name="connsiteY6" fmla="*/ 985520 h 1066800"/>
                    <a:gd name="connsiteX7" fmla="*/ 568960 w 1567180"/>
                    <a:gd name="connsiteY7" fmla="*/ 955040 h 1066800"/>
                    <a:gd name="connsiteX8" fmla="*/ 81280 w 1567180"/>
                    <a:gd name="connsiteY8" fmla="*/ 909320 h 1066800"/>
                    <a:gd name="connsiteX9" fmla="*/ 81280 w 1567180"/>
                    <a:gd name="connsiteY9" fmla="*/ 391160 h 1066800"/>
                    <a:gd name="connsiteX10" fmla="*/ 203200 w 1567180"/>
                    <a:gd name="connsiteY10" fmla="*/ 11684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7180" h="1066800">
                      <a:moveTo>
                        <a:pt x="203200" y="116840"/>
                      </a:moveTo>
                      <a:lnTo>
                        <a:pt x="721360" y="116840"/>
                      </a:lnTo>
                      <a:lnTo>
                        <a:pt x="1422400" y="132080"/>
                      </a:lnTo>
                      <a:cubicBezTo>
                        <a:pt x="1551940" y="134620"/>
                        <a:pt x="1485900" y="0"/>
                        <a:pt x="1498600" y="132080"/>
                      </a:cubicBezTo>
                      <a:cubicBezTo>
                        <a:pt x="1511300" y="264160"/>
                        <a:pt x="1498600" y="924560"/>
                        <a:pt x="1498600" y="924560"/>
                      </a:cubicBezTo>
                      <a:cubicBezTo>
                        <a:pt x="1498600" y="1066800"/>
                        <a:pt x="1567180" y="975360"/>
                        <a:pt x="1498600" y="985520"/>
                      </a:cubicBezTo>
                      <a:cubicBezTo>
                        <a:pt x="1430020" y="995680"/>
                        <a:pt x="1242060" y="990600"/>
                        <a:pt x="1087120" y="985520"/>
                      </a:cubicBezTo>
                      <a:cubicBezTo>
                        <a:pt x="932180" y="980440"/>
                        <a:pt x="736600" y="967740"/>
                        <a:pt x="568960" y="955040"/>
                      </a:cubicBezTo>
                      <a:cubicBezTo>
                        <a:pt x="401320" y="942340"/>
                        <a:pt x="162560" y="1003300"/>
                        <a:pt x="81280" y="909320"/>
                      </a:cubicBezTo>
                      <a:cubicBezTo>
                        <a:pt x="0" y="815340"/>
                        <a:pt x="58420" y="525780"/>
                        <a:pt x="81280" y="391160"/>
                      </a:cubicBezTo>
                      <a:cubicBezTo>
                        <a:pt x="104140" y="256540"/>
                        <a:pt x="161290" y="179070"/>
                        <a:pt x="203200" y="116840"/>
                      </a:cubicBezTo>
                      <a:close/>
                    </a:path>
                  </a:pathLst>
                </a:custGeom>
                <a:solidFill>
                  <a:srgbClr val="F7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a:off x="2595716" y="1917290"/>
                  <a:ext cx="4660490" cy="4596581"/>
                </a:xfrm>
                <a:custGeom>
                  <a:avLst/>
                  <a:gdLst>
                    <a:gd name="connsiteX0" fmla="*/ 825910 w 4660490"/>
                    <a:gd name="connsiteY0" fmla="*/ 3170904 h 4596581"/>
                    <a:gd name="connsiteX1" fmla="*/ 1165123 w 4660490"/>
                    <a:gd name="connsiteY1" fmla="*/ 3819833 h 4596581"/>
                    <a:gd name="connsiteX2" fmla="*/ 1637071 w 4660490"/>
                    <a:gd name="connsiteY2" fmla="*/ 4277033 h 4596581"/>
                    <a:gd name="connsiteX3" fmla="*/ 2123768 w 4660490"/>
                    <a:gd name="connsiteY3" fmla="*/ 4542504 h 4596581"/>
                    <a:gd name="connsiteX4" fmla="*/ 3790336 w 4660490"/>
                    <a:gd name="connsiteY4" fmla="*/ 4572000 h 4596581"/>
                    <a:gd name="connsiteX5" fmla="*/ 4011561 w 4660490"/>
                    <a:gd name="connsiteY5" fmla="*/ 4395020 h 4596581"/>
                    <a:gd name="connsiteX6" fmla="*/ 4041058 w 4660490"/>
                    <a:gd name="connsiteY6" fmla="*/ 4218039 h 4596581"/>
                    <a:gd name="connsiteX7" fmla="*/ 4203290 w 4660490"/>
                    <a:gd name="connsiteY7" fmla="*/ 3996813 h 4596581"/>
                    <a:gd name="connsiteX8" fmla="*/ 4291781 w 4660490"/>
                    <a:gd name="connsiteY8" fmla="*/ 3908323 h 4596581"/>
                    <a:gd name="connsiteX9" fmla="*/ 4365523 w 4660490"/>
                    <a:gd name="connsiteY9" fmla="*/ 3731342 h 4596581"/>
                    <a:gd name="connsiteX10" fmla="*/ 4557252 w 4660490"/>
                    <a:gd name="connsiteY10" fmla="*/ 3598607 h 4596581"/>
                    <a:gd name="connsiteX11" fmla="*/ 4645742 w 4660490"/>
                    <a:gd name="connsiteY11" fmla="*/ 3539613 h 4596581"/>
                    <a:gd name="connsiteX12" fmla="*/ 4645742 w 4660490"/>
                    <a:gd name="connsiteY12" fmla="*/ 3539613 h 4596581"/>
                    <a:gd name="connsiteX13" fmla="*/ 4660490 w 4660490"/>
                    <a:gd name="connsiteY13" fmla="*/ 0 h 4596581"/>
                    <a:gd name="connsiteX14" fmla="*/ 4660490 w 4660490"/>
                    <a:gd name="connsiteY14" fmla="*/ 0 h 4596581"/>
                    <a:gd name="connsiteX15" fmla="*/ 752168 w 4660490"/>
                    <a:gd name="connsiteY15" fmla="*/ 0 h 4596581"/>
                    <a:gd name="connsiteX16" fmla="*/ 0 w 4660490"/>
                    <a:gd name="connsiteY16" fmla="*/ 0 h 4596581"/>
                    <a:gd name="connsiteX17" fmla="*/ 0 w 4660490"/>
                    <a:gd name="connsiteY17" fmla="*/ 0 h 4596581"/>
                    <a:gd name="connsiteX18" fmla="*/ 825910 w 4660490"/>
                    <a:gd name="connsiteY18" fmla="*/ 3170904 h 45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0490" h="4596581">
                      <a:moveTo>
                        <a:pt x="825910" y="3170904"/>
                      </a:moveTo>
                      <a:cubicBezTo>
                        <a:pt x="927919" y="3403191"/>
                        <a:pt x="1029929" y="3635478"/>
                        <a:pt x="1165123" y="3819833"/>
                      </a:cubicBezTo>
                      <a:cubicBezTo>
                        <a:pt x="1300317" y="4004188"/>
                        <a:pt x="1477297" y="4156588"/>
                        <a:pt x="1637071" y="4277033"/>
                      </a:cubicBezTo>
                      <a:cubicBezTo>
                        <a:pt x="1796845" y="4397478"/>
                        <a:pt x="1764891" y="4493343"/>
                        <a:pt x="2123768" y="4542504"/>
                      </a:cubicBezTo>
                      <a:cubicBezTo>
                        <a:pt x="2482645" y="4591665"/>
                        <a:pt x="3475704" y="4596581"/>
                        <a:pt x="3790336" y="4572000"/>
                      </a:cubicBezTo>
                      <a:cubicBezTo>
                        <a:pt x="4104968" y="4547419"/>
                        <a:pt x="3969774" y="4454013"/>
                        <a:pt x="4011561" y="4395020"/>
                      </a:cubicBezTo>
                      <a:cubicBezTo>
                        <a:pt x="4053348" y="4336027"/>
                        <a:pt x="4009103" y="4284407"/>
                        <a:pt x="4041058" y="4218039"/>
                      </a:cubicBezTo>
                      <a:cubicBezTo>
                        <a:pt x="4073013" y="4151671"/>
                        <a:pt x="4161503" y="4048432"/>
                        <a:pt x="4203290" y="3996813"/>
                      </a:cubicBezTo>
                      <a:cubicBezTo>
                        <a:pt x="4245077" y="3945194"/>
                        <a:pt x="4264742" y="3952568"/>
                        <a:pt x="4291781" y="3908323"/>
                      </a:cubicBezTo>
                      <a:cubicBezTo>
                        <a:pt x="4318820" y="3864078"/>
                        <a:pt x="4321278" y="3782961"/>
                        <a:pt x="4365523" y="3731342"/>
                      </a:cubicBezTo>
                      <a:cubicBezTo>
                        <a:pt x="4409768" y="3679723"/>
                        <a:pt x="4510549" y="3630562"/>
                        <a:pt x="4557252" y="3598607"/>
                      </a:cubicBezTo>
                      <a:cubicBezTo>
                        <a:pt x="4603955" y="3566652"/>
                        <a:pt x="4645742" y="3539613"/>
                        <a:pt x="4645742" y="3539613"/>
                      </a:cubicBezTo>
                      <a:lnTo>
                        <a:pt x="4645742" y="3539613"/>
                      </a:lnTo>
                      <a:lnTo>
                        <a:pt x="4660490" y="0"/>
                      </a:lnTo>
                      <a:lnTo>
                        <a:pt x="4660490" y="0"/>
                      </a:lnTo>
                      <a:lnTo>
                        <a:pt x="752168" y="0"/>
                      </a:lnTo>
                      <a:lnTo>
                        <a:pt x="0" y="0"/>
                      </a:lnTo>
                      <a:lnTo>
                        <a:pt x="0" y="0"/>
                      </a:lnTo>
                      <a:lnTo>
                        <a:pt x="825910" y="3170904"/>
                      </a:lnTo>
                      <a:close/>
                    </a:path>
                  </a:pathLst>
                </a:custGeom>
                <a:solidFill>
                  <a:srgbClr val="F7C5A7"/>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リーフォーム 111"/>
                <p:cNvSpPr/>
                <p:nvPr/>
              </p:nvSpPr>
              <p:spPr>
                <a:xfrm>
                  <a:off x="1331640" y="4509120"/>
                  <a:ext cx="2283541" cy="2101645"/>
                </a:xfrm>
                <a:custGeom>
                  <a:avLst/>
                  <a:gdLst>
                    <a:gd name="connsiteX0" fmla="*/ 1123335 w 2283541"/>
                    <a:gd name="connsiteY0" fmla="*/ 63910 h 2101645"/>
                    <a:gd name="connsiteX1" fmla="*/ 621890 w 2283541"/>
                    <a:gd name="connsiteY1" fmla="*/ 565355 h 2101645"/>
                    <a:gd name="connsiteX2" fmla="*/ 238431 w 2283541"/>
                    <a:gd name="connsiteY2" fmla="*/ 786581 h 2101645"/>
                    <a:gd name="connsiteX3" fmla="*/ 120444 w 2283541"/>
                    <a:gd name="connsiteY3" fmla="*/ 934065 h 2101645"/>
                    <a:gd name="connsiteX4" fmla="*/ 120444 w 2283541"/>
                    <a:gd name="connsiteY4" fmla="*/ 1258529 h 2101645"/>
                    <a:gd name="connsiteX5" fmla="*/ 164690 w 2283541"/>
                    <a:gd name="connsiteY5" fmla="*/ 1981200 h 2101645"/>
                    <a:gd name="connsiteX6" fmla="*/ 1108586 w 2283541"/>
                    <a:gd name="connsiteY6" fmla="*/ 1981200 h 2101645"/>
                    <a:gd name="connsiteX7" fmla="*/ 1565786 w 2283541"/>
                    <a:gd name="connsiteY7" fmla="*/ 1995949 h 2101645"/>
                    <a:gd name="connsiteX8" fmla="*/ 2229464 w 2283541"/>
                    <a:gd name="connsiteY8" fmla="*/ 1892710 h 2101645"/>
                    <a:gd name="connsiteX9" fmla="*/ 1890251 w 2283541"/>
                    <a:gd name="connsiteY9" fmla="*/ 845574 h 2101645"/>
                    <a:gd name="connsiteX10" fmla="*/ 1610031 w 2283541"/>
                    <a:gd name="connsiteY10" fmla="*/ 137652 h 2101645"/>
                    <a:gd name="connsiteX11" fmla="*/ 1167580 w 2283541"/>
                    <a:gd name="connsiteY11" fmla="*/ 19665 h 210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3541" h="2101645">
                      <a:moveTo>
                        <a:pt x="1123335" y="63910"/>
                      </a:moveTo>
                      <a:cubicBezTo>
                        <a:pt x="946354" y="254410"/>
                        <a:pt x="769374" y="444910"/>
                        <a:pt x="621890" y="565355"/>
                      </a:cubicBezTo>
                      <a:cubicBezTo>
                        <a:pt x="474406" y="685800"/>
                        <a:pt x="322005" y="725129"/>
                        <a:pt x="238431" y="786581"/>
                      </a:cubicBezTo>
                      <a:cubicBezTo>
                        <a:pt x="154857" y="848033"/>
                        <a:pt x="140108" y="855407"/>
                        <a:pt x="120444" y="934065"/>
                      </a:cubicBezTo>
                      <a:cubicBezTo>
                        <a:pt x="100780" y="1012723"/>
                        <a:pt x="113070" y="1084007"/>
                        <a:pt x="120444" y="1258529"/>
                      </a:cubicBezTo>
                      <a:cubicBezTo>
                        <a:pt x="127818" y="1433052"/>
                        <a:pt x="0" y="1860755"/>
                        <a:pt x="164690" y="1981200"/>
                      </a:cubicBezTo>
                      <a:cubicBezTo>
                        <a:pt x="329380" y="2101645"/>
                        <a:pt x="875070" y="1978742"/>
                        <a:pt x="1108586" y="1981200"/>
                      </a:cubicBezTo>
                      <a:cubicBezTo>
                        <a:pt x="1342102" y="1983658"/>
                        <a:pt x="1378973" y="2010697"/>
                        <a:pt x="1565786" y="1995949"/>
                      </a:cubicBezTo>
                      <a:cubicBezTo>
                        <a:pt x="1752599" y="1981201"/>
                        <a:pt x="2175387" y="2084439"/>
                        <a:pt x="2229464" y="1892710"/>
                      </a:cubicBezTo>
                      <a:cubicBezTo>
                        <a:pt x="2283541" y="1700981"/>
                        <a:pt x="1993490" y="1138084"/>
                        <a:pt x="1890251" y="845574"/>
                      </a:cubicBezTo>
                      <a:cubicBezTo>
                        <a:pt x="1787012" y="553064"/>
                        <a:pt x="1730476" y="275304"/>
                        <a:pt x="1610031" y="137652"/>
                      </a:cubicBezTo>
                      <a:cubicBezTo>
                        <a:pt x="1489586" y="0"/>
                        <a:pt x="1328583" y="9832"/>
                        <a:pt x="1167580" y="19665"/>
                      </a:cubicBezTo>
                    </a:path>
                  </a:pathLst>
                </a:custGeom>
                <a:solidFill>
                  <a:schemeClr val="accent1">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1" name="グループ化 45"/>
                <p:cNvGrpSpPr/>
                <p:nvPr/>
              </p:nvGrpSpPr>
              <p:grpSpPr>
                <a:xfrm>
                  <a:off x="4860032" y="2780928"/>
                  <a:ext cx="1430594" cy="769374"/>
                  <a:chOff x="4860032" y="2780928"/>
                  <a:chExt cx="1430594" cy="769374"/>
                </a:xfrm>
              </p:grpSpPr>
              <p:sp>
                <p:nvSpPr>
                  <p:cNvPr id="122" name="フリーフォーム 121"/>
                  <p:cNvSpPr/>
                  <p:nvPr/>
                </p:nvSpPr>
                <p:spPr>
                  <a:xfrm>
                    <a:off x="4860032" y="2780928"/>
                    <a:ext cx="1430594" cy="769374"/>
                  </a:xfrm>
                  <a:custGeom>
                    <a:avLst/>
                    <a:gdLst>
                      <a:gd name="connsiteX0" fmla="*/ 1401097 w 1430594"/>
                      <a:gd name="connsiteY0" fmla="*/ 526026 h 769374"/>
                      <a:gd name="connsiteX1" fmla="*/ 1297858 w 1430594"/>
                      <a:gd name="connsiteY1" fmla="*/ 201561 h 769374"/>
                      <a:gd name="connsiteX2" fmla="*/ 840658 w 1430594"/>
                      <a:gd name="connsiteY2" fmla="*/ 9832 h 769374"/>
                      <a:gd name="connsiteX3" fmla="*/ 398206 w 1430594"/>
                      <a:gd name="connsiteY3" fmla="*/ 142568 h 769374"/>
                      <a:gd name="connsiteX4" fmla="*/ 191729 w 1430594"/>
                      <a:gd name="connsiteY4" fmla="*/ 231058 h 769374"/>
                      <a:gd name="connsiteX5" fmla="*/ 0 w 1430594"/>
                      <a:gd name="connsiteY5" fmla="*/ 349045 h 769374"/>
                      <a:gd name="connsiteX6" fmla="*/ 0 w 1430594"/>
                      <a:gd name="connsiteY6" fmla="*/ 349045 h 769374"/>
                      <a:gd name="connsiteX7" fmla="*/ 280219 w 1430594"/>
                      <a:gd name="connsiteY7" fmla="*/ 555523 h 769374"/>
                      <a:gd name="connsiteX8" fmla="*/ 560439 w 1430594"/>
                      <a:gd name="connsiteY8" fmla="*/ 732503 h 769374"/>
                      <a:gd name="connsiteX9" fmla="*/ 811161 w 1430594"/>
                      <a:gd name="connsiteY9" fmla="*/ 762000 h 769374"/>
                      <a:gd name="connsiteX10" fmla="*/ 1224116 w 1430594"/>
                      <a:gd name="connsiteY10" fmla="*/ 688258 h 769374"/>
                      <a:gd name="connsiteX11" fmla="*/ 1401097 w 1430594"/>
                      <a:gd name="connsiteY11" fmla="*/ 585020 h 769374"/>
                      <a:gd name="connsiteX12" fmla="*/ 1401097 w 1430594"/>
                      <a:gd name="connsiteY12" fmla="*/ 526026 h 76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30594" h="769374">
                        <a:moveTo>
                          <a:pt x="1401097" y="526026"/>
                        </a:moveTo>
                        <a:cubicBezTo>
                          <a:pt x="1383891" y="462116"/>
                          <a:pt x="1391264" y="287593"/>
                          <a:pt x="1297858" y="201561"/>
                        </a:cubicBezTo>
                        <a:cubicBezTo>
                          <a:pt x="1204452" y="115529"/>
                          <a:pt x="990600" y="19664"/>
                          <a:pt x="840658" y="9832"/>
                        </a:cubicBezTo>
                        <a:cubicBezTo>
                          <a:pt x="690716" y="0"/>
                          <a:pt x="506361" y="105697"/>
                          <a:pt x="398206" y="142568"/>
                        </a:cubicBezTo>
                        <a:cubicBezTo>
                          <a:pt x="290051" y="179439"/>
                          <a:pt x="258097" y="196645"/>
                          <a:pt x="191729" y="231058"/>
                        </a:cubicBezTo>
                        <a:cubicBezTo>
                          <a:pt x="125361" y="265471"/>
                          <a:pt x="0" y="349045"/>
                          <a:pt x="0" y="349045"/>
                        </a:cubicBezTo>
                        <a:lnTo>
                          <a:pt x="0" y="349045"/>
                        </a:lnTo>
                        <a:cubicBezTo>
                          <a:pt x="46703" y="383458"/>
                          <a:pt x="186813" y="491613"/>
                          <a:pt x="280219" y="555523"/>
                        </a:cubicBezTo>
                        <a:cubicBezTo>
                          <a:pt x="373625" y="619433"/>
                          <a:pt x="471949" y="698090"/>
                          <a:pt x="560439" y="732503"/>
                        </a:cubicBezTo>
                        <a:cubicBezTo>
                          <a:pt x="648929" y="766916"/>
                          <a:pt x="700548" y="769374"/>
                          <a:pt x="811161" y="762000"/>
                        </a:cubicBezTo>
                        <a:cubicBezTo>
                          <a:pt x="921774" y="754626"/>
                          <a:pt x="1125793" y="717755"/>
                          <a:pt x="1224116" y="688258"/>
                        </a:cubicBezTo>
                        <a:cubicBezTo>
                          <a:pt x="1322439" y="658761"/>
                          <a:pt x="1371600" y="609601"/>
                          <a:pt x="1401097" y="585020"/>
                        </a:cubicBezTo>
                        <a:cubicBezTo>
                          <a:pt x="1430594" y="560439"/>
                          <a:pt x="1418303" y="589936"/>
                          <a:pt x="1401097" y="526026"/>
                        </a:cubicBezTo>
                        <a:close/>
                      </a:path>
                    </a:pathLst>
                  </a:custGeom>
                  <a:solidFill>
                    <a:schemeClr val="bg1"/>
                  </a:solidFill>
                  <a:ln w="57150">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a:off x="5242633" y="2887482"/>
                    <a:ext cx="648072" cy="576064"/>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a:off x="5314641" y="2959490"/>
                    <a:ext cx="504056" cy="432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a:off x="5578670" y="3031498"/>
                    <a:ext cx="168019"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フリーフォーム 113"/>
                <p:cNvSpPr/>
                <p:nvPr/>
              </p:nvSpPr>
              <p:spPr>
                <a:xfrm>
                  <a:off x="6081251" y="4232787"/>
                  <a:ext cx="1219201" cy="784122"/>
                </a:xfrm>
                <a:custGeom>
                  <a:avLst/>
                  <a:gdLst>
                    <a:gd name="connsiteX0" fmla="*/ 186814 w 1219201"/>
                    <a:gd name="connsiteY0" fmla="*/ 0 h 784122"/>
                    <a:gd name="connsiteX1" fmla="*/ 83575 w 1219201"/>
                    <a:gd name="connsiteY1" fmla="*/ 309716 h 784122"/>
                    <a:gd name="connsiteX2" fmla="*/ 24581 w 1219201"/>
                    <a:gd name="connsiteY2" fmla="*/ 619432 h 784122"/>
                    <a:gd name="connsiteX3" fmla="*/ 231059 w 1219201"/>
                    <a:gd name="connsiteY3" fmla="*/ 766916 h 784122"/>
                    <a:gd name="connsiteX4" fmla="*/ 408039 w 1219201"/>
                    <a:gd name="connsiteY4" fmla="*/ 722671 h 784122"/>
                    <a:gd name="connsiteX5" fmla="*/ 614517 w 1219201"/>
                    <a:gd name="connsiteY5" fmla="*/ 663678 h 784122"/>
                    <a:gd name="connsiteX6" fmla="*/ 776749 w 1219201"/>
                    <a:gd name="connsiteY6" fmla="*/ 604684 h 784122"/>
                    <a:gd name="connsiteX7" fmla="*/ 1012723 w 1219201"/>
                    <a:gd name="connsiteY7" fmla="*/ 663678 h 784122"/>
                    <a:gd name="connsiteX8" fmla="*/ 1160207 w 1219201"/>
                    <a:gd name="connsiteY8" fmla="*/ 678426 h 784122"/>
                    <a:gd name="connsiteX9" fmla="*/ 1219201 w 1219201"/>
                    <a:gd name="connsiteY9" fmla="*/ 604684 h 784122"/>
                    <a:gd name="connsiteX10" fmla="*/ 1219201 w 1219201"/>
                    <a:gd name="connsiteY10" fmla="*/ 604684 h 78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1" h="784122">
                      <a:moveTo>
                        <a:pt x="186814" y="0"/>
                      </a:moveTo>
                      <a:cubicBezTo>
                        <a:pt x="148714" y="103239"/>
                        <a:pt x="110614" y="206478"/>
                        <a:pt x="83575" y="309716"/>
                      </a:cubicBezTo>
                      <a:cubicBezTo>
                        <a:pt x="56536" y="412954"/>
                        <a:pt x="0" y="543232"/>
                        <a:pt x="24581" y="619432"/>
                      </a:cubicBezTo>
                      <a:cubicBezTo>
                        <a:pt x="49162" y="695632"/>
                        <a:pt x="167149" y="749710"/>
                        <a:pt x="231059" y="766916"/>
                      </a:cubicBezTo>
                      <a:cubicBezTo>
                        <a:pt x="294969" y="784122"/>
                        <a:pt x="344129" y="739877"/>
                        <a:pt x="408039" y="722671"/>
                      </a:cubicBezTo>
                      <a:cubicBezTo>
                        <a:pt x="471949" y="705465"/>
                        <a:pt x="553065" y="683342"/>
                        <a:pt x="614517" y="663678"/>
                      </a:cubicBezTo>
                      <a:cubicBezTo>
                        <a:pt x="675969" y="644014"/>
                        <a:pt x="710381" y="604684"/>
                        <a:pt x="776749" y="604684"/>
                      </a:cubicBezTo>
                      <a:cubicBezTo>
                        <a:pt x="843117" y="604684"/>
                        <a:pt x="948813" y="651388"/>
                        <a:pt x="1012723" y="663678"/>
                      </a:cubicBezTo>
                      <a:cubicBezTo>
                        <a:pt x="1076633" y="675968"/>
                        <a:pt x="1125794" y="688258"/>
                        <a:pt x="1160207" y="678426"/>
                      </a:cubicBezTo>
                      <a:cubicBezTo>
                        <a:pt x="1194620" y="668594"/>
                        <a:pt x="1219201" y="604684"/>
                        <a:pt x="1219201" y="604684"/>
                      </a:cubicBezTo>
                      <a:lnTo>
                        <a:pt x="1219201" y="604684"/>
                      </a:lnTo>
                    </a:path>
                  </a:pathLst>
                </a:custGeom>
                <a:ln w="38100">
                  <a:solidFill>
                    <a:srgbClr val="9966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5" name="フリーフォーム 114"/>
                <p:cNvSpPr/>
                <p:nvPr/>
              </p:nvSpPr>
              <p:spPr>
                <a:xfrm>
                  <a:off x="5707626" y="5538020"/>
                  <a:ext cx="1430593" cy="258096"/>
                </a:xfrm>
                <a:custGeom>
                  <a:avLst/>
                  <a:gdLst>
                    <a:gd name="connsiteX0" fmla="*/ 0 w 1430593"/>
                    <a:gd name="connsiteY0" fmla="*/ 258096 h 258096"/>
                    <a:gd name="connsiteX1" fmla="*/ 191729 w 1430593"/>
                    <a:gd name="connsiteY1" fmla="*/ 199103 h 258096"/>
                    <a:gd name="connsiteX2" fmla="*/ 530942 w 1430593"/>
                    <a:gd name="connsiteY2" fmla="*/ 228599 h 258096"/>
                    <a:gd name="connsiteX3" fmla="*/ 855406 w 1430593"/>
                    <a:gd name="connsiteY3" fmla="*/ 125361 h 258096"/>
                    <a:gd name="connsiteX4" fmla="*/ 1179871 w 1430593"/>
                    <a:gd name="connsiteY4" fmla="*/ 95864 h 258096"/>
                    <a:gd name="connsiteX5" fmla="*/ 1386348 w 1430593"/>
                    <a:gd name="connsiteY5" fmla="*/ 95864 h 258096"/>
                    <a:gd name="connsiteX6" fmla="*/ 1430593 w 1430593"/>
                    <a:gd name="connsiteY6" fmla="*/ 7374 h 258096"/>
                    <a:gd name="connsiteX7" fmla="*/ 1430593 w 1430593"/>
                    <a:gd name="connsiteY7" fmla="*/ 7374 h 258096"/>
                    <a:gd name="connsiteX8" fmla="*/ 1238864 w 1430593"/>
                    <a:gd name="connsiteY8" fmla="*/ 7374 h 258096"/>
                    <a:gd name="connsiteX9" fmla="*/ 958645 w 1430593"/>
                    <a:gd name="connsiteY9" fmla="*/ 51619 h 258096"/>
                    <a:gd name="connsiteX10" fmla="*/ 678426 w 1430593"/>
                    <a:gd name="connsiteY10" fmla="*/ 95864 h 258096"/>
                    <a:gd name="connsiteX11" fmla="*/ 575187 w 1430593"/>
                    <a:gd name="connsiteY11" fmla="*/ 169606 h 258096"/>
                    <a:gd name="connsiteX12" fmla="*/ 471948 w 1430593"/>
                    <a:gd name="connsiteY12" fmla="*/ 184354 h 258096"/>
                    <a:gd name="connsiteX13" fmla="*/ 353961 w 1430593"/>
                    <a:gd name="connsiteY13" fmla="*/ 199103 h 258096"/>
                    <a:gd name="connsiteX14" fmla="*/ 235974 w 1430593"/>
                    <a:gd name="connsiteY14" fmla="*/ 199103 h 258096"/>
                    <a:gd name="connsiteX15" fmla="*/ 235974 w 1430593"/>
                    <a:gd name="connsiteY15" fmla="*/ 199103 h 258096"/>
                    <a:gd name="connsiteX16" fmla="*/ 235974 w 1430593"/>
                    <a:gd name="connsiteY16" fmla="*/ 199103 h 25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0593" h="258096">
                      <a:moveTo>
                        <a:pt x="0" y="258096"/>
                      </a:moveTo>
                      <a:cubicBezTo>
                        <a:pt x="51619" y="231057"/>
                        <a:pt x="103239" y="204019"/>
                        <a:pt x="191729" y="199103"/>
                      </a:cubicBezTo>
                      <a:cubicBezTo>
                        <a:pt x="280219" y="194187"/>
                        <a:pt x="420329" y="240889"/>
                        <a:pt x="530942" y="228599"/>
                      </a:cubicBezTo>
                      <a:cubicBezTo>
                        <a:pt x="641555" y="216309"/>
                        <a:pt x="747251" y="147483"/>
                        <a:pt x="855406" y="125361"/>
                      </a:cubicBezTo>
                      <a:cubicBezTo>
                        <a:pt x="963561" y="103239"/>
                        <a:pt x="1091381" y="100780"/>
                        <a:pt x="1179871" y="95864"/>
                      </a:cubicBezTo>
                      <a:cubicBezTo>
                        <a:pt x="1268361" y="90948"/>
                        <a:pt x="1344561" y="110612"/>
                        <a:pt x="1386348" y="95864"/>
                      </a:cubicBezTo>
                      <a:cubicBezTo>
                        <a:pt x="1428135" y="81116"/>
                        <a:pt x="1430593" y="7374"/>
                        <a:pt x="1430593" y="7374"/>
                      </a:cubicBezTo>
                      <a:lnTo>
                        <a:pt x="1430593" y="7374"/>
                      </a:lnTo>
                      <a:cubicBezTo>
                        <a:pt x="1398638" y="7374"/>
                        <a:pt x="1317522" y="0"/>
                        <a:pt x="1238864" y="7374"/>
                      </a:cubicBezTo>
                      <a:cubicBezTo>
                        <a:pt x="1160206" y="14748"/>
                        <a:pt x="958645" y="51619"/>
                        <a:pt x="958645" y="51619"/>
                      </a:cubicBezTo>
                      <a:cubicBezTo>
                        <a:pt x="865239" y="66367"/>
                        <a:pt x="742336" y="76200"/>
                        <a:pt x="678426" y="95864"/>
                      </a:cubicBezTo>
                      <a:cubicBezTo>
                        <a:pt x="614516" y="115528"/>
                        <a:pt x="609600" y="154858"/>
                        <a:pt x="575187" y="169606"/>
                      </a:cubicBezTo>
                      <a:cubicBezTo>
                        <a:pt x="540774" y="184354"/>
                        <a:pt x="471948" y="184354"/>
                        <a:pt x="471948" y="184354"/>
                      </a:cubicBezTo>
                      <a:cubicBezTo>
                        <a:pt x="435077" y="189270"/>
                        <a:pt x="393290" y="196645"/>
                        <a:pt x="353961" y="199103"/>
                      </a:cubicBezTo>
                      <a:cubicBezTo>
                        <a:pt x="314632" y="201561"/>
                        <a:pt x="235974" y="199103"/>
                        <a:pt x="235974" y="199103"/>
                      </a:cubicBezTo>
                      <a:lnTo>
                        <a:pt x="235974" y="199103"/>
                      </a:lnTo>
                      <a:lnTo>
                        <a:pt x="235974" y="199103"/>
                      </a:lnTo>
                    </a:path>
                  </a:pathLst>
                </a:custGeom>
                <a:solidFill>
                  <a:srgbClr val="FF7F71"/>
                </a:solidFill>
                <a:ln>
                  <a:solidFill>
                    <a:srgbClr val="F7C5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6" name="フリーフォーム 115"/>
                <p:cNvSpPr/>
                <p:nvPr/>
              </p:nvSpPr>
              <p:spPr>
                <a:xfrm>
                  <a:off x="5887065" y="5656007"/>
                  <a:ext cx="1138083" cy="282677"/>
                </a:xfrm>
                <a:custGeom>
                  <a:avLst/>
                  <a:gdLst>
                    <a:gd name="connsiteX0" fmla="*/ 12290 w 1138083"/>
                    <a:gd name="connsiteY0" fmla="*/ 110612 h 282677"/>
                    <a:gd name="connsiteX1" fmla="*/ 277761 w 1138083"/>
                    <a:gd name="connsiteY1" fmla="*/ 213851 h 282677"/>
                    <a:gd name="connsiteX2" fmla="*/ 410496 w 1138083"/>
                    <a:gd name="connsiteY2" fmla="*/ 272845 h 282677"/>
                    <a:gd name="connsiteX3" fmla="*/ 675967 w 1138083"/>
                    <a:gd name="connsiteY3" fmla="*/ 272845 h 282677"/>
                    <a:gd name="connsiteX4" fmla="*/ 867696 w 1138083"/>
                    <a:gd name="connsiteY4" fmla="*/ 228599 h 282677"/>
                    <a:gd name="connsiteX5" fmla="*/ 1015180 w 1138083"/>
                    <a:gd name="connsiteY5" fmla="*/ 169606 h 282677"/>
                    <a:gd name="connsiteX6" fmla="*/ 1103670 w 1138083"/>
                    <a:gd name="connsiteY6" fmla="*/ 51619 h 282677"/>
                    <a:gd name="connsiteX7" fmla="*/ 1118419 w 1138083"/>
                    <a:gd name="connsiteY7" fmla="*/ 7374 h 282677"/>
                    <a:gd name="connsiteX8" fmla="*/ 985683 w 1138083"/>
                    <a:gd name="connsiteY8" fmla="*/ 7374 h 282677"/>
                    <a:gd name="connsiteX9" fmla="*/ 690716 w 1138083"/>
                    <a:gd name="connsiteY9" fmla="*/ 36870 h 282677"/>
                    <a:gd name="connsiteX10" fmla="*/ 513735 w 1138083"/>
                    <a:gd name="connsiteY10" fmla="*/ 110612 h 282677"/>
                    <a:gd name="connsiteX11" fmla="*/ 381000 w 1138083"/>
                    <a:gd name="connsiteY11" fmla="*/ 140109 h 282677"/>
                    <a:gd name="connsiteX12" fmla="*/ 204019 w 1138083"/>
                    <a:gd name="connsiteY12" fmla="*/ 169606 h 282677"/>
                    <a:gd name="connsiteX13" fmla="*/ 12290 w 1138083"/>
                    <a:gd name="connsiteY13" fmla="*/ 110612 h 28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8083" h="282677">
                      <a:moveTo>
                        <a:pt x="12290" y="110612"/>
                      </a:moveTo>
                      <a:cubicBezTo>
                        <a:pt x="24580" y="117986"/>
                        <a:pt x="211393" y="186812"/>
                        <a:pt x="277761" y="213851"/>
                      </a:cubicBezTo>
                      <a:cubicBezTo>
                        <a:pt x="344129" y="240890"/>
                        <a:pt x="344128" y="263013"/>
                        <a:pt x="410496" y="272845"/>
                      </a:cubicBezTo>
                      <a:cubicBezTo>
                        <a:pt x="476864" y="282677"/>
                        <a:pt x="599767" y="280219"/>
                        <a:pt x="675967" y="272845"/>
                      </a:cubicBezTo>
                      <a:cubicBezTo>
                        <a:pt x="752167" y="265471"/>
                        <a:pt x="811161" y="245805"/>
                        <a:pt x="867696" y="228599"/>
                      </a:cubicBezTo>
                      <a:cubicBezTo>
                        <a:pt x="924231" y="211393"/>
                        <a:pt x="975851" y="199103"/>
                        <a:pt x="1015180" y="169606"/>
                      </a:cubicBezTo>
                      <a:cubicBezTo>
                        <a:pt x="1054509" y="140109"/>
                        <a:pt x="1086464" y="78658"/>
                        <a:pt x="1103670" y="51619"/>
                      </a:cubicBezTo>
                      <a:cubicBezTo>
                        <a:pt x="1120876" y="24580"/>
                        <a:pt x="1138083" y="14748"/>
                        <a:pt x="1118419" y="7374"/>
                      </a:cubicBezTo>
                      <a:cubicBezTo>
                        <a:pt x="1098755" y="0"/>
                        <a:pt x="1056967" y="2458"/>
                        <a:pt x="985683" y="7374"/>
                      </a:cubicBezTo>
                      <a:cubicBezTo>
                        <a:pt x="914399" y="12290"/>
                        <a:pt x="769374" y="19664"/>
                        <a:pt x="690716" y="36870"/>
                      </a:cubicBezTo>
                      <a:cubicBezTo>
                        <a:pt x="612058" y="54076"/>
                        <a:pt x="565354" y="93405"/>
                        <a:pt x="513735" y="110612"/>
                      </a:cubicBezTo>
                      <a:cubicBezTo>
                        <a:pt x="462116" y="127819"/>
                        <a:pt x="432619" y="130277"/>
                        <a:pt x="381000" y="140109"/>
                      </a:cubicBezTo>
                      <a:cubicBezTo>
                        <a:pt x="329381" y="149941"/>
                        <a:pt x="263013" y="174522"/>
                        <a:pt x="204019" y="169606"/>
                      </a:cubicBezTo>
                      <a:cubicBezTo>
                        <a:pt x="145025" y="164690"/>
                        <a:pt x="0" y="103238"/>
                        <a:pt x="12290" y="110612"/>
                      </a:cubicBezTo>
                      <a:close/>
                    </a:path>
                  </a:pathLst>
                </a:custGeom>
                <a:solidFill>
                  <a:srgbClr val="FF7F71"/>
                </a:solidFill>
                <a:ln>
                  <a:solidFill>
                    <a:srgbClr val="F7C5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フリーフォーム 116"/>
                <p:cNvSpPr/>
                <p:nvPr/>
              </p:nvSpPr>
              <p:spPr>
                <a:xfrm>
                  <a:off x="5577348" y="1983658"/>
                  <a:ext cx="1637071" cy="540774"/>
                </a:xfrm>
                <a:custGeom>
                  <a:avLst/>
                  <a:gdLst>
                    <a:gd name="connsiteX0" fmla="*/ 808704 w 1637071"/>
                    <a:gd name="connsiteY0" fmla="*/ 213852 h 540774"/>
                    <a:gd name="connsiteX1" fmla="*/ 1147917 w 1637071"/>
                    <a:gd name="connsiteY1" fmla="*/ 331839 h 540774"/>
                    <a:gd name="connsiteX2" fmla="*/ 1339646 w 1637071"/>
                    <a:gd name="connsiteY2" fmla="*/ 523568 h 540774"/>
                    <a:gd name="connsiteX3" fmla="*/ 1531375 w 1637071"/>
                    <a:gd name="connsiteY3" fmla="*/ 435077 h 540774"/>
                    <a:gd name="connsiteX4" fmla="*/ 1619865 w 1637071"/>
                    <a:gd name="connsiteY4" fmla="*/ 346587 h 540774"/>
                    <a:gd name="connsiteX5" fmla="*/ 1428136 w 1637071"/>
                    <a:gd name="connsiteY5" fmla="*/ 140110 h 540774"/>
                    <a:gd name="connsiteX6" fmla="*/ 1192162 w 1637071"/>
                    <a:gd name="connsiteY6" fmla="*/ 95865 h 540774"/>
                    <a:gd name="connsiteX7" fmla="*/ 793955 w 1637071"/>
                    <a:gd name="connsiteY7" fmla="*/ 51619 h 540774"/>
                    <a:gd name="connsiteX8" fmla="*/ 115529 w 1637071"/>
                    <a:gd name="connsiteY8" fmla="*/ 7374 h 540774"/>
                    <a:gd name="connsiteX9" fmla="*/ 100781 w 1637071"/>
                    <a:gd name="connsiteY9" fmla="*/ 7374 h 540774"/>
                    <a:gd name="connsiteX10" fmla="*/ 543233 w 1637071"/>
                    <a:gd name="connsiteY10" fmla="*/ 51619 h 540774"/>
                    <a:gd name="connsiteX11" fmla="*/ 808704 w 1637071"/>
                    <a:gd name="connsiteY11" fmla="*/ 213852 h 540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071" h="540774">
                      <a:moveTo>
                        <a:pt x="808704" y="213852"/>
                      </a:moveTo>
                      <a:cubicBezTo>
                        <a:pt x="909485" y="260555"/>
                        <a:pt x="1059427" y="280220"/>
                        <a:pt x="1147917" y="331839"/>
                      </a:cubicBezTo>
                      <a:cubicBezTo>
                        <a:pt x="1236407" y="383458"/>
                        <a:pt x="1275736" y="506362"/>
                        <a:pt x="1339646" y="523568"/>
                      </a:cubicBezTo>
                      <a:cubicBezTo>
                        <a:pt x="1403556" y="540774"/>
                        <a:pt x="1484672" y="464574"/>
                        <a:pt x="1531375" y="435077"/>
                      </a:cubicBezTo>
                      <a:cubicBezTo>
                        <a:pt x="1578078" y="405580"/>
                        <a:pt x="1637071" y="395748"/>
                        <a:pt x="1619865" y="346587"/>
                      </a:cubicBezTo>
                      <a:cubicBezTo>
                        <a:pt x="1602659" y="297426"/>
                        <a:pt x="1499420" y="181897"/>
                        <a:pt x="1428136" y="140110"/>
                      </a:cubicBezTo>
                      <a:cubicBezTo>
                        <a:pt x="1356852" y="98323"/>
                        <a:pt x="1297859" y="110614"/>
                        <a:pt x="1192162" y="95865"/>
                      </a:cubicBezTo>
                      <a:cubicBezTo>
                        <a:pt x="1086465" y="81116"/>
                        <a:pt x="973394" y="66368"/>
                        <a:pt x="793955" y="51619"/>
                      </a:cubicBezTo>
                      <a:cubicBezTo>
                        <a:pt x="614516" y="36871"/>
                        <a:pt x="231058" y="14748"/>
                        <a:pt x="115529" y="7374"/>
                      </a:cubicBezTo>
                      <a:cubicBezTo>
                        <a:pt x="0" y="0"/>
                        <a:pt x="100781" y="7374"/>
                        <a:pt x="100781" y="7374"/>
                      </a:cubicBezTo>
                      <a:cubicBezTo>
                        <a:pt x="172065" y="14748"/>
                        <a:pt x="422788" y="17206"/>
                        <a:pt x="543233" y="51619"/>
                      </a:cubicBezTo>
                      <a:cubicBezTo>
                        <a:pt x="663678" y="86032"/>
                        <a:pt x="707923" y="167149"/>
                        <a:pt x="808704" y="213852"/>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リーフォーム 117"/>
                <p:cNvSpPr/>
                <p:nvPr/>
              </p:nvSpPr>
              <p:spPr>
                <a:xfrm>
                  <a:off x="1547664" y="1484784"/>
                  <a:ext cx="5510981" cy="4608512"/>
                </a:xfrm>
                <a:custGeom>
                  <a:avLst/>
                  <a:gdLst>
                    <a:gd name="connsiteX0" fmla="*/ 5410200 w 5510981"/>
                    <a:gd name="connsiteY0" fmla="*/ 39329 h 4574459"/>
                    <a:gd name="connsiteX1" fmla="*/ 5336458 w 5510981"/>
                    <a:gd name="connsiteY1" fmla="*/ 334297 h 4574459"/>
                    <a:gd name="connsiteX2" fmla="*/ 5129980 w 5510981"/>
                    <a:gd name="connsiteY2" fmla="*/ 806245 h 4574459"/>
                    <a:gd name="connsiteX3" fmla="*/ 4923503 w 5510981"/>
                    <a:gd name="connsiteY3" fmla="*/ 1145458 h 4574459"/>
                    <a:gd name="connsiteX4" fmla="*/ 4702277 w 5510981"/>
                    <a:gd name="connsiteY4" fmla="*/ 1396181 h 4574459"/>
                    <a:gd name="connsiteX5" fmla="*/ 4894006 w 5510981"/>
                    <a:gd name="connsiteY5" fmla="*/ 1115961 h 4574459"/>
                    <a:gd name="connsiteX6" fmla="*/ 5100484 w 5510981"/>
                    <a:gd name="connsiteY6" fmla="*/ 717755 h 4574459"/>
                    <a:gd name="connsiteX7" fmla="*/ 4894006 w 5510981"/>
                    <a:gd name="connsiteY7" fmla="*/ 1027471 h 4574459"/>
                    <a:gd name="connsiteX8" fmla="*/ 4628535 w 5510981"/>
                    <a:gd name="connsiteY8" fmla="*/ 1351936 h 4574459"/>
                    <a:gd name="connsiteX9" fmla="*/ 4407309 w 5510981"/>
                    <a:gd name="connsiteY9" fmla="*/ 1484671 h 4574459"/>
                    <a:gd name="connsiteX10" fmla="*/ 4289322 w 5510981"/>
                    <a:gd name="connsiteY10" fmla="*/ 1514168 h 4574459"/>
                    <a:gd name="connsiteX11" fmla="*/ 4599038 w 5510981"/>
                    <a:gd name="connsiteY11" fmla="*/ 1337187 h 4574459"/>
                    <a:gd name="connsiteX12" fmla="*/ 4761271 w 5510981"/>
                    <a:gd name="connsiteY12" fmla="*/ 1115961 h 4574459"/>
                    <a:gd name="connsiteX13" fmla="*/ 4953000 w 5510981"/>
                    <a:gd name="connsiteY13" fmla="*/ 762000 h 4574459"/>
                    <a:gd name="connsiteX14" fmla="*/ 4967748 w 5510981"/>
                    <a:gd name="connsiteY14" fmla="*/ 585020 h 4574459"/>
                    <a:gd name="connsiteX15" fmla="*/ 4820264 w 5510981"/>
                    <a:gd name="connsiteY15" fmla="*/ 953729 h 4574459"/>
                    <a:gd name="connsiteX16" fmla="*/ 4510548 w 5510981"/>
                    <a:gd name="connsiteY16" fmla="*/ 1366684 h 4574459"/>
                    <a:gd name="connsiteX17" fmla="*/ 4259825 w 5510981"/>
                    <a:gd name="connsiteY17" fmla="*/ 1440426 h 4574459"/>
                    <a:gd name="connsiteX18" fmla="*/ 4082845 w 5510981"/>
                    <a:gd name="connsiteY18" fmla="*/ 1587910 h 4574459"/>
                    <a:gd name="connsiteX19" fmla="*/ 3950109 w 5510981"/>
                    <a:gd name="connsiteY19" fmla="*/ 1632155 h 4574459"/>
                    <a:gd name="connsiteX20" fmla="*/ 3699387 w 5510981"/>
                    <a:gd name="connsiteY20" fmla="*/ 1971368 h 4574459"/>
                    <a:gd name="connsiteX21" fmla="*/ 3389671 w 5510981"/>
                    <a:gd name="connsiteY21" fmla="*/ 2443316 h 4574459"/>
                    <a:gd name="connsiteX22" fmla="*/ 3079955 w 5510981"/>
                    <a:gd name="connsiteY22" fmla="*/ 2797278 h 4574459"/>
                    <a:gd name="connsiteX23" fmla="*/ 2725993 w 5510981"/>
                    <a:gd name="connsiteY23" fmla="*/ 3210232 h 4574459"/>
                    <a:gd name="connsiteX24" fmla="*/ 2283542 w 5510981"/>
                    <a:gd name="connsiteY24" fmla="*/ 3475703 h 4574459"/>
                    <a:gd name="connsiteX25" fmla="*/ 2165555 w 5510981"/>
                    <a:gd name="connsiteY25" fmla="*/ 3534697 h 4574459"/>
                    <a:gd name="connsiteX26" fmla="*/ 2667000 w 5510981"/>
                    <a:gd name="connsiteY26" fmla="*/ 3180736 h 4574459"/>
                    <a:gd name="connsiteX27" fmla="*/ 2947219 w 5510981"/>
                    <a:gd name="connsiteY27" fmla="*/ 2841523 h 4574459"/>
                    <a:gd name="connsiteX28" fmla="*/ 3227438 w 5510981"/>
                    <a:gd name="connsiteY28" fmla="*/ 2487561 h 4574459"/>
                    <a:gd name="connsiteX29" fmla="*/ 2770238 w 5510981"/>
                    <a:gd name="connsiteY29" fmla="*/ 2989007 h 4574459"/>
                    <a:gd name="connsiteX30" fmla="*/ 2504767 w 5510981"/>
                    <a:gd name="connsiteY30" fmla="*/ 3254478 h 4574459"/>
                    <a:gd name="connsiteX31" fmla="*/ 2136058 w 5510981"/>
                    <a:gd name="connsiteY31" fmla="*/ 3460955 h 4574459"/>
                    <a:gd name="connsiteX32" fmla="*/ 2018071 w 5510981"/>
                    <a:gd name="connsiteY32" fmla="*/ 3534697 h 4574459"/>
                    <a:gd name="connsiteX33" fmla="*/ 2091813 w 5510981"/>
                    <a:gd name="connsiteY33" fmla="*/ 3755923 h 4574459"/>
                    <a:gd name="connsiteX34" fmla="*/ 2106561 w 5510981"/>
                    <a:gd name="connsiteY34" fmla="*/ 4095136 h 4574459"/>
                    <a:gd name="connsiteX35" fmla="*/ 2283542 w 5510981"/>
                    <a:gd name="connsiteY35" fmla="*/ 4419600 h 4574459"/>
                    <a:gd name="connsiteX36" fmla="*/ 2327787 w 5510981"/>
                    <a:gd name="connsiteY36" fmla="*/ 4552336 h 4574459"/>
                    <a:gd name="connsiteX37" fmla="*/ 2313038 w 5510981"/>
                    <a:gd name="connsiteY37" fmla="*/ 4552336 h 4574459"/>
                    <a:gd name="connsiteX38" fmla="*/ 1147916 w 5510981"/>
                    <a:gd name="connsiteY38" fmla="*/ 4552336 h 4574459"/>
                    <a:gd name="connsiteX39" fmla="*/ 1044677 w 5510981"/>
                    <a:gd name="connsiteY39" fmla="*/ 4522839 h 4574459"/>
                    <a:gd name="connsiteX40" fmla="*/ 1059425 w 5510981"/>
                    <a:gd name="connsiteY40" fmla="*/ 4272116 h 4574459"/>
                    <a:gd name="connsiteX41" fmla="*/ 941438 w 5510981"/>
                    <a:gd name="connsiteY41" fmla="*/ 3903407 h 4574459"/>
                    <a:gd name="connsiteX42" fmla="*/ 779206 w 5510981"/>
                    <a:gd name="connsiteY42" fmla="*/ 3593691 h 4574459"/>
                    <a:gd name="connsiteX43" fmla="*/ 661219 w 5510981"/>
                    <a:gd name="connsiteY43" fmla="*/ 3151239 h 4574459"/>
                    <a:gd name="connsiteX44" fmla="*/ 381000 w 5510981"/>
                    <a:gd name="connsiteY44" fmla="*/ 2531807 h 4574459"/>
                    <a:gd name="connsiteX45" fmla="*/ 233516 w 5510981"/>
                    <a:gd name="connsiteY45" fmla="*/ 1853381 h 4574459"/>
                    <a:gd name="connsiteX46" fmla="*/ 174522 w 5510981"/>
                    <a:gd name="connsiteY46" fmla="*/ 1455174 h 4574459"/>
                    <a:gd name="connsiteX47" fmla="*/ 115529 w 5510981"/>
                    <a:gd name="connsiteY47" fmla="*/ 1115961 h 4574459"/>
                    <a:gd name="connsiteX48" fmla="*/ 12290 w 5510981"/>
                    <a:gd name="connsiteY48" fmla="*/ 688258 h 4574459"/>
                    <a:gd name="connsiteX49" fmla="*/ 41787 w 5510981"/>
                    <a:gd name="connsiteY49" fmla="*/ 127820 h 4574459"/>
                    <a:gd name="connsiteX50" fmla="*/ 248264 w 5510981"/>
                    <a:gd name="connsiteY50" fmla="*/ 68826 h 4574459"/>
                    <a:gd name="connsiteX51" fmla="*/ 1501877 w 5510981"/>
                    <a:gd name="connsiteY51" fmla="*/ 9832 h 4574459"/>
                    <a:gd name="connsiteX52" fmla="*/ 4731774 w 5510981"/>
                    <a:gd name="connsiteY52" fmla="*/ 127820 h 4574459"/>
                    <a:gd name="connsiteX53" fmla="*/ 5410200 w 5510981"/>
                    <a:gd name="connsiteY53" fmla="*/ 39329 h 457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510981" h="4574459">
                      <a:moveTo>
                        <a:pt x="5410200" y="39329"/>
                      </a:moveTo>
                      <a:cubicBezTo>
                        <a:pt x="5510981" y="73742"/>
                        <a:pt x="5383161" y="206478"/>
                        <a:pt x="5336458" y="334297"/>
                      </a:cubicBezTo>
                      <a:cubicBezTo>
                        <a:pt x="5289755" y="462116"/>
                        <a:pt x="5198806" y="671052"/>
                        <a:pt x="5129980" y="806245"/>
                      </a:cubicBezTo>
                      <a:cubicBezTo>
                        <a:pt x="5061154" y="941438"/>
                        <a:pt x="4994787" y="1047135"/>
                        <a:pt x="4923503" y="1145458"/>
                      </a:cubicBezTo>
                      <a:cubicBezTo>
                        <a:pt x="4852219" y="1243781"/>
                        <a:pt x="4707193" y="1401097"/>
                        <a:pt x="4702277" y="1396181"/>
                      </a:cubicBezTo>
                      <a:cubicBezTo>
                        <a:pt x="4697361" y="1391265"/>
                        <a:pt x="4827638" y="1229032"/>
                        <a:pt x="4894006" y="1115961"/>
                      </a:cubicBezTo>
                      <a:cubicBezTo>
                        <a:pt x="4960374" y="1002890"/>
                        <a:pt x="5100484" y="732503"/>
                        <a:pt x="5100484" y="717755"/>
                      </a:cubicBezTo>
                      <a:cubicBezTo>
                        <a:pt x="5100484" y="703007"/>
                        <a:pt x="4972664" y="921774"/>
                        <a:pt x="4894006" y="1027471"/>
                      </a:cubicBezTo>
                      <a:cubicBezTo>
                        <a:pt x="4815348" y="1133168"/>
                        <a:pt x="4709651" y="1275736"/>
                        <a:pt x="4628535" y="1351936"/>
                      </a:cubicBezTo>
                      <a:cubicBezTo>
                        <a:pt x="4547419" y="1428136"/>
                        <a:pt x="4463844" y="1457632"/>
                        <a:pt x="4407309" y="1484671"/>
                      </a:cubicBezTo>
                      <a:cubicBezTo>
                        <a:pt x="4350774" y="1511710"/>
                        <a:pt x="4257367" y="1538749"/>
                        <a:pt x="4289322" y="1514168"/>
                      </a:cubicBezTo>
                      <a:cubicBezTo>
                        <a:pt x="4321277" y="1489587"/>
                        <a:pt x="4520380" y="1403555"/>
                        <a:pt x="4599038" y="1337187"/>
                      </a:cubicBezTo>
                      <a:cubicBezTo>
                        <a:pt x="4677696" y="1270819"/>
                        <a:pt x="4702277" y="1211825"/>
                        <a:pt x="4761271" y="1115961"/>
                      </a:cubicBezTo>
                      <a:cubicBezTo>
                        <a:pt x="4820265" y="1020097"/>
                        <a:pt x="4918587" y="850490"/>
                        <a:pt x="4953000" y="762000"/>
                      </a:cubicBezTo>
                      <a:cubicBezTo>
                        <a:pt x="4987413" y="673510"/>
                        <a:pt x="4989871" y="553065"/>
                        <a:pt x="4967748" y="585020"/>
                      </a:cubicBezTo>
                      <a:cubicBezTo>
                        <a:pt x="4945625" y="616975"/>
                        <a:pt x="4896464" y="823452"/>
                        <a:pt x="4820264" y="953729"/>
                      </a:cubicBezTo>
                      <a:cubicBezTo>
                        <a:pt x="4744064" y="1084006"/>
                        <a:pt x="4603954" y="1285568"/>
                        <a:pt x="4510548" y="1366684"/>
                      </a:cubicBezTo>
                      <a:cubicBezTo>
                        <a:pt x="4417142" y="1447800"/>
                        <a:pt x="4331109" y="1403555"/>
                        <a:pt x="4259825" y="1440426"/>
                      </a:cubicBezTo>
                      <a:cubicBezTo>
                        <a:pt x="4188541" y="1477297"/>
                        <a:pt x="4134464" y="1555955"/>
                        <a:pt x="4082845" y="1587910"/>
                      </a:cubicBezTo>
                      <a:cubicBezTo>
                        <a:pt x="4031226" y="1619865"/>
                        <a:pt x="4014019" y="1568245"/>
                        <a:pt x="3950109" y="1632155"/>
                      </a:cubicBezTo>
                      <a:cubicBezTo>
                        <a:pt x="3886199" y="1696065"/>
                        <a:pt x="3792793" y="1836175"/>
                        <a:pt x="3699387" y="1971368"/>
                      </a:cubicBezTo>
                      <a:cubicBezTo>
                        <a:pt x="3605981" y="2106561"/>
                        <a:pt x="3492910" y="2305664"/>
                        <a:pt x="3389671" y="2443316"/>
                      </a:cubicBezTo>
                      <a:cubicBezTo>
                        <a:pt x="3286432" y="2580968"/>
                        <a:pt x="3190568" y="2669459"/>
                        <a:pt x="3079955" y="2797278"/>
                      </a:cubicBezTo>
                      <a:cubicBezTo>
                        <a:pt x="2969342" y="2925097"/>
                        <a:pt x="2858728" y="3097161"/>
                        <a:pt x="2725993" y="3210232"/>
                      </a:cubicBezTo>
                      <a:cubicBezTo>
                        <a:pt x="2593258" y="3323303"/>
                        <a:pt x="2376948" y="3421626"/>
                        <a:pt x="2283542" y="3475703"/>
                      </a:cubicBezTo>
                      <a:cubicBezTo>
                        <a:pt x="2190136" y="3529780"/>
                        <a:pt x="2101645" y="3583858"/>
                        <a:pt x="2165555" y="3534697"/>
                      </a:cubicBezTo>
                      <a:cubicBezTo>
                        <a:pt x="2229465" y="3485536"/>
                        <a:pt x="2536723" y="3296265"/>
                        <a:pt x="2667000" y="3180736"/>
                      </a:cubicBezTo>
                      <a:cubicBezTo>
                        <a:pt x="2797277" y="3065207"/>
                        <a:pt x="2853813" y="2957052"/>
                        <a:pt x="2947219" y="2841523"/>
                      </a:cubicBezTo>
                      <a:cubicBezTo>
                        <a:pt x="3040625" y="2725994"/>
                        <a:pt x="3256935" y="2462980"/>
                        <a:pt x="3227438" y="2487561"/>
                      </a:cubicBezTo>
                      <a:cubicBezTo>
                        <a:pt x="3197941" y="2512142"/>
                        <a:pt x="2890683" y="2861188"/>
                        <a:pt x="2770238" y="2989007"/>
                      </a:cubicBezTo>
                      <a:cubicBezTo>
                        <a:pt x="2649793" y="3116826"/>
                        <a:pt x="2610464" y="3175820"/>
                        <a:pt x="2504767" y="3254478"/>
                      </a:cubicBezTo>
                      <a:cubicBezTo>
                        <a:pt x="2399070" y="3333136"/>
                        <a:pt x="2217174" y="3414252"/>
                        <a:pt x="2136058" y="3460955"/>
                      </a:cubicBezTo>
                      <a:cubicBezTo>
                        <a:pt x="2054942" y="3507658"/>
                        <a:pt x="2025445" y="3485536"/>
                        <a:pt x="2018071" y="3534697"/>
                      </a:cubicBezTo>
                      <a:cubicBezTo>
                        <a:pt x="2010697" y="3583858"/>
                        <a:pt x="2077065" y="3662517"/>
                        <a:pt x="2091813" y="3755923"/>
                      </a:cubicBezTo>
                      <a:cubicBezTo>
                        <a:pt x="2106561" y="3849330"/>
                        <a:pt x="2074606" y="3984523"/>
                        <a:pt x="2106561" y="4095136"/>
                      </a:cubicBezTo>
                      <a:cubicBezTo>
                        <a:pt x="2138516" y="4205749"/>
                        <a:pt x="2246671" y="4343400"/>
                        <a:pt x="2283542" y="4419600"/>
                      </a:cubicBezTo>
                      <a:cubicBezTo>
                        <a:pt x="2320413" y="4495800"/>
                        <a:pt x="2322871" y="4530213"/>
                        <a:pt x="2327787" y="4552336"/>
                      </a:cubicBezTo>
                      <a:cubicBezTo>
                        <a:pt x="2332703" y="4574459"/>
                        <a:pt x="2313038" y="4552336"/>
                        <a:pt x="2313038" y="4552336"/>
                      </a:cubicBezTo>
                      <a:lnTo>
                        <a:pt x="1147916" y="4552336"/>
                      </a:lnTo>
                      <a:cubicBezTo>
                        <a:pt x="936523" y="4547420"/>
                        <a:pt x="1059426" y="4569542"/>
                        <a:pt x="1044677" y="4522839"/>
                      </a:cubicBezTo>
                      <a:cubicBezTo>
                        <a:pt x="1029928" y="4476136"/>
                        <a:pt x="1076631" y="4375354"/>
                        <a:pt x="1059425" y="4272116"/>
                      </a:cubicBezTo>
                      <a:cubicBezTo>
                        <a:pt x="1042219" y="4168878"/>
                        <a:pt x="988141" y="4016478"/>
                        <a:pt x="941438" y="3903407"/>
                      </a:cubicBezTo>
                      <a:cubicBezTo>
                        <a:pt x="894735" y="3790336"/>
                        <a:pt x="825909" y="3719052"/>
                        <a:pt x="779206" y="3593691"/>
                      </a:cubicBezTo>
                      <a:cubicBezTo>
                        <a:pt x="732503" y="3468330"/>
                        <a:pt x="727587" y="3328220"/>
                        <a:pt x="661219" y="3151239"/>
                      </a:cubicBezTo>
                      <a:cubicBezTo>
                        <a:pt x="594851" y="2974258"/>
                        <a:pt x="452284" y="2748117"/>
                        <a:pt x="381000" y="2531807"/>
                      </a:cubicBezTo>
                      <a:cubicBezTo>
                        <a:pt x="309716" y="2315497"/>
                        <a:pt x="267929" y="2032820"/>
                        <a:pt x="233516" y="1853381"/>
                      </a:cubicBezTo>
                      <a:cubicBezTo>
                        <a:pt x="199103" y="1673942"/>
                        <a:pt x="194186" y="1578077"/>
                        <a:pt x="174522" y="1455174"/>
                      </a:cubicBezTo>
                      <a:cubicBezTo>
                        <a:pt x="154858" y="1332271"/>
                        <a:pt x="142568" y="1243780"/>
                        <a:pt x="115529" y="1115961"/>
                      </a:cubicBezTo>
                      <a:cubicBezTo>
                        <a:pt x="88490" y="988142"/>
                        <a:pt x="24580" y="852948"/>
                        <a:pt x="12290" y="688258"/>
                      </a:cubicBezTo>
                      <a:cubicBezTo>
                        <a:pt x="0" y="523568"/>
                        <a:pt x="2458" y="231059"/>
                        <a:pt x="41787" y="127820"/>
                      </a:cubicBezTo>
                      <a:cubicBezTo>
                        <a:pt x="81116" y="24581"/>
                        <a:pt x="4916" y="88491"/>
                        <a:pt x="248264" y="68826"/>
                      </a:cubicBezTo>
                      <a:cubicBezTo>
                        <a:pt x="491612" y="49161"/>
                        <a:pt x="754625" y="0"/>
                        <a:pt x="1501877" y="9832"/>
                      </a:cubicBezTo>
                      <a:cubicBezTo>
                        <a:pt x="2249129" y="19664"/>
                        <a:pt x="4080387" y="122904"/>
                        <a:pt x="4731774" y="127820"/>
                      </a:cubicBezTo>
                      <a:cubicBezTo>
                        <a:pt x="5383161" y="132736"/>
                        <a:pt x="5309419" y="4916"/>
                        <a:pt x="5410200" y="39329"/>
                      </a:cubicBezTo>
                      <a:close/>
                    </a:path>
                  </a:pathLst>
                </a:custGeom>
                <a:solidFill>
                  <a:schemeClr val="tx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フリーフォーム 118"/>
                <p:cNvSpPr/>
                <p:nvPr/>
              </p:nvSpPr>
              <p:spPr>
                <a:xfrm>
                  <a:off x="4371340" y="2179320"/>
                  <a:ext cx="1038860" cy="1633220"/>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フリーフォーム 119"/>
                <p:cNvSpPr/>
                <p:nvPr/>
              </p:nvSpPr>
              <p:spPr>
                <a:xfrm>
                  <a:off x="2915816" y="2636912"/>
                  <a:ext cx="1512168" cy="1777236"/>
                </a:xfrm>
                <a:custGeom>
                  <a:avLst/>
                  <a:gdLst>
                    <a:gd name="connsiteX0" fmla="*/ 1038860 w 1038860"/>
                    <a:gd name="connsiteY0" fmla="*/ 289560 h 1633220"/>
                    <a:gd name="connsiteX1" fmla="*/ 734060 w 1038860"/>
                    <a:gd name="connsiteY1" fmla="*/ 914400 h 1633220"/>
                    <a:gd name="connsiteX2" fmla="*/ 322580 w 1038860"/>
                    <a:gd name="connsiteY2" fmla="*/ 1371600 h 1633220"/>
                    <a:gd name="connsiteX3" fmla="*/ 2540 w 1038860"/>
                    <a:gd name="connsiteY3" fmla="*/ 1615440 h 1633220"/>
                    <a:gd name="connsiteX4" fmla="*/ 307340 w 1038860"/>
                    <a:gd name="connsiteY4" fmla="*/ 1264920 h 1633220"/>
                    <a:gd name="connsiteX5" fmla="*/ 673100 w 1038860"/>
                    <a:gd name="connsiteY5" fmla="*/ 579120 h 1633220"/>
                    <a:gd name="connsiteX6" fmla="*/ 855980 w 1038860"/>
                    <a:gd name="connsiteY6" fmla="*/ 0 h 1633220"/>
                    <a:gd name="connsiteX7" fmla="*/ 855980 w 1038860"/>
                    <a:gd name="connsiteY7" fmla="*/ 0 h 163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860" h="1633220">
                      <a:moveTo>
                        <a:pt x="1038860" y="289560"/>
                      </a:moveTo>
                      <a:cubicBezTo>
                        <a:pt x="946150" y="511810"/>
                        <a:pt x="853440" y="734060"/>
                        <a:pt x="734060" y="914400"/>
                      </a:cubicBezTo>
                      <a:cubicBezTo>
                        <a:pt x="614680" y="1094740"/>
                        <a:pt x="444500" y="1254760"/>
                        <a:pt x="322580" y="1371600"/>
                      </a:cubicBezTo>
                      <a:cubicBezTo>
                        <a:pt x="200660" y="1488440"/>
                        <a:pt x="5080" y="1633220"/>
                        <a:pt x="2540" y="1615440"/>
                      </a:cubicBezTo>
                      <a:cubicBezTo>
                        <a:pt x="0" y="1597660"/>
                        <a:pt x="195580" y="1437640"/>
                        <a:pt x="307340" y="1264920"/>
                      </a:cubicBezTo>
                      <a:cubicBezTo>
                        <a:pt x="419100" y="1092200"/>
                        <a:pt x="581660" y="789940"/>
                        <a:pt x="673100" y="579120"/>
                      </a:cubicBezTo>
                      <a:cubicBezTo>
                        <a:pt x="764540" y="368300"/>
                        <a:pt x="855980" y="0"/>
                        <a:pt x="855980" y="0"/>
                      </a:cubicBezTo>
                      <a:lnTo>
                        <a:pt x="855980" y="0"/>
                      </a:ln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フリーフォーム 120"/>
                <p:cNvSpPr/>
                <p:nvPr/>
              </p:nvSpPr>
              <p:spPr>
                <a:xfrm rot="1093766">
                  <a:off x="1902913" y="2050151"/>
                  <a:ext cx="1097280" cy="1526540"/>
                </a:xfrm>
                <a:custGeom>
                  <a:avLst/>
                  <a:gdLst>
                    <a:gd name="connsiteX0" fmla="*/ 289560 w 1097280"/>
                    <a:gd name="connsiteY0" fmla="*/ 0 h 1526540"/>
                    <a:gd name="connsiteX1" fmla="*/ 320040 w 1097280"/>
                    <a:gd name="connsiteY1" fmla="*/ 655320 h 1526540"/>
                    <a:gd name="connsiteX2" fmla="*/ 624840 w 1097280"/>
                    <a:gd name="connsiteY2" fmla="*/ 1158240 h 1526540"/>
                    <a:gd name="connsiteX3" fmla="*/ 1082040 w 1097280"/>
                    <a:gd name="connsiteY3" fmla="*/ 1493520 h 1526540"/>
                    <a:gd name="connsiteX4" fmla="*/ 716280 w 1097280"/>
                    <a:gd name="connsiteY4" fmla="*/ 1356360 h 1526540"/>
                    <a:gd name="connsiteX5" fmla="*/ 213360 w 1097280"/>
                    <a:gd name="connsiteY5" fmla="*/ 1021080 h 1526540"/>
                    <a:gd name="connsiteX6" fmla="*/ 0 w 1097280"/>
                    <a:gd name="connsiteY6" fmla="*/ 670560 h 152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7280" h="1526540">
                      <a:moveTo>
                        <a:pt x="289560" y="0"/>
                      </a:moveTo>
                      <a:cubicBezTo>
                        <a:pt x="276860" y="231140"/>
                        <a:pt x="264160" y="462280"/>
                        <a:pt x="320040" y="655320"/>
                      </a:cubicBezTo>
                      <a:cubicBezTo>
                        <a:pt x="375920" y="848360"/>
                        <a:pt x="497840" y="1018540"/>
                        <a:pt x="624840" y="1158240"/>
                      </a:cubicBezTo>
                      <a:cubicBezTo>
                        <a:pt x="751840" y="1297940"/>
                        <a:pt x="1066800" y="1460500"/>
                        <a:pt x="1082040" y="1493520"/>
                      </a:cubicBezTo>
                      <a:cubicBezTo>
                        <a:pt x="1097280" y="1526540"/>
                        <a:pt x="861060" y="1435100"/>
                        <a:pt x="716280" y="1356360"/>
                      </a:cubicBezTo>
                      <a:cubicBezTo>
                        <a:pt x="571500" y="1277620"/>
                        <a:pt x="332740" y="1135380"/>
                        <a:pt x="213360" y="1021080"/>
                      </a:cubicBezTo>
                      <a:cubicBezTo>
                        <a:pt x="93980" y="906780"/>
                        <a:pt x="46990" y="788670"/>
                        <a:pt x="0" y="670560"/>
                      </a:cubicBezTo>
                    </a:path>
                  </a:pathLst>
                </a:cu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08" name="フレーム 107"/>
              <p:cNvSpPr/>
              <p:nvPr/>
            </p:nvSpPr>
            <p:spPr>
              <a:xfrm>
                <a:off x="3635896" y="4365104"/>
                <a:ext cx="2088232" cy="1584176"/>
              </a:xfrm>
              <a:prstGeom prst="frame">
                <a:avLst>
                  <a:gd name="adj1" fmla="val 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26" name="テキスト ボックス 125"/>
          <p:cNvSpPr txBox="1"/>
          <p:nvPr/>
        </p:nvSpPr>
        <p:spPr>
          <a:xfrm>
            <a:off x="0" y="1988840"/>
            <a:ext cx="2157963" cy="707886"/>
          </a:xfrm>
          <a:prstGeom prst="rect">
            <a:avLst/>
          </a:prstGeom>
          <a:noFill/>
        </p:spPr>
        <p:txBody>
          <a:bodyPr wrap="none" rtlCol="0">
            <a:spAutoFit/>
          </a:bodyPr>
          <a:lstStyle/>
          <a:p>
            <a:r>
              <a:rPr kumimoji="1" lang="ja-JP" altLang="en-US" sz="2000" dirty="0" smtClean="0">
                <a:solidFill>
                  <a:schemeClr val="bg1"/>
                </a:solidFill>
              </a:rPr>
              <a:t>愛知県　女性</a:t>
            </a:r>
            <a:endParaRPr kumimoji="1" lang="en-US" altLang="ja-JP" sz="2000" dirty="0" smtClean="0">
              <a:solidFill>
                <a:schemeClr val="bg1"/>
              </a:solidFill>
            </a:endParaRPr>
          </a:p>
          <a:p>
            <a:r>
              <a:rPr lang="ja-JP" altLang="en-US" sz="2000" dirty="0" smtClean="0">
                <a:solidFill>
                  <a:schemeClr val="bg1"/>
                </a:solidFill>
              </a:rPr>
              <a:t>１４歳　由香ちゃん</a:t>
            </a:r>
            <a:endParaRPr kumimoji="1" lang="ja-JP" altLang="en-US" sz="2000" dirty="0">
              <a:solidFill>
                <a:schemeClr val="bg1"/>
              </a:solidFill>
            </a:endParaRPr>
          </a:p>
        </p:txBody>
      </p:sp>
      <p:sp>
        <p:nvSpPr>
          <p:cNvPr id="103" name="円形吹き出し 102"/>
          <p:cNvSpPr/>
          <p:nvPr/>
        </p:nvSpPr>
        <p:spPr>
          <a:xfrm>
            <a:off x="6228184" y="4797152"/>
            <a:ext cx="2483768" cy="1008112"/>
          </a:xfrm>
          <a:prstGeom prst="wedgeEllipseCallout">
            <a:avLst>
              <a:gd name="adj1" fmla="val -77721"/>
              <a:gd name="adj2" fmla="val -85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友達の本名を記載</a:t>
            </a:r>
            <a:endParaRPr kumimoji="1" lang="ja-JP" altLang="en-US" sz="2400" dirty="0">
              <a:solidFill>
                <a:srgbClr val="FF0000"/>
              </a:solidFill>
            </a:endParaRPr>
          </a:p>
        </p:txBody>
      </p:sp>
      <p:sp>
        <p:nvSpPr>
          <p:cNvPr id="83" name="円形吹き出し 82"/>
          <p:cNvSpPr/>
          <p:nvPr/>
        </p:nvSpPr>
        <p:spPr>
          <a:xfrm>
            <a:off x="6228184" y="1700808"/>
            <a:ext cx="2483768" cy="1008112"/>
          </a:xfrm>
          <a:prstGeom prst="wedgeEllipseCallout">
            <a:avLst>
              <a:gd name="adj1" fmla="val -71783"/>
              <a:gd name="adj2" fmla="val 5893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同じ中学</a:t>
            </a:r>
            <a:endParaRPr kumimoji="1" lang="ja-JP" altLang="en-US" sz="2400" dirty="0">
              <a:solidFill>
                <a:srgbClr val="FF0000"/>
              </a:solidFill>
            </a:endParaRPr>
          </a:p>
        </p:txBody>
      </p:sp>
      <p:sp>
        <p:nvSpPr>
          <p:cNvPr id="84" name="テキスト ボックス 83"/>
          <p:cNvSpPr txBox="1"/>
          <p:nvPr/>
        </p:nvSpPr>
        <p:spPr>
          <a:xfrm>
            <a:off x="0" y="2649106"/>
            <a:ext cx="2545890" cy="707886"/>
          </a:xfrm>
          <a:prstGeom prst="rect">
            <a:avLst/>
          </a:prstGeom>
          <a:noFill/>
        </p:spPr>
        <p:txBody>
          <a:bodyPr wrap="none" rtlCol="0">
            <a:spAutoFit/>
          </a:bodyPr>
          <a:lstStyle/>
          <a:p>
            <a:r>
              <a:rPr lang="ja-JP" altLang="en-US" sz="2000" dirty="0" smtClean="0">
                <a:solidFill>
                  <a:srgbClr val="FFFF00"/>
                </a:solidFill>
              </a:rPr>
              <a:t>米野木小学校卒業の</a:t>
            </a:r>
            <a:endParaRPr lang="en-US" altLang="ja-JP" sz="2000" dirty="0" smtClean="0">
              <a:solidFill>
                <a:srgbClr val="FFFF00"/>
              </a:solidFill>
            </a:endParaRPr>
          </a:p>
          <a:p>
            <a:r>
              <a:rPr lang="ja-JP" altLang="en-US" sz="2000" dirty="0" smtClean="0">
                <a:solidFill>
                  <a:srgbClr val="FFFF00"/>
                </a:solidFill>
              </a:rPr>
              <a:t>千佳ちゃんと同じ中学</a:t>
            </a:r>
            <a:endParaRPr kumimoji="1" lang="ja-JP" altLang="en-US" sz="2000" dirty="0">
              <a:solidFill>
                <a:srgbClr val="FFFF00"/>
              </a:solidFill>
            </a:endParaRPr>
          </a:p>
        </p:txBody>
      </p:sp>
      <p:sp>
        <p:nvSpPr>
          <p:cNvPr id="85" name="角丸四角形 84"/>
          <p:cNvSpPr/>
          <p:nvPr/>
        </p:nvSpPr>
        <p:spPr>
          <a:xfrm>
            <a:off x="2915816" y="5301208"/>
            <a:ext cx="1152128" cy="648072"/>
          </a:xfrm>
          <a:prstGeom prst="roundRect">
            <a:avLst>
              <a:gd name="adj" fmla="val 41700"/>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形吹き出し 57"/>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63" name="グループ化 62"/>
          <p:cNvGrpSpPr/>
          <p:nvPr/>
        </p:nvGrpSpPr>
        <p:grpSpPr>
          <a:xfrm>
            <a:off x="8474904" y="0"/>
            <a:ext cx="669096" cy="1484785"/>
            <a:chOff x="3275856" y="-1"/>
            <a:chExt cx="2520280" cy="5592727"/>
          </a:xfrm>
        </p:grpSpPr>
        <p:grpSp>
          <p:nvGrpSpPr>
            <p:cNvPr id="65" name="グループ化 7"/>
            <p:cNvGrpSpPr/>
            <p:nvPr/>
          </p:nvGrpSpPr>
          <p:grpSpPr>
            <a:xfrm>
              <a:off x="3707904" y="-1"/>
              <a:ext cx="2088232" cy="3360287"/>
              <a:chOff x="3707904" y="0"/>
              <a:chExt cx="2736304" cy="2736304"/>
            </a:xfrm>
          </p:grpSpPr>
          <p:sp>
            <p:nvSpPr>
              <p:cNvPr id="7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パイ 7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パイ 7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6" name="フリーフォーム 6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7" name="グループ化 11"/>
            <p:cNvGrpSpPr/>
            <p:nvPr/>
          </p:nvGrpSpPr>
          <p:grpSpPr>
            <a:xfrm flipH="1">
              <a:off x="3275856" y="0"/>
              <a:ext cx="1274440" cy="1058416"/>
              <a:chOff x="7812360" y="548680"/>
              <a:chExt cx="1274440" cy="1058416"/>
            </a:xfrm>
          </p:grpSpPr>
          <p:sp>
            <p:nvSpPr>
              <p:cNvPr id="68" name="円弧 6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3" name="グループ化 72"/>
          <p:cNvGrpSpPr/>
          <p:nvPr/>
        </p:nvGrpSpPr>
        <p:grpSpPr>
          <a:xfrm>
            <a:off x="8474904" y="0"/>
            <a:ext cx="669096" cy="1484785"/>
            <a:chOff x="3275856" y="-1"/>
            <a:chExt cx="2520280" cy="5592727"/>
          </a:xfrm>
        </p:grpSpPr>
        <p:grpSp>
          <p:nvGrpSpPr>
            <p:cNvPr id="74" name="グループ化 7"/>
            <p:cNvGrpSpPr/>
            <p:nvPr/>
          </p:nvGrpSpPr>
          <p:grpSpPr>
            <a:xfrm>
              <a:off x="3707904" y="-1"/>
              <a:ext cx="2088232" cy="3360287"/>
              <a:chOff x="3707904" y="0"/>
              <a:chExt cx="2736304" cy="2736304"/>
            </a:xfrm>
          </p:grpSpPr>
          <p:sp>
            <p:nvSpPr>
              <p:cNvPr id="91"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パイ 9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3" name="パイ 92"/>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6" name="フリーフォーム 7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8" name="グループ化 11"/>
            <p:cNvGrpSpPr/>
            <p:nvPr/>
          </p:nvGrpSpPr>
          <p:grpSpPr>
            <a:xfrm flipH="1">
              <a:off x="3275856" y="0"/>
              <a:ext cx="1274440" cy="1058416"/>
              <a:chOff x="7812360" y="548680"/>
              <a:chExt cx="1274440" cy="1058416"/>
            </a:xfrm>
          </p:grpSpPr>
          <p:sp>
            <p:nvSpPr>
              <p:cNvPr id="81" name="円弧 80"/>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円弧 8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94" name="グループ化 93"/>
          <p:cNvGrpSpPr/>
          <p:nvPr/>
        </p:nvGrpSpPr>
        <p:grpSpPr>
          <a:xfrm>
            <a:off x="8474904" y="0"/>
            <a:ext cx="669096" cy="1484785"/>
            <a:chOff x="3275856" y="-1"/>
            <a:chExt cx="2520280" cy="5592727"/>
          </a:xfrm>
        </p:grpSpPr>
        <p:grpSp>
          <p:nvGrpSpPr>
            <p:cNvPr id="95" name="グループ化 7"/>
            <p:cNvGrpSpPr/>
            <p:nvPr/>
          </p:nvGrpSpPr>
          <p:grpSpPr>
            <a:xfrm>
              <a:off x="3707904" y="-1"/>
              <a:ext cx="2088232" cy="3360287"/>
              <a:chOff x="3707904" y="0"/>
              <a:chExt cx="2736304" cy="2736304"/>
            </a:xfrm>
          </p:grpSpPr>
          <p:sp>
            <p:nvSpPr>
              <p:cNvPr id="10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パイ 10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2" name="パイ 10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6" name="フリーフォーム 9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7" name="グループ化 11"/>
            <p:cNvGrpSpPr/>
            <p:nvPr/>
          </p:nvGrpSpPr>
          <p:grpSpPr>
            <a:xfrm flipH="1">
              <a:off x="3275856" y="0"/>
              <a:ext cx="1274440" cy="1058416"/>
              <a:chOff x="7812360" y="548680"/>
              <a:chExt cx="1274440" cy="1058416"/>
            </a:xfrm>
          </p:grpSpPr>
          <p:sp>
            <p:nvSpPr>
              <p:cNvPr id="98" name="円弧 9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円弧 9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104" name="グループ化 103"/>
          <p:cNvGrpSpPr/>
          <p:nvPr/>
        </p:nvGrpSpPr>
        <p:grpSpPr>
          <a:xfrm>
            <a:off x="8474904" y="0"/>
            <a:ext cx="669096" cy="1484785"/>
            <a:chOff x="3275856" y="-1"/>
            <a:chExt cx="2520280" cy="5592727"/>
          </a:xfrm>
        </p:grpSpPr>
        <p:grpSp>
          <p:nvGrpSpPr>
            <p:cNvPr id="106" name="グループ化 7"/>
            <p:cNvGrpSpPr/>
            <p:nvPr/>
          </p:nvGrpSpPr>
          <p:grpSpPr>
            <a:xfrm>
              <a:off x="3707904" y="-1"/>
              <a:ext cx="2088232" cy="3360287"/>
              <a:chOff x="3707904" y="0"/>
              <a:chExt cx="2736304" cy="2736304"/>
            </a:xfrm>
          </p:grpSpPr>
          <p:sp>
            <p:nvSpPr>
              <p:cNvPr id="12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パイ 12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1" name="パイ 13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7" name="フリーフォーム 10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3" name="グループ化 11"/>
            <p:cNvGrpSpPr/>
            <p:nvPr/>
          </p:nvGrpSpPr>
          <p:grpSpPr>
            <a:xfrm flipH="1">
              <a:off x="3275856" y="0"/>
              <a:ext cx="1274440" cy="1058416"/>
              <a:chOff x="7812360" y="548680"/>
              <a:chExt cx="1274440" cy="1058416"/>
            </a:xfrm>
          </p:grpSpPr>
          <p:sp>
            <p:nvSpPr>
              <p:cNvPr id="127" name="円弧 12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8" name="円弧 12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strips(downRight)">
                                      <p:cBhvr>
                                        <p:cTn id="12" dur="500"/>
                                        <p:tgtEl>
                                          <p:spTgt spid="103"/>
                                        </p:tgtEl>
                                      </p:cBhvr>
                                    </p:animEffect>
                                  </p:childTnLst>
                                </p:cTn>
                              </p:par>
                              <p:par>
                                <p:cTn id="13" presetID="1" presetClass="exit" presetSubtype="0" fill="hold" nodeType="withEffect">
                                  <p:stCondLst>
                                    <p:cond delay="0"/>
                                  </p:stCondLst>
                                  <p:childTnLst>
                                    <p:set>
                                      <p:cBhvr>
                                        <p:cTn id="14" dur="1" fill="hold">
                                          <p:stCondLst>
                                            <p:cond delay="0"/>
                                          </p:stCondLst>
                                        </p:cTn>
                                        <p:tgtEl>
                                          <p:spTgt spid="63"/>
                                        </p:tgtEl>
                                        <p:attrNameLst>
                                          <p:attrName>style.visibility</p:attrName>
                                        </p:attrNameLst>
                                      </p:cBhvr>
                                      <p:to>
                                        <p:strVal val="hidden"/>
                                      </p:to>
                                    </p:set>
                                  </p:childTnLst>
                                </p:cTn>
                              </p:par>
                            </p:childTnLst>
                          </p:cTn>
                        </p:par>
                        <p:par>
                          <p:cTn id="15" fill="hold">
                            <p:stCondLst>
                              <p:cond delay="500"/>
                            </p:stCondLst>
                            <p:childTnLst>
                              <p:par>
                                <p:cTn id="16" presetID="10" presetClass="entr" presetSubtype="0" fill="hold" nodeType="afterEffect">
                                  <p:stCondLst>
                                    <p:cond delay="50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animEffect transition="in" filter="strips(upRight)">
                                      <p:cBhvr>
                                        <p:cTn id="23" dur="500"/>
                                        <p:tgtEl>
                                          <p:spTgt spid="83"/>
                                        </p:tgtEl>
                                      </p:cBhvr>
                                    </p:animEffect>
                                  </p:childTnLst>
                                </p:cTn>
                              </p:par>
                              <p:par>
                                <p:cTn id="24" presetID="1" presetClass="exit" presetSubtype="0" fill="hold" nodeType="withEffect">
                                  <p:stCondLst>
                                    <p:cond delay="0"/>
                                  </p:stCondLst>
                                  <p:childTnLst>
                                    <p:set>
                                      <p:cBhvr>
                                        <p:cTn id="25" dur="1" fill="hold">
                                          <p:stCondLst>
                                            <p:cond delay="0"/>
                                          </p:stCondLst>
                                        </p:cTn>
                                        <p:tgtEl>
                                          <p:spTgt spid="73"/>
                                        </p:tgtEl>
                                        <p:attrNameLst>
                                          <p:attrName>style.visibility</p:attrName>
                                        </p:attrNameLst>
                                      </p:cBhvr>
                                      <p:to>
                                        <p:strVal val="hidden"/>
                                      </p:to>
                                    </p:set>
                                  </p:childTnLst>
                                </p:cTn>
                              </p:par>
                              <p:par>
                                <p:cTn id="26" presetID="10" presetClass="exit" presetSubtype="0" fill="hold" grpId="1" nodeType="withEffect">
                                  <p:stCondLst>
                                    <p:cond delay="500"/>
                                  </p:stCondLst>
                                  <p:childTnLst>
                                    <p:animEffect transition="out" filter="fade">
                                      <p:cBhvr>
                                        <p:cTn id="27" dur="1000"/>
                                        <p:tgtEl>
                                          <p:spTgt spid="103"/>
                                        </p:tgtEl>
                                      </p:cBhvr>
                                    </p:animEffect>
                                    <p:set>
                                      <p:cBhvr>
                                        <p:cTn id="28" dur="1" fill="hold">
                                          <p:stCondLst>
                                            <p:cond delay="999"/>
                                          </p:stCondLst>
                                        </p:cTn>
                                        <p:tgtEl>
                                          <p:spTgt spid="103"/>
                                        </p:tgtEl>
                                        <p:attrNameLst>
                                          <p:attrName>style.visibility</p:attrName>
                                        </p:attrNameLst>
                                      </p:cBhvr>
                                      <p:to>
                                        <p:strVal val="hidden"/>
                                      </p:to>
                                    </p:set>
                                  </p:childTnLst>
                                </p:cTn>
                              </p:par>
                            </p:childTnLst>
                          </p:cTn>
                        </p:par>
                        <p:par>
                          <p:cTn id="29" fill="hold">
                            <p:stCondLst>
                              <p:cond delay="1500"/>
                            </p:stCondLst>
                            <p:childTnLst>
                              <p:par>
                                <p:cTn id="30" presetID="10" presetClass="entr" presetSubtype="0" fill="hold" nodeType="afterEffect">
                                  <p:stCondLst>
                                    <p:cond delay="50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1000"/>
                                        <p:tgtEl>
                                          <p:spTgt spid="9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4"/>
                                        </p:tgtEl>
                                        <p:attrNameLst>
                                          <p:attrName>style.visibility</p:attrName>
                                        </p:attrNameLst>
                                      </p:cBhvr>
                                      <p:to>
                                        <p:strVal val="visible"/>
                                      </p:to>
                                    </p:set>
                                    <p:animEffect transition="in" filter="wipe(left)">
                                      <p:cBhvr>
                                        <p:cTn id="37" dur="500"/>
                                        <p:tgtEl>
                                          <p:spTgt spid="84"/>
                                        </p:tgtEl>
                                      </p:cBhvr>
                                    </p:animEffect>
                                  </p:childTnLst>
                                </p:cTn>
                              </p:par>
                              <p:par>
                                <p:cTn id="38" presetID="1" presetClass="exit" presetSubtype="0" fill="hold" nodeType="withEffect">
                                  <p:stCondLst>
                                    <p:cond delay="0"/>
                                  </p:stCondLst>
                                  <p:childTnLst>
                                    <p:set>
                                      <p:cBhvr>
                                        <p:cTn id="39" dur="1" fill="hold">
                                          <p:stCondLst>
                                            <p:cond delay="0"/>
                                          </p:stCondLst>
                                        </p:cTn>
                                        <p:tgtEl>
                                          <p:spTgt spid="94"/>
                                        </p:tgtEl>
                                        <p:attrNameLst>
                                          <p:attrName>style.visibility</p:attrName>
                                        </p:attrNameLst>
                                      </p:cBhvr>
                                      <p:to>
                                        <p:strVal val="hidden"/>
                                      </p:to>
                                    </p:set>
                                  </p:childTnLst>
                                </p:cTn>
                              </p:par>
                            </p:childTnLst>
                          </p:cTn>
                        </p:par>
                        <p:par>
                          <p:cTn id="40" fill="hold">
                            <p:stCondLst>
                              <p:cond delay="500"/>
                            </p:stCondLst>
                            <p:childTnLst>
                              <p:par>
                                <p:cTn id="41" presetID="10" presetClass="entr" presetSubtype="0" fill="hold" nodeType="afterEffect">
                                  <p:stCondLst>
                                    <p:cond delay="500"/>
                                  </p:stCondLst>
                                  <p:childTnLst>
                                    <p:set>
                                      <p:cBhvr>
                                        <p:cTn id="42" dur="1" fill="hold">
                                          <p:stCondLst>
                                            <p:cond delay="0"/>
                                          </p:stCondLst>
                                        </p:cTn>
                                        <p:tgtEl>
                                          <p:spTgt spid="104"/>
                                        </p:tgtEl>
                                        <p:attrNameLst>
                                          <p:attrName>style.visibility</p:attrName>
                                        </p:attrNameLst>
                                      </p:cBhvr>
                                      <p:to>
                                        <p:strVal val="visible"/>
                                      </p:to>
                                    </p:set>
                                    <p:animEffect transition="in" filter="fade">
                                      <p:cBhvr>
                                        <p:cTn id="43" dur="1000"/>
                                        <p:tgtEl>
                                          <p:spTgt spid="104"/>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85"/>
                                        </p:tgtEl>
                                        <p:attrNameLst>
                                          <p:attrName>style.visibility</p:attrName>
                                        </p:attrNameLst>
                                      </p:cBhvr>
                                      <p:to>
                                        <p:strVal val="visible"/>
                                      </p:to>
                                    </p:set>
                                    <p:animEffect transition="in" filter="wedge">
                                      <p:cBhvr>
                                        <p:cTn id="48" dur="1000"/>
                                        <p:tgtEl>
                                          <p:spTgt spid="85"/>
                                        </p:tgtEl>
                                      </p:cBhvr>
                                    </p:animEffect>
                                  </p:childTnLst>
                                </p:cTn>
                              </p:par>
                              <p:par>
                                <p:cTn id="49" presetID="1" presetClass="exit" presetSubtype="0" fill="hold" nodeType="withEffect">
                                  <p:stCondLst>
                                    <p:cond delay="0"/>
                                  </p:stCondLst>
                                  <p:childTnLst>
                                    <p:set>
                                      <p:cBhvr>
                                        <p:cTn id="50" dur="1" fill="hold">
                                          <p:stCondLst>
                                            <p:cond delay="0"/>
                                          </p:stCondLst>
                                        </p:cTn>
                                        <p:tgtEl>
                                          <p:spTgt spid="104"/>
                                        </p:tgtEl>
                                        <p:attrNameLst>
                                          <p:attrName>style.visibility</p:attrName>
                                        </p:attrNameLst>
                                      </p:cBhvr>
                                      <p:to>
                                        <p:strVal val="hidden"/>
                                      </p:to>
                                    </p:set>
                                  </p:childTnLst>
                                </p:cTn>
                              </p:par>
                            </p:childTnLst>
                          </p:cTn>
                        </p:par>
                        <p:par>
                          <p:cTn id="51" fill="hold">
                            <p:stCondLst>
                              <p:cond delay="1000"/>
                            </p:stCondLst>
                            <p:childTnLst>
                              <p:par>
                                <p:cTn id="52" presetID="18" presetClass="entr" presetSubtype="12" fill="hold" grpId="0" nodeType="afterEffect">
                                  <p:stCondLst>
                                    <p:cond delay="1000"/>
                                  </p:stCondLst>
                                  <p:childTnLst>
                                    <p:set>
                                      <p:cBhvr>
                                        <p:cTn id="53" dur="1" fill="hold">
                                          <p:stCondLst>
                                            <p:cond delay="0"/>
                                          </p:stCondLst>
                                        </p:cTn>
                                        <p:tgtEl>
                                          <p:spTgt spid="58"/>
                                        </p:tgtEl>
                                        <p:attrNameLst>
                                          <p:attrName>style.visibility</p:attrName>
                                        </p:attrNameLst>
                                      </p:cBhvr>
                                      <p:to>
                                        <p:strVal val="visible"/>
                                      </p:to>
                                    </p:set>
                                    <p:animEffect transition="in" filter="strips(downLeft)">
                                      <p:cBhvr>
                                        <p:cTn id="5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3" grpId="1" animBg="1"/>
      <p:bldP spid="83" grpId="0" animBg="1"/>
      <p:bldP spid="84" grpId="0"/>
      <p:bldP spid="85" grpId="0" animBg="1"/>
      <p:bldP spid="58" grpId="0" animBg="1"/>
    </p:bldLst>
  </p:timing>
</p:sld>
</file>

<file path=ppt/theme/theme1.xml><?xml version="1.0" encoding="utf-8"?>
<a:theme xmlns:a="http://schemas.openxmlformats.org/drawingml/2006/main" name="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3319</TotalTime>
  <Words>1250</Words>
  <Application>Microsoft Office PowerPoint</Application>
  <PresentationFormat>画面に合わせる (4:3)</PresentationFormat>
  <Paragraphs>384</Paragraphs>
  <Slides>16</Slides>
  <Notes>16</Notes>
  <HiddenSlides>0</HiddenSlides>
  <MMClips>0</MMClips>
  <ScaleCrop>false</ScaleCrop>
  <HeadingPairs>
    <vt:vector size="4" baseType="variant">
      <vt:variant>
        <vt:lpstr>テーマ</vt:lpstr>
      </vt:variant>
      <vt:variant>
        <vt:i4>2</vt:i4>
      </vt:variant>
      <vt:variant>
        <vt:lpstr>スライド タイトル</vt:lpstr>
      </vt:variant>
      <vt:variant>
        <vt:i4>16</vt:i4>
      </vt:variant>
    </vt:vector>
  </HeadingPairs>
  <TitlesOfParts>
    <vt:vector size="18" baseType="lpstr">
      <vt:lpstr>Office テーマ</vt:lpstr>
      <vt:lpstr>9_Office テーマ</vt:lpstr>
      <vt:lpstr>ネットに潜む危険</vt:lpstr>
      <vt:lpstr>個人情報の掲載リスクについて</vt:lpstr>
      <vt:lpstr>個人情報の推理</vt:lpstr>
      <vt:lpstr>個人情報の推理</vt:lpstr>
      <vt:lpstr>スライド 5</vt:lpstr>
      <vt:lpstr>個人情報の推理</vt:lpstr>
      <vt:lpstr>スライド 7</vt:lpstr>
      <vt:lpstr>スライド 8</vt:lpstr>
      <vt:lpstr>スライド 9</vt:lpstr>
      <vt:lpstr>スライド 10</vt:lpstr>
      <vt:lpstr>個人情報の推理</vt:lpstr>
      <vt:lpstr>スライド 12</vt:lpstr>
      <vt:lpstr>スライド 13</vt:lpstr>
      <vt:lpstr>スライド 14</vt:lpstr>
      <vt:lpstr>スライド 15</vt:lpstr>
      <vt:lpstr>個人情報の推理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各サイトの実際に迫る</dc:title>
  <cp:lastModifiedBy>愛知県総合教育センター</cp:lastModifiedBy>
  <cp:revision>387</cp:revision>
  <dcterms:modified xsi:type="dcterms:W3CDTF">2010-12-24T00:37:31Z</dcterms:modified>
</cp:coreProperties>
</file>