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301" r:id="rId2"/>
    <p:sldId id="295" r:id="rId3"/>
    <p:sldId id="300" r:id="rId4"/>
    <p:sldId id="297" r:id="rId5"/>
    <p:sldId id="298" r:id="rId6"/>
    <p:sldId id="299" r:id="rId7"/>
    <p:sldId id="296" r:id="rId8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admZWkJMz5AEAiCBdQoy0A==" hashData="B9duLrGvZKGr42ZQeoG/dbZ42a0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FFFFFF"/>
    <a:srgbClr val="000000"/>
    <a:srgbClr val="F8AC8E"/>
    <a:srgbClr val="97FB5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294" autoAdjust="0"/>
  </p:normalViewPr>
  <p:slideViewPr>
    <p:cSldViewPr>
      <p:cViewPr varScale="1">
        <p:scale>
          <a:sx n="59" d="100"/>
          <a:sy n="59" d="100"/>
        </p:scale>
        <p:origin x="-13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2263" tIns="46131" rIns="92263" bIns="4613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5839" y="0"/>
            <a:ext cx="2949787" cy="496967"/>
          </a:xfrm>
          <a:prstGeom prst="rect">
            <a:avLst/>
          </a:prstGeom>
        </p:spPr>
        <p:txBody>
          <a:bodyPr vert="horz" lIns="92263" tIns="46131" rIns="92263" bIns="46131" rtlCol="0"/>
          <a:lstStyle>
            <a:lvl1pPr algn="r">
              <a:defRPr sz="1200"/>
            </a:lvl1pPr>
          </a:lstStyle>
          <a:p>
            <a:fld id="{1819BB33-D123-4396-8BB8-F4AC974379F4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2263" tIns="46131" rIns="92263" bIns="4613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5839" y="9440646"/>
            <a:ext cx="2949787" cy="496967"/>
          </a:xfrm>
          <a:prstGeom prst="rect">
            <a:avLst/>
          </a:prstGeom>
        </p:spPr>
        <p:txBody>
          <a:bodyPr vert="horz" lIns="92263" tIns="46131" rIns="92263" bIns="46131" rtlCol="0" anchor="b"/>
          <a:lstStyle>
            <a:lvl1pPr algn="r">
              <a:defRPr sz="1200"/>
            </a:lvl1pPr>
          </a:lstStyle>
          <a:p>
            <a:fld id="{705371EA-2B91-4E4D-8F78-B292547A39D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2263" tIns="46131" rIns="92263" bIns="4613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7" cy="496967"/>
          </a:xfrm>
          <a:prstGeom prst="rect">
            <a:avLst/>
          </a:prstGeom>
        </p:spPr>
        <p:txBody>
          <a:bodyPr vert="horz" lIns="92263" tIns="46131" rIns="92263" bIns="46131" rtlCol="0"/>
          <a:lstStyle>
            <a:lvl1pPr algn="r">
              <a:defRPr sz="1200"/>
            </a:lvl1pPr>
          </a:lstStyle>
          <a:p>
            <a:fld id="{D7DC7034-0B02-42DF-A7A6-38FFA7EE74C9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73638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63" tIns="46131" rIns="92263" bIns="46131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1" y="4721187"/>
            <a:ext cx="5445760" cy="4472702"/>
          </a:xfrm>
          <a:prstGeom prst="rect">
            <a:avLst/>
          </a:prstGeom>
        </p:spPr>
        <p:txBody>
          <a:bodyPr vert="horz" lIns="92263" tIns="46131" rIns="92263" bIns="46131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2263" tIns="46131" rIns="92263" bIns="4613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39" y="9440646"/>
            <a:ext cx="2949787" cy="496967"/>
          </a:xfrm>
          <a:prstGeom prst="rect">
            <a:avLst/>
          </a:prstGeom>
        </p:spPr>
        <p:txBody>
          <a:bodyPr vert="horz" lIns="92263" tIns="46131" rIns="92263" bIns="46131" rtlCol="0" anchor="b"/>
          <a:lstStyle>
            <a:lvl1pPr algn="r">
              <a:defRPr sz="1200"/>
            </a:lvl1pPr>
          </a:lstStyle>
          <a:p>
            <a:fld id="{9016AB2D-004F-4166-82A4-B9CF7C3BBF0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mtClean="0"/>
              <a:t>ここでは，チェーンメールへの対応について説明します。</a:t>
            </a:r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6AB2D-004F-4166-82A4-B9CF7C3BBF04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チェーンメールの分類の仕方は，いくつかありますが，ここでは５つに分類しました。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いずれも，一方的に発信され，受信者が多数に転送するように記載されているものです。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6AB2D-004F-4166-82A4-B9CF7C3BBF04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これらは，ネットワークに負荷を掛けるだけではなく，転送することによって，「名誉毀損」や「営業妨害」等の犯罪に加担する結果になることもあり，受信した「チェーンメールは削除する」のが正しい対応です。受信</a:t>
            </a:r>
            <a:r>
              <a:rPr kumimoji="1" lang="en-US" altLang="ja-JP" dirty="0" smtClean="0"/>
              <a:t>BOX</a:t>
            </a:r>
            <a:r>
              <a:rPr kumimoji="1" lang="ja-JP" altLang="en-US" dirty="0" smtClean="0"/>
              <a:t>などに残すと誤って返信する危険があります。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6AB2D-004F-4166-82A4-B9CF7C3BBF04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チェーンメールを止めると「不幸になる」「殺される」，「だれが止めたか分かる」などと書かれていることがあり，子どもたちは不安を持ちますが，法律により原則として発信者情報を第三者（特に不法なチェーンメールの発信者）に教えることはないことを伝えます。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6AB2D-004F-4166-82A4-B9CF7C3BBF04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それでも，不安を訴える児童生徒には（次へ）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6AB2D-004F-4166-82A4-B9CF7C3BBF04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迷惑メール相談センターの迷惑メール転送先アドレスを伝えてあげましょう。ここは，迷惑メールの相談や，調査統計を行っている機関です。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6AB2D-004F-4166-82A4-B9CF7C3BBF04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このサイトの　左側にメニューがあり，「撃退チェーンメール」をクリックすると「転送先」というメニューが表示されます。ここに「チェーンメール転送先アドレス」があります。ここに転送すると，分析を行った後確実に削除してもらえます。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6AB2D-004F-4166-82A4-B9CF7C3BBF04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8" name="日付プレースホル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4612A-EC64-480D-8C56-08BE72A6865B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17" name="フッター プレースホル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9" name="スライド番号プレースホルダ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85FE2-8C61-4813-8F64-B5A458C8D0D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4612A-EC64-480D-8C56-08BE72A6865B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85FE2-8C61-4813-8F64-B5A458C8D0D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4612A-EC64-480D-8C56-08BE72A6865B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85FE2-8C61-4813-8F64-B5A458C8D0D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4612A-EC64-480D-8C56-08BE72A6865B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85FE2-8C61-4813-8F64-B5A458C8D0D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4612A-EC64-480D-8C56-08BE72A6865B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2285FE2-8C61-4813-8F64-B5A458C8D0D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4612A-EC64-480D-8C56-08BE72A6865B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85FE2-8C61-4813-8F64-B5A458C8D0D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4612A-EC64-480D-8C56-08BE72A6865B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85FE2-8C61-4813-8F64-B5A458C8D0D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4612A-EC64-480D-8C56-08BE72A6865B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85FE2-8C61-4813-8F64-B5A458C8D0D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4612A-EC64-480D-8C56-08BE72A6865B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85FE2-8C61-4813-8F64-B5A458C8D0D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4612A-EC64-480D-8C56-08BE72A6865B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85FE2-8C61-4813-8F64-B5A458C8D0D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ja-JP" alt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アイコンをクリックして図を追加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4612A-EC64-480D-8C56-08BE72A6865B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85FE2-8C61-4813-8F64-B5A458C8D0D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プレースホル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4" name="日付プレースホルダ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E34612A-EC64-480D-8C56-08BE72A6865B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23" name="スライド番号プレースホルダ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2285FE2-8C61-4813-8F64-B5A458C8D0D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1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1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チェーンメール対応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grpSp>
        <p:nvGrpSpPr>
          <p:cNvPr id="4" name="グループ化 3"/>
          <p:cNvGrpSpPr/>
          <p:nvPr/>
        </p:nvGrpSpPr>
        <p:grpSpPr>
          <a:xfrm>
            <a:off x="8474904" y="0"/>
            <a:ext cx="669096" cy="1484785"/>
            <a:chOff x="3275856" y="-1"/>
            <a:chExt cx="2520280" cy="5592727"/>
          </a:xfrm>
        </p:grpSpPr>
        <p:grpSp>
          <p:nvGrpSpPr>
            <p:cNvPr id="5" name="グループ化 7"/>
            <p:cNvGrpSpPr/>
            <p:nvPr/>
          </p:nvGrpSpPr>
          <p:grpSpPr>
            <a:xfrm>
              <a:off x="3707904" y="-1"/>
              <a:ext cx="2088232" cy="3360287"/>
              <a:chOff x="3707904" y="0"/>
              <a:chExt cx="2736304" cy="2736304"/>
            </a:xfrm>
          </p:grpSpPr>
          <p:sp>
            <p:nvSpPr>
              <p:cNvPr id="10" name="円/楕円 4"/>
              <p:cNvSpPr/>
              <p:nvPr/>
            </p:nvSpPr>
            <p:spPr>
              <a:xfrm>
                <a:off x="3707904" y="0"/>
                <a:ext cx="2736304" cy="2736304"/>
              </a:xfrm>
              <a:prstGeom prst="ellipse">
                <a:avLst/>
              </a:prstGeom>
              <a:solidFill>
                <a:srgbClr val="0000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" name="パイ 10"/>
              <p:cNvSpPr/>
              <p:nvPr/>
            </p:nvSpPr>
            <p:spPr>
              <a:xfrm>
                <a:off x="3707904" y="0"/>
                <a:ext cx="2736304" cy="2736304"/>
              </a:xfrm>
              <a:prstGeom prst="pie">
                <a:avLst>
                  <a:gd name="adj1" fmla="val 10800000"/>
                  <a:gd name="adj2" fmla="val 16200000"/>
                </a:avLst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パイ 11"/>
              <p:cNvSpPr/>
              <p:nvPr/>
            </p:nvSpPr>
            <p:spPr>
              <a:xfrm flipH="1">
                <a:off x="3707904" y="0"/>
                <a:ext cx="2736304" cy="2736304"/>
              </a:xfrm>
              <a:prstGeom prst="pie">
                <a:avLst>
                  <a:gd name="adj1" fmla="val 10800000"/>
                  <a:gd name="adj2" fmla="val 16200000"/>
                </a:avLst>
              </a:prstGeom>
              <a:solidFill>
                <a:srgbClr val="0066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6" name="フリーフォーム 5"/>
            <p:cNvSpPr/>
            <p:nvPr/>
          </p:nvSpPr>
          <p:spPr>
            <a:xfrm>
              <a:off x="4564911" y="3381153"/>
              <a:ext cx="535173" cy="2211573"/>
            </a:xfrm>
            <a:custGeom>
              <a:avLst/>
              <a:gdLst>
                <a:gd name="connsiteX0" fmla="*/ 177210 w 535173"/>
                <a:gd name="connsiteY0" fmla="*/ 0 h 2211573"/>
                <a:gd name="connsiteX1" fmla="*/ 517452 w 535173"/>
                <a:gd name="connsiteY1" fmla="*/ 680484 h 2211573"/>
                <a:gd name="connsiteX2" fmla="*/ 70884 w 535173"/>
                <a:gd name="connsiteY2" fmla="*/ 1403498 h 2211573"/>
                <a:gd name="connsiteX3" fmla="*/ 92149 w 535173"/>
                <a:gd name="connsiteY3" fmla="*/ 2211573 h 2211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5173" h="2211573">
                  <a:moveTo>
                    <a:pt x="177210" y="0"/>
                  </a:moveTo>
                  <a:cubicBezTo>
                    <a:pt x="356191" y="223284"/>
                    <a:pt x="535173" y="446568"/>
                    <a:pt x="517452" y="680484"/>
                  </a:cubicBezTo>
                  <a:cubicBezTo>
                    <a:pt x="499731" y="914400"/>
                    <a:pt x="141768" y="1148317"/>
                    <a:pt x="70884" y="1403498"/>
                  </a:cubicBezTo>
                  <a:cubicBezTo>
                    <a:pt x="0" y="1658679"/>
                    <a:pt x="46074" y="1935126"/>
                    <a:pt x="92149" y="2211573"/>
                  </a:cubicBezTo>
                </a:path>
              </a:pathLst>
            </a:cu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7" name="グループ化 11"/>
            <p:cNvGrpSpPr/>
            <p:nvPr/>
          </p:nvGrpSpPr>
          <p:grpSpPr>
            <a:xfrm flipH="1">
              <a:off x="3275856" y="0"/>
              <a:ext cx="1274440" cy="1058416"/>
              <a:chOff x="7812360" y="548680"/>
              <a:chExt cx="1274440" cy="1058416"/>
            </a:xfrm>
          </p:grpSpPr>
          <p:sp>
            <p:nvSpPr>
              <p:cNvPr id="8" name="円弧 7"/>
              <p:cNvSpPr/>
              <p:nvPr/>
            </p:nvSpPr>
            <p:spPr>
              <a:xfrm rot="388473">
                <a:off x="8172400" y="548680"/>
                <a:ext cx="914400" cy="914400"/>
              </a:xfrm>
              <a:prstGeom prst="arc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" name="円弧 8"/>
              <p:cNvSpPr/>
              <p:nvPr/>
            </p:nvSpPr>
            <p:spPr>
              <a:xfrm>
                <a:off x="7812360" y="692696"/>
                <a:ext cx="914400" cy="914400"/>
              </a:xfrm>
              <a:prstGeom prst="arc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13" name="円形吹き出し 12"/>
          <p:cNvSpPr/>
          <p:nvPr/>
        </p:nvSpPr>
        <p:spPr>
          <a:xfrm>
            <a:off x="7596336" y="6065912"/>
            <a:ext cx="1043608" cy="792088"/>
          </a:xfrm>
          <a:prstGeom prst="wedgeEllipseCallout">
            <a:avLst>
              <a:gd name="adj1" fmla="val 93328"/>
              <a:gd name="adj2" fmla="val -57095"/>
            </a:avLst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rgbClr val="FF0000"/>
                </a:solidFill>
              </a:rPr>
              <a:t>次</a:t>
            </a:r>
            <a:endParaRPr kumimoji="1" lang="en-US" altLang="ja-JP" sz="1400" dirty="0" smtClean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1400" dirty="0" smtClean="0">
                <a:solidFill>
                  <a:srgbClr val="FF0000"/>
                </a:solidFill>
              </a:rPr>
              <a:t>ページ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8" presetClass="entr" presetSubtype="1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チェーンメール対応</a:t>
            </a:r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0" y="1340768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 smtClean="0">
                <a:latin typeface="ＭＳ ゴシック" pitchFamily="49" charset="-128"/>
                <a:ea typeface="ＭＳ ゴシック" pitchFamily="49" charset="-128"/>
              </a:rPr>
              <a:t>「幸福・不幸の手紙」系</a:t>
            </a:r>
            <a:r>
              <a:rPr lang="en-US" altLang="ja-JP" sz="2800" dirty="0" smtClean="0">
                <a:latin typeface="ＭＳ ゴシック" pitchFamily="49" charset="-128"/>
                <a:ea typeface="ＭＳ ゴシック" pitchFamily="49" charset="-128"/>
              </a:rPr>
              <a:t>…</a:t>
            </a:r>
            <a:r>
              <a:rPr lang="ja-JP" altLang="en-US" sz="2800" dirty="0" smtClean="0">
                <a:latin typeface="ＭＳ ゴシック" pitchFamily="49" charset="-128"/>
                <a:ea typeface="ＭＳ ゴシック" pitchFamily="49" charset="-128"/>
              </a:rPr>
              <a:t>「幸せになる（合格する）」</a:t>
            </a:r>
            <a:r>
              <a:rPr lang="en-US" altLang="ja-JP" sz="2800" dirty="0" smtClean="0">
                <a:latin typeface="ＭＳ ゴシック" pitchFamily="49" charset="-128"/>
                <a:ea typeface="ＭＳ ゴシック" pitchFamily="49" charset="-128"/>
              </a:rPr>
              <a:t/>
            </a:r>
            <a:br>
              <a:rPr lang="en-US" altLang="ja-JP" sz="2800" dirty="0" smtClean="0">
                <a:latin typeface="ＭＳ ゴシック" pitchFamily="49" charset="-128"/>
                <a:ea typeface="ＭＳ ゴシック" pitchFamily="49" charset="-128"/>
              </a:rPr>
            </a:br>
            <a:r>
              <a:rPr lang="ja-JP" altLang="en-US" sz="2800" dirty="0" smtClean="0">
                <a:latin typeface="ＭＳ ゴシック" pitchFamily="49" charset="-128"/>
                <a:ea typeface="ＭＳ ゴシック" pitchFamily="49" charset="-128"/>
              </a:rPr>
              <a:t>　　　　　　　　　　　　「不幸になる（殺される）」</a:t>
            </a:r>
            <a:endParaRPr lang="ja-JP" altLang="en-US" sz="2800" dirty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0" y="2420888"/>
            <a:ext cx="9144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800" dirty="0" smtClean="0">
                <a:latin typeface="ＭＳ ゴシック" pitchFamily="49" charset="-128"/>
                <a:ea typeface="ＭＳ ゴシック" pitchFamily="49" charset="-128"/>
              </a:rPr>
              <a:t>「宣伝」系</a:t>
            </a:r>
            <a:r>
              <a:rPr lang="en-US" altLang="ja-JP" sz="2800" dirty="0" smtClean="0">
                <a:latin typeface="ＭＳ ゴシック" pitchFamily="49" charset="-128"/>
                <a:ea typeface="ＭＳ ゴシック" pitchFamily="49" charset="-128"/>
              </a:rPr>
              <a:t>…</a:t>
            </a:r>
            <a:r>
              <a:rPr lang="ja-JP" altLang="en-US" sz="2800" dirty="0" smtClean="0">
                <a:latin typeface="ＭＳ ゴシック" pitchFamily="49" charset="-128"/>
                <a:ea typeface="ＭＳ ゴシック" pitchFamily="49" charset="-128"/>
              </a:rPr>
              <a:t>「携帯用絵文字が追加される」などの宣伝</a:t>
            </a:r>
            <a:endParaRPr lang="ja-JP" altLang="en-US" sz="2800" dirty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0" y="3284984"/>
            <a:ext cx="91440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800" dirty="0" smtClean="0">
                <a:latin typeface="ＭＳ ゴシック" pitchFamily="49" charset="-128"/>
                <a:ea typeface="ＭＳ ゴシック" pitchFamily="49" charset="-128"/>
              </a:rPr>
              <a:t>「募集」系</a:t>
            </a:r>
            <a:r>
              <a:rPr lang="en-US" altLang="ja-JP" sz="2800" dirty="0" smtClean="0">
                <a:latin typeface="ＭＳ ゴシック" pitchFamily="49" charset="-128"/>
                <a:ea typeface="ＭＳ ゴシック" pitchFamily="49" charset="-128"/>
              </a:rPr>
              <a:t>…</a:t>
            </a:r>
            <a:r>
              <a:rPr lang="ja-JP" altLang="en-US" sz="2800" dirty="0" smtClean="0">
                <a:latin typeface="ＭＳ ゴシック" pitchFamily="49" charset="-128"/>
                <a:ea typeface="ＭＳ ゴシック" pitchFamily="49" charset="-128"/>
              </a:rPr>
              <a:t>「番組の企画」「飼い主」</a:t>
            </a:r>
            <a:r>
              <a:rPr lang="en-US" altLang="ja-JP" sz="2800" dirty="0" smtClean="0">
                <a:latin typeface="ＭＳ ゴシック" pitchFamily="49" charset="-128"/>
                <a:ea typeface="ＭＳ ゴシック" pitchFamily="49" charset="-128"/>
              </a:rPr>
              <a:t/>
            </a:r>
            <a:br>
              <a:rPr lang="en-US" altLang="ja-JP" sz="2800" dirty="0" smtClean="0">
                <a:latin typeface="ＭＳ ゴシック" pitchFamily="49" charset="-128"/>
                <a:ea typeface="ＭＳ ゴシック" pitchFamily="49" charset="-128"/>
              </a:rPr>
            </a:br>
            <a:r>
              <a:rPr lang="ja-JP" altLang="en-US" sz="2800" dirty="0" smtClean="0">
                <a:latin typeface="ＭＳ ゴシック" pitchFamily="49" charset="-128"/>
                <a:ea typeface="ＭＳ ゴシック" pitchFamily="49" charset="-128"/>
              </a:rPr>
              <a:t>　　　　　　「血液の提供者」など</a:t>
            </a:r>
            <a:endParaRPr lang="ja-JP" altLang="en-US" sz="2800" dirty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0" y="4437112"/>
            <a:ext cx="914400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800" dirty="0" smtClean="0">
                <a:latin typeface="ＭＳ ゴシック" pitchFamily="49" charset="-128"/>
                <a:ea typeface="ＭＳ ゴシック" pitchFamily="49" charset="-128"/>
              </a:rPr>
              <a:t>「誹謗・中傷」系</a:t>
            </a:r>
            <a:r>
              <a:rPr lang="en-US" altLang="ja-JP" sz="2800" dirty="0" smtClean="0">
                <a:latin typeface="ＭＳ ゴシック" pitchFamily="49" charset="-128"/>
                <a:ea typeface="ＭＳ ゴシック" pitchFamily="49" charset="-128"/>
              </a:rPr>
              <a:t>…</a:t>
            </a:r>
            <a:r>
              <a:rPr lang="ja-JP" altLang="en-US" sz="2800" dirty="0" smtClean="0">
                <a:latin typeface="ＭＳ ゴシック" pitchFamily="49" charset="-128"/>
                <a:ea typeface="ＭＳ ゴシック" pitchFamily="49" charset="-128"/>
              </a:rPr>
              <a:t>「○○病院（△△会社）は</a:t>
            </a:r>
            <a:r>
              <a:rPr lang="en-US" altLang="ja-JP" sz="2800" dirty="0" smtClean="0">
                <a:latin typeface="ＭＳ ゴシック" pitchFamily="49" charset="-128"/>
                <a:ea typeface="ＭＳ ゴシック" pitchFamily="49" charset="-128"/>
              </a:rPr>
              <a:t/>
            </a:r>
            <a:br>
              <a:rPr lang="en-US" altLang="ja-JP" sz="2800" dirty="0" smtClean="0">
                <a:latin typeface="ＭＳ ゴシック" pitchFamily="49" charset="-128"/>
                <a:ea typeface="ＭＳ ゴシック" pitchFamily="49" charset="-128"/>
              </a:rPr>
            </a:br>
            <a:r>
              <a:rPr lang="ja-JP" altLang="en-US" sz="2800" dirty="0" smtClean="0">
                <a:latin typeface="ＭＳ ゴシック" pitchFamily="49" charset="-128"/>
                <a:ea typeface="ＭＳ ゴシック" pitchFamily="49" charset="-128"/>
              </a:rPr>
              <a:t>　　　　　　　　</a:t>
            </a:r>
            <a:r>
              <a:rPr lang="en-US" altLang="ja-JP" sz="2800" dirty="0" smtClean="0">
                <a:latin typeface="ＭＳ ゴシック" pitchFamily="49" charset="-128"/>
                <a:ea typeface="ＭＳ ゴシック" pitchFamily="49" charset="-128"/>
              </a:rPr>
              <a:t>××</a:t>
            </a:r>
            <a:r>
              <a:rPr lang="ja-JP" altLang="en-US" sz="2800" dirty="0" err="1" smtClean="0">
                <a:latin typeface="ＭＳ ゴシック" pitchFamily="49" charset="-128"/>
                <a:ea typeface="ＭＳ ゴシック" pitchFamily="49" charset="-128"/>
              </a:rPr>
              <a:t>なので</a:t>
            </a:r>
            <a:r>
              <a:rPr lang="ja-JP" altLang="en-US" sz="2800" dirty="0" smtClean="0">
                <a:latin typeface="ＭＳ ゴシック" pitchFamily="49" charset="-128"/>
                <a:ea typeface="ＭＳ ゴシック" pitchFamily="49" charset="-128"/>
              </a:rPr>
              <a:t>苦情の電話をしましょう」</a:t>
            </a:r>
            <a:r>
              <a:rPr lang="en-US" altLang="ja-JP" sz="2800" dirty="0" smtClean="0">
                <a:latin typeface="ＭＳ ゴシック" pitchFamily="49" charset="-128"/>
                <a:ea typeface="ＭＳ ゴシック" pitchFamily="49" charset="-128"/>
              </a:rPr>
              <a:t/>
            </a:r>
            <a:br>
              <a:rPr lang="en-US" altLang="ja-JP" sz="2800" dirty="0" smtClean="0">
                <a:latin typeface="ＭＳ ゴシック" pitchFamily="49" charset="-128"/>
                <a:ea typeface="ＭＳ ゴシック" pitchFamily="49" charset="-128"/>
              </a:rPr>
            </a:br>
            <a:r>
              <a:rPr lang="ja-JP" altLang="en-US" sz="2800" dirty="0" smtClean="0">
                <a:latin typeface="ＭＳ ゴシック" pitchFamily="49" charset="-128"/>
                <a:ea typeface="ＭＳ ゴシック" pitchFamily="49" charset="-128"/>
              </a:rPr>
              <a:t>　　　　　　　　「○年○組の○○君は</a:t>
            </a:r>
            <a:r>
              <a:rPr lang="en-US" altLang="ja-JP" sz="2800" dirty="0" smtClean="0">
                <a:latin typeface="ＭＳ ゴシック" pitchFamily="49" charset="-128"/>
                <a:ea typeface="ＭＳ ゴシック" pitchFamily="49" charset="-128"/>
              </a:rPr>
              <a:t>××</a:t>
            </a:r>
            <a:r>
              <a:rPr lang="ja-JP" altLang="en-US" sz="2800" dirty="0" smtClean="0">
                <a:latin typeface="ＭＳ ゴシック" pitchFamily="49" charset="-128"/>
                <a:ea typeface="ＭＳ ゴシック" pitchFamily="49" charset="-128"/>
              </a:rPr>
              <a:t>です」など</a:t>
            </a:r>
            <a:endParaRPr lang="ja-JP" altLang="en-US" sz="2800" dirty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6021288"/>
            <a:ext cx="9144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800" dirty="0" smtClean="0">
                <a:latin typeface="ＭＳ ゴシック" pitchFamily="49" charset="-128"/>
                <a:ea typeface="ＭＳ ゴシック" pitchFamily="49" charset="-128"/>
              </a:rPr>
              <a:t>　その他</a:t>
            </a:r>
            <a:r>
              <a:rPr lang="en-US" altLang="ja-JP" sz="2800" dirty="0" smtClean="0">
                <a:latin typeface="ＭＳ ゴシック" pitchFamily="49" charset="-128"/>
                <a:ea typeface="ＭＳ ゴシック" pitchFamily="49" charset="-128"/>
              </a:rPr>
              <a:t>…</a:t>
            </a:r>
            <a:r>
              <a:rPr lang="ja-JP" altLang="en-US" sz="2800" dirty="0" smtClean="0">
                <a:latin typeface="ＭＳ ゴシック" pitchFamily="49" charset="-128"/>
                <a:ea typeface="ＭＳ ゴシック" pitchFamily="49" charset="-128"/>
              </a:rPr>
              <a:t>上記以外のもの</a:t>
            </a:r>
            <a:endParaRPr lang="ja-JP" altLang="en-US" sz="2800" dirty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0" name="円形吹き出し 9"/>
          <p:cNvSpPr/>
          <p:nvPr/>
        </p:nvSpPr>
        <p:spPr>
          <a:xfrm>
            <a:off x="7596336" y="6065912"/>
            <a:ext cx="1043608" cy="792088"/>
          </a:xfrm>
          <a:prstGeom prst="wedgeEllipseCallout">
            <a:avLst>
              <a:gd name="adj1" fmla="val 93328"/>
              <a:gd name="adj2" fmla="val -57095"/>
            </a:avLst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rgbClr val="FF0000"/>
                </a:solidFill>
              </a:rPr>
              <a:t>次</a:t>
            </a:r>
            <a:endParaRPr kumimoji="1" lang="en-US" altLang="ja-JP" sz="1400" dirty="0" smtClean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1400" dirty="0" smtClean="0">
                <a:solidFill>
                  <a:srgbClr val="FF0000"/>
                </a:solidFill>
              </a:rPr>
              <a:t>ページ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チェーンメール対応</a:t>
            </a:r>
            <a:endParaRPr kumimoji="1" lang="ja-JP" altLang="en-US" dirty="0"/>
          </a:p>
        </p:txBody>
      </p:sp>
      <p:sp>
        <p:nvSpPr>
          <p:cNvPr id="13" name="正方形/長方形 12"/>
          <p:cNvSpPr/>
          <p:nvPr/>
        </p:nvSpPr>
        <p:spPr>
          <a:xfrm>
            <a:off x="0" y="1340768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 smtClean="0">
                <a:latin typeface="ＭＳ ゴシック" pitchFamily="49" charset="-128"/>
                <a:ea typeface="ＭＳ ゴシック" pitchFamily="49" charset="-128"/>
              </a:rPr>
              <a:t>「幸福・不幸の手紙」系</a:t>
            </a:r>
            <a:r>
              <a:rPr lang="en-US" altLang="ja-JP" sz="2800" dirty="0" smtClean="0">
                <a:latin typeface="ＭＳ ゴシック" pitchFamily="49" charset="-128"/>
                <a:ea typeface="ＭＳ ゴシック" pitchFamily="49" charset="-128"/>
              </a:rPr>
              <a:t>…</a:t>
            </a:r>
            <a:r>
              <a:rPr lang="ja-JP" altLang="en-US" sz="2800" dirty="0" smtClean="0">
                <a:latin typeface="ＭＳ ゴシック" pitchFamily="49" charset="-128"/>
                <a:ea typeface="ＭＳ ゴシック" pitchFamily="49" charset="-128"/>
              </a:rPr>
              <a:t>「幸せになる（合格する）」</a:t>
            </a:r>
            <a:r>
              <a:rPr lang="en-US" altLang="ja-JP" sz="2800" dirty="0" smtClean="0">
                <a:latin typeface="ＭＳ ゴシック" pitchFamily="49" charset="-128"/>
                <a:ea typeface="ＭＳ ゴシック" pitchFamily="49" charset="-128"/>
              </a:rPr>
              <a:t/>
            </a:r>
            <a:br>
              <a:rPr lang="en-US" altLang="ja-JP" sz="2800" dirty="0" smtClean="0">
                <a:latin typeface="ＭＳ ゴシック" pitchFamily="49" charset="-128"/>
                <a:ea typeface="ＭＳ ゴシック" pitchFamily="49" charset="-128"/>
              </a:rPr>
            </a:br>
            <a:r>
              <a:rPr lang="ja-JP" altLang="en-US" sz="2800" dirty="0" smtClean="0">
                <a:latin typeface="ＭＳ ゴシック" pitchFamily="49" charset="-128"/>
                <a:ea typeface="ＭＳ ゴシック" pitchFamily="49" charset="-128"/>
              </a:rPr>
              <a:t>　　　　　　　　　　　　「不幸になる（殺される）」</a:t>
            </a:r>
            <a:endParaRPr lang="ja-JP" altLang="en-US" sz="2800" dirty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0" y="2420888"/>
            <a:ext cx="9144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800" dirty="0" smtClean="0">
                <a:latin typeface="ＭＳ ゴシック" pitchFamily="49" charset="-128"/>
                <a:ea typeface="ＭＳ ゴシック" pitchFamily="49" charset="-128"/>
              </a:rPr>
              <a:t>「宣伝」系</a:t>
            </a:r>
            <a:r>
              <a:rPr lang="en-US" altLang="ja-JP" sz="2800" dirty="0" smtClean="0">
                <a:latin typeface="ＭＳ ゴシック" pitchFamily="49" charset="-128"/>
                <a:ea typeface="ＭＳ ゴシック" pitchFamily="49" charset="-128"/>
              </a:rPr>
              <a:t>…</a:t>
            </a:r>
            <a:r>
              <a:rPr lang="ja-JP" altLang="en-US" sz="2800" dirty="0" smtClean="0">
                <a:latin typeface="ＭＳ ゴシック" pitchFamily="49" charset="-128"/>
                <a:ea typeface="ＭＳ ゴシック" pitchFamily="49" charset="-128"/>
              </a:rPr>
              <a:t>「携帯用絵文字が追加される」などの宣伝</a:t>
            </a:r>
            <a:endParaRPr lang="ja-JP" altLang="en-US" sz="2800" dirty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0" y="3284984"/>
            <a:ext cx="91440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800" dirty="0" smtClean="0">
                <a:latin typeface="ＭＳ ゴシック" pitchFamily="49" charset="-128"/>
                <a:ea typeface="ＭＳ ゴシック" pitchFamily="49" charset="-128"/>
              </a:rPr>
              <a:t>「募集」系</a:t>
            </a:r>
            <a:r>
              <a:rPr lang="en-US" altLang="ja-JP" sz="2800" dirty="0" smtClean="0">
                <a:latin typeface="ＭＳ ゴシック" pitchFamily="49" charset="-128"/>
                <a:ea typeface="ＭＳ ゴシック" pitchFamily="49" charset="-128"/>
              </a:rPr>
              <a:t>…</a:t>
            </a:r>
            <a:r>
              <a:rPr lang="ja-JP" altLang="en-US" sz="2800" dirty="0" smtClean="0">
                <a:latin typeface="ＭＳ ゴシック" pitchFamily="49" charset="-128"/>
                <a:ea typeface="ＭＳ ゴシック" pitchFamily="49" charset="-128"/>
              </a:rPr>
              <a:t>「番組の企画」「飼い主」</a:t>
            </a:r>
            <a:r>
              <a:rPr lang="en-US" altLang="ja-JP" sz="2800" dirty="0" smtClean="0">
                <a:latin typeface="ＭＳ ゴシック" pitchFamily="49" charset="-128"/>
                <a:ea typeface="ＭＳ ゴシック" pitchFamily="49" charset="-128"/>
              </a:rPr>
              <a:t/>
            </a:r>
            <a:br>
              <a:rPr lang="en-US" altLang="ja-JP" sz="2800" dirty="0" smtClean="0">
                <a:latin typeface="ＭＳ ゴシック" pitchFamily="49" charset="-128"/>
                <a:ea typeface="ＭＳ ゴシック" pitchFamily="49" charset="-128"/>
              </a:rPr>
            </a:br>
            <a:r>
              <a:rPr lang="ja-JP" altLang="en-US" sz="2800" dirty="0" smtClean="0">
                <a:latin typeface="ＭＳ ゴシック" pitchFamily="49" charset="-128"/>
                <a:ea typeface="ＭＳ ゴシック" pitchFamily="49" charset="-128"/>
              </a:rPr>
              <a:t>　　　　　　「血液の提供者」など</a:t>
            </a:r>
            <a:endParaRPr lang="ja-JP" altLang="en-US" sz="2800" dirty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0" y="4437112"/>
            <a:ext cx="914400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800" dirty="0" smtClean="0">
                <a:latin typeface="ＭＳ ゴシック" pitchFamily="49" charset="-128"/>
                <a:ea typeface="ＭＳ ゴシック" pitchFamily="49" charset="-128"/>
              </a:rPr>
              <a:t>「誹謗・中傷」系</a:t>
            </a:r>
            <a:r>
              <a:rPr lang="en-US" altLang="ja-JP" sz="2800" dirty="0" smtClean="0">
                <a:latin typeface="ＭＳ ゴシック" pitchFamily="49" charset="-128"/>
                <a:ea typeface="ＭＳ ゴシック" pitchFamily="49" charset="-128"/>
              </a:rPr>
              <a:t>…</a:t>
            </a:r>
            <a:r>
              <a:rPr lang="ja-JP" altLang="en-US" sz="2800" dirty="0" smtClean="0">
                <a:latin typeface="ＭＳ ゴシック" pitchFamily="49" charset="-128"/>
                <a:ea typeface="ＭＳ ゴシック" pitchFamily="49" charset="-128"/>
              </a:rPr>
              <a:t>「○○病院（△△会社）は</a:t>
            </a:r>
            <a:r>
              <a:rPr lang="en-US" altLang="ja-JP" sz="2800" dirty="0" smtClean="0">
                <a:latin typeface="ＭＳ ゴシック" pitchFamily="49" charset="-128"/>
                <a:ea typeface="ＭＳ ゴシック" pitchFamily="49" charset="-128"/>
              </a:rPr>
              <a:t/>
            </a:r>
            <a:br>
              <a:rPr lang="en-US" altLang="ja-JP" sz="2800" dirty="0" smtClean="0">
                <a:latin typeface="ＭＳ ゴシック" pitchFamily="49" charset="-128"/>
                <a:ea typeface="ＭＳ ゴシック" pitchFamily="49" charset="-128"/>
              </a:rPr>
            </a:br>
            <a:r>
              <a:rPr lang="ja-JP" altLang="en-US" sz="2800" dirty="0" smtClean="0">
                <a:latin typeface="ＭＳ ゴシック" pitchFamily="49" charset="-128"/>
                <a:ea typeface="ＭＳ ゴシック" pitchFamily="49" charset="-128"/>
              </a:rPr>
              <a:t>　　　　　　　　</a:t>
            </a:r>
            <a:r>
              <a:rPr lang="en-US" altLang="ja-JP" sz="2800" dirty="0" smtClean="0">
                <a:latin typeface="ＭＳ ゴシック" pitchFamily="49" charset="-128"/>
                <a:ea typeface="ＭＳ ゴシック" pitchFamily="49" charset="-128"/>
              </a:rPr>
              <a:t>××</a:t>
            </a:r>
            <a:r>
              <a:rPr lang="ja-JP" altLang="en-US" sz="2800" dirty="0" err="1" smtClean="0">
                <a:latin typeface="ＭＳ ゴシック" pitchFamily="49" charset="-128"/>
                <a:ea typeface="ＭＳ ゴシック" pitchFamily="49" charset="-128"/>
              </a:rPr>
              <a:t>なので</a:t>
            </a:r>
            <a:r>
              <a:rPr lang="ja-JP" altLang="en-US" sz="2800" dirty="0" smtClean="0">
                <a:latin typeface="ＭＳ ゴシック" pitchFamily="49" charset="-128"/>
                <a:ea typeface="ＭＳ ゴシック" pitchFamily="49" charset="-128"/>
              </a:rPr>
              <a:t>苦情の電話をしましょう」</a:t>
            </a:r>
            <a:r>
              <a:rPr lang="en-US" altLang="ja-JP" sz="2800" dirty="0" smtClean="0">
                <a:latin typeface="ＭＳ ゴシック" pitchFamily="49" charset="-128"/>
                <a:ea typeface="ＭＳ ゴシック" pitchFamily="49" charset="-128"/>
              </a:rPr>
              <a:t/>
            </a:r>
            <a:br>
              <a:rPr lang="en-US" altLang="ja-JP" sz="2800" dirty="0" smtClean="0">
                <a:latin typeface="ＭＳ ゴシック" pitchFamily="49" charset="-128"/>
                <a:ea typeface="ＭＳ ゴシック" pitchFamily="49" charset="-128"/>
              </a:rPr>
            </a:br>
            <a:r>
              <a:rPr lang="ja-JP" altLang="en-US" sz="2800" dirty="0" smtClean="0">
                <a:latin typeface="ＭＳ ゴシック" pitchFamily="49" charset="-128"/>
                <a:ea typeface="ＭＳ ゴシック" pitchFamily="49" charset="-128"/>
              </a:rPr>
              <a:t>　　　　　　　　「○年○組の○○君は</a:t>
            </a:r>
            <a:r>
              <a:rPr lang="en-US" altLang="ja-JP" sz="2800" dirty="0" smtClean="0">
                <a:latin typeface="ＭＳ ゴシック" pitchFamily="49" charset="-128"/>
                <a:ea typeface="ＭＳ ゴシック" pitchFamily="49" charset="-128"/>
              </a:rPr>
              <a:t>××</a:t>
            </a:r>
            <a:r>
              <a:rPr lang="ja-JP" altLang="en-US" sz="2800" dirty="0" smtClean="0">
                <a:latin typeface="ＭＳ ゴシック" pitchFamily="49" charset="-128"/>
                <a:ea typeface="ＭＳ ゴシック" pitchFamily="49" charset="-128"/>
              </a:rPr>
              <a:t>です」など</a:t>
            </a:r>
            <a:endParaRPr lang="ja-JP" altLang="en-US" sz="2800" dirty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0" y="6021288"/>
            <a:ext cx="9144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800" dirty="0" smtClean="0">
                <a:latin typeface="ＭＳ ゴシック" pitchFamily="49" charset="-128"/>
                <a:ea typeface="ＭＳ ゴシック" pitchFamily="49" charset="-128"/>
              </a:rPr>
              <a:t>　その他</a:t>
            </a:r>
            <a:r>
              <a:rPr lang="en-US" altLang="ja-JP" sz="2800" dirty="0" smtClean="0">
                <a:latin typeface="ＭＳ ゴシック" pitchFamily="49" charset="-128"/>
                <a:ea typeface="ＭＳ ゴシック" pitchFamily="49" charset="-128"/>
              </a:rPr>
              <a:t>…</a:t>
            </a:r>
            <a:r>
              <a:rPr lang="ja-JP" altLang="en-US" sz="2800" dirty="0" smtClean="0">
                <a:latin typeface="ＭＳ ゴシック" pitchFamily="49" charset="-128"/>
                <a:ea typeface="ＭＳ ゴシック" pitchFamily="49" charset="-128"/>
              </a:rPr>
              <a:t>上記以外のもの</a:t>
            </a:r>
            <a:endParaRPr lang="ja-JP" altLang="en-US" sz="2800" dirty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0" name="爆発 1 9"/>
          <p:cNvSpPr/>
          <p:nvPr/>
        </p:nvSpPr>
        <p:spPr>
          <a:xfrm>
            <a:off x="125760" y="836712"/>
            <a:ext cx="8892480" cy="3672408"/>
          </a:xfrm>
          <a:prstGeom prst="irregularSeal1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>
                <a:solidFill>
                  <a:srgbClr val="FF0000"/>
                </a:solidFill>
              </a:rPr>
              <a:t>名誉毀損・営業妨害も</a:t>
            </a:r>
            <a:endParaRPr kumimoji="1" lang="ja-JP" altLang="en-US" sz="3600" dirty="0">
              <a:solidFill>
                <a:srgbClr val="FF0000"/>
              </a:solidFill>
            </a:endParaRPr>
          </a:p>
        </p:txBody>
      </p:sp>
      <p:sp>
        <p:nvSpPr>
          <p:cNvPr id="11" name="下矢印 10"/>
          <p:cNvSpPr/>
          <p:nvPr/>
        </p:nvSpPr>
        <p:spPr>
          <a:xfrm>
            <a:off x="3923928" y="4149080"/>
            <a:ext cx="1296144" cy="1224136"/>
          </a:xfrm>
          <a:prstGeom prst="downArrow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1511660" y="5445224"/>
            <a:ext cx="6120680" cy="1412776"/>
          </a:xfrm>
          <a:prstGeom prst="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対応　メール削除</a:t>
            </a:r>
            <a:endParaRPr kumimoji="1" lang="ja-JP" altLang="en-US" sz="4800" dirty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27" name="円形吹き出し 26"/>
          <p:cNvSpPr/>
          <p:nvPr/>
        </p:nvSpPr>
        <p:spPr>
          <a:xfrm>
            <a:off x="7596336" y="6065912"/>
            <a:ext cx="1043608" cy="792088"/>
          </a:xfrm>
          <a:prstGeom prst="wedgeEllipseCallout">
            <a:avLst>
              <a:gd name="adj1" fmla="val 93328"/>
              <a:gd name="adj2" fmla="val -57095"/>
            </a:avLst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rgbClr val="FF0000"/>
                </a:solidFill>
              </a:rPr>
              <a:t>次</a:t>
            </a:r>
            <a:endParaRPr kumimoji="1" lang="en-US" altLang="ja-JP" sz="1400" dirty="0" smtClean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1400" dirty="0" smtClean="0">
                <a:solidFill>
                  <a:srgbClr val="FF0000"/>
                </a:solidFill>
              </a:rPr>
              <a:t>ページ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grpSp>
        <p:nvGrpSpPr>
          <p:cNvPr id="28" name="グループ化 27"/>
          <p:cNvGrpSpPr/>
          <p:nvPr/>
        </p:nvGrpSpPr>
        <p:grpSpPr>
          <a:xfrm>
            <a:off x="8474904" y="0"/>
            <a:ext cx="669096" cy="1484785"/>
            <a:chOff x="3275856" y="-1"/>
            <a:chExt cx="2520280" cy="5592727"/>
          </a:xfrm>
        </p:grpSpPr>
        <p:grpSp>
          <p:nvGrpSpPr>
            <p:cNvPr id="29" name="グループ化 7"/>
            <p:cNvGrpSpPr/>
            <p:nvPr/>
          </p:nvGrpSpPr>
          <p:grpSpPr>
            <a:xfrm>
              <a:off x="3707904" y="-1"/>
              <a:ext cx="2088232" cy="3360287"/>
              <a:chOff x="3707904" y="0"/>
              <a:chExt cx="2736304" cy="2736304"/>
            </a:xfrm>
          </p:grpSpPr>
          <p:sp>
            <p:nvSpPr>
              <p:cNvPr id="34" name="円/楕円 4"/>
              <p:cNvSpPr/>
              <p:nvPr/>
            </p:nvSpPr>
            <p:spPr>
              <a:xfrm>
                <a:off x="3707904" y="0"/>
                <a:ext cx="2736304" cy="2736304"/>
              </a:xfrm>
              <a:prstGeom prst="ellipse">
                <a:avLst/>
              </a:prstGeom>
              <a:solidFill>
                <a:srgbClr val="0000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" name="パイ 34"/>
              <p:cNvSpPr/>
              <p:nvPr/>
            </p:nvSpPr>
            <p:spPr>
              <a:xfrm>
                <a:off x="3707904" y="0"/>
                <a:ext cx="2736304" cy="2736304"/>
              </a:xfrm>
              <a:prstGeom prst="pie">
                <a:avLst>
                  <a:gd name="adj1" fmla="val 10800000"/>
                  <a:gd name="adj2" fmla="val 16200000"/>
                </a:avLst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6" name="パイ 35"/>
              <p:cNvSpPr/>
              <p:nvPr/>
            </p:nvSpPr>
            <p:spPr>
              <a:xfrm flipH="1">
                <a:off x="3707904" y="0"/>
                <a:ext cx="2736304" cy="2736304"/>
              </a:xfrm>
              <a:prstGeom prst="pie">
                <a:avLst>
                  <a:gd name="adj1" fmla="val 10800000"/>
                  <a:gd name="adj2" fmla="val 16200000"/>
                </a:avLst>
              </a:prstGeom>
              <a:solidFill>
                <a:srgbClr val="0066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0" name="フリーフォーム 29"/>
            <p:cNvSpPr/>
            <p:nvPr/>
          </p:nvSpPr>
          <p:spPr>
            <a:xfrm>
              <a:off x="4564911" y="3381153"/>
              <a:ext cx="535173" cy="2211573"/>
            </a:xfrm>
            <a:custGeom>
              <a:avLst/>
              <a:gdLst>
                <a:gd name="connsiteX0" fmla="*/ 177210 w 535173"/>
                <a:gd name="connsiteY0" fmla="*/ 0 h 2211573"/>
                <a:gd name="connsiteX1" fmla="*/ 517452 w 535173"/>
                <a:gd name="connsiteY1" fmla="*/ 680484 h 2211573"/>
                <a:gd name="connsiteX2" fmla="*/ 70884 w 535173"/>
                <a:gd name="connsiteY2" fmla="*/ 1403498 h 2211573"/>
                <a:gd name="connsiteX3" fmla="*/ 92149 w 535173"/>
                <a:gd name="connsiteY3" fmla="*/ 2211573 h 2211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5173" h="2211573">
                  <a:moveTo>
                    <a:pt x="177210" y="0"/>
                  </a:moveTo>
                  <a:cubicBezTo>
                    <a:pt x="356191" y="223284"/>
                    <a:pt x="535173" y="446568"/>
                    <a:pt x="517452" y="680484"/>
                  </a:cubicBezTo>
                  <a:cubicBezTo>
                    <a:pt x="499731" y="914400"/>
                    <a:pt x="141768" y="1148317"/>
                    <a:pt x="70884" y="1403498"/>
                  </a:cubicBezTo>
                  <a:cubicBezTo>
                    <a:pt x="0" y="1658679"/>
                    <a:pt x="46074" y="1935126"/>
                    <a:pt x="92149" y="2211573"/>
                  </a:cubicBezTo>
                </a:path>
              </a:pathLst>
            </a:cu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31" name="グループ化 11"/>
            <p:cNvGrpSpPr/>
            <p:nvPr/>
          </p:nvGrpSpPr>
          <p:grpSpPr>
            <a:xfrm flipH="1">
              <a:off x="3275856" y="0"/>
              <a:ext cx="1274440" cy="1058416"/>
              <a:chOff x="7812360" y="548680"/>
              <a:chExt cx="1274440" cy="1058416"/>
            </a:xfrm>
          </p:grpSpPr>
          <p:sp>
            <p:nvSpPr>
              <p:cNvPr id="32" name="円弧 31"/>
              <p:cNvSpPr/>
              <p:nvPr/>
            </p:nvSpPr>
            <p:spPr>
              <a:xfrm rot="388473">
                <a:off x="8172400" y="548680"/>
                <a:ext cx="914400" cy="914400"/>
              </a:xfrm>
              <a:prstGeom prst="arc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" name="円弧 32"/>
              <p:cNvSpPr/>
              <p:nvPr/>
            </p:nvSpPr>
            <p:spPr>
              <a:xfrm>
                <a:off x="7812360" y="692696"/>
                <a:ext cx="914400" cy="914400"/>
              </a:xfrm>
              <a:prstGeom prst="arc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8" presetClass="entr" presetSubtype="1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チェーンメール対応</a:t>
            </a:r>
            <a:endParaRPr kumimoji="1"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144016" y="3789040"/>
            <a:ext cx="88924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600" dirty="0" smtClean="0"/>
              <a:t>個人情報の保護に関する法律の遵守</a:t>
            </a:r>
            <a:endParaRPr lang="ja-JP" altLang="en-US" sz="36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0" y="1556792"/>
            <a:ext cx="48013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>
                <a:latin typeface="ＭＳ ゴシック" pitchFamily="49" charset="-128"/>
                <a:ea typeface="ＭＳ ゴシック" pitchFamily="49" charset="-128"/>
              </a:rPr>
              <a:t>携帯電話会社の義務</a:t>
            </a:r>
            <a:endParaRPr kumimoji="1" lang="ja-JP" altLang="en-US" sz="4000" dirty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44016" y="2708920"/>
            <a:ext cx="88924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600" dirty="0" smtClean="0"/>
              <a:t>電気通信事業法第４条　秘密の保護の遵守</a:t>
            </a:r>
            <a:endParaRPr lang="ja-JP" altLang="en-US" sz="3600" dirty="0"/>
          </a:p>
        </p:txBody>
      </p:sp>
      <p:sp>
        <p:nvSpPr>
          <p:cNvPr id="13" name="右矢印 12"/>
          <p:cNvSpPr/>
          <p:nvPr/>
        </p:nvSpPr>
        <p:spPr>
          <a:xfrm>
            <a:off x="467544" y="5227749"/>
            <a:ext cx="1008112" cy="648072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835696" y="5013176"/>
            <a:ext cx="6750566" cy="1077218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チェーンメールを止めた人の情報は</a:t>
            </a:r>
            <a:r>
              <a:rPr kumimoji="1" lang="en-US" altLang="ja-JP" sz="32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/>
            </a:r>
            <a:br>
              <a:rPr kumimoji="1" lang="en-US" altLang="ja-JP" sz="32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</a:br>
            <a:r>
              <a:rPr kumimoji="1" lang="ja-JP" altLang="en-US" sz="32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絶対</a:t>
            </a:r>
            <a:r>
              <a:rPr kumimoji="1" lang="ja-JP" altLang="en-US" sz="320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に第三者</a:t>
            </a:r>
            <a:r>
              <a:rPr kumimoji="1" lang="ja-JP" altLang="en-US" sz="32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には教えられない</a:t>
            </a:r>
            <a:endParaRPr kumimoji="1" lang="ja-JP" altLang="en-US" sz="3200" dirty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9" name="円形吹き出し 8"/>
          <p:cNvSpPr/>
          <p:nvPr/>
        </p:nvSpPr>
        <p:spPr>
          <a:xfrm>
            <a:off x="7596336" y="6065912"/>
            <a:ext cx="1043608" cy="792088"/>
          </a:xfrm>
          <a:prstGeom prst="wedgeEllipseCallout">
            <a:avLst>
              <a:gd name="adj1" fmla="val 93328"/>
              <a:gd name="adj2" fmla="val -57095"/>
            </a:avLst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rgbClr val="FF0000"/>
                </a:solidFill>
              </a:rPr>
              <a:t>次</a:t>
            </a:r>
            <a:endParaRPr kumimoji="1" lang="en-US" altLang="ja-JP" sz="1400" dirty="0" smtClean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1400" dirty="0" smtClean="0">
                <a:solidFill>
                  <a:srgbClr val="FF0000"/>
                </a:solidFill>
              </a:rPr>
              <a:t>ページ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grpSp>
        <p:nvGrpSpPr>
          <p:cNvPr id="10" name="グループ化 9"/>
          <p:cNvGrpSpPr/>
          <p:nvPr/>
        </p:nvGrpSpPr>
        <p:grpSpPr>
          <a:xfrm>
            <a:off x="8474904" y="0"/>
            <a:ext cx="669096" cy="1484785"/>
            <a:chOff x="3275856" y="-1"/>
            <a:chExt cx="2520280" cy="5592727"/>
          </a:xfrm>
        </p:grpSpPr>
        <p:grpSp>
          <p:nvGrpSpPr>
            <p:cNvPr id="14" name="グループ化 7"/>
            <p:cNvGrpSpPr/>
            <p:nvPr/>
          </p:nvGrpSpPr>
          <p:grpSpPr>
            <a:xfrm>
              <a:off x="3707904" y="-1"/>
              <a:ext cx="2088232" cy="3360287"/>
              <a:chOff x="3707904" y="0"/>
              <a:chExt cx="2736304" cy="2736304"/>
            </a:xfrm>
          </p:grpSpPr>
          <p:sp>
            <p:nvSpPr>
              <p:cNvPr id="20" name="円/楕円 4"/>
              <p:cNvSpPr/>
              <p:nvPr/>
            </p:nvSpPr>
            <p:spPr>
              <a:xfrm>
                <a:off x="3707904" y="0"/>
                <a:ext cx="2736304" cy="2736304"/>
              </a:xfrm>
              <a:prstGeom prst="ellipse">
                <a:avLst/>
              </a:prstGeom>
              <a:solidFill>
                <a:srgbClr val="0000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" name="パイ 20"/>
              <p:cNvSpPr/>
              <p:nvPr/>
            </p:nvSpPr>
            <p:spPr>
              <a:xfrm>
                <a:off x="3707904" y="0"/>
                <a:ext cx="2736304" cy="2736304"/>
              </a:xfrm>
              <a:prstGeom prst="pie">
                <a:avLst>
                  <a:gd name="adj1" fmla="val 10800000"/>
                  <a:gd name="adj2" fmla="val 16200000"/>
                </a:avLst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パイ 21"/>
              <p:cNvSpPr/>
              <p:nvPr/>
            </p:nvSpPr>
            <p:spPr>
              <a:xfrm flipH="1">
                <a:off x="3707904" y="0"/>
                <a:ext cx="2736304" cy="2736304"/>
              </a:xfrm>
              <a:prstGeom prst="pie">
                <a:avLst>
                  <a:gd name="adj1" fmla="val 10800000"/>
                  <a:gd name="adj2" fmla="val 16200000"/>
                </a:avLst>
              </a:prstGeom>
              <a:solidFill>
                <a:srgbClr val="0066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6" name="フリーフォーム 15"/>
            <p:cNvSpPr/>
            <p:nvPr/>
          </p:nvSpPr>
          <p:spPr>
            <a:xfrm>
              <a:off x="4564911" y="3381153"/>
              <a:ext cx="535173" cy="2211573"/>
            </a:xfrm>
            <a:custGeom>
              <a:avLst/>
              <a:gdLst>
                <a:gd name="connsiteX0" fmla="*/ 177210 w 535173"/>
                <a:gd name="connsiteY0" fmla="*/ 0 h 2211573"/>
                <a:gd name="connsiteX1" fmla="*/ 517452 w 535173"/>
                <a:gd name="connsiteY1" fmla="*/ 680484 h 2211573"/>
                <a:gd name="connsiteX2" fmla="*/ 70884 w 535173"/>
                <a:gd name="connsiteY2" fmla="*/ 1403498 h 2211573"/>
                <a:gd name="connsiteX3" fmla="*/ 92149 w 535173"/>
                <a:gd name="connsiteY3" fmla="*/ 2211573 h 2211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5173" h="2211573">
                  <a:moveTo>
                    <a:pt x="177210" y="0"/>
                  </a:moveTo>
                  <a:cubicBezTo>
                    <a:pt x="356191" y="223284"/>
                    <a:pt x="535173" y="446568"/>
                    <a:pt x="517452" y="680484"/>
                  </a:cubicBezTo>
                  <a:cubicBezTo>
                    <a:pt x="499731" y="914400"/>
                    <a:pt x="141768" y="1148317"/>
                    <a:pt x="70884" y="1403498"/>
                  </a:cubicBezTo>
                  <a:cubicBezTo>
                    <a:pt x="0" y="1658679"/>
                    <a:pt x="46074" y="1935126"/>
                    <a:pt x="92149" y="2211573"/>
                  </a:cubicBezTo>
                </a:path>
              </a:pathLst>
            </a:cu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7" name="グループ化 11"/>
            <p:cNvGrpSpPr/>
            <p:nvPr/>
          </p:nvGrpSpPr>
          <p:grpSpPr>
            <a:xfrm flipH="1">
              <a:off x="3275856" y="0"/>
              <a:ext cx="1274440" cy="1058416"/>
              <a:chOff x="7812360" y="548680"/>
              <a:chExt cx="1274440" cy="1058416"/>
            </a:xfrm>
          </p:grpSpPr>
          <p:sp>
            <p:nvSpPr>
              <p:cNvPr id="18" name="円弧 17"/>
              <p:cNvSpPr/>
              <p:nvPr/>
            </p:nvSpPr>
            <p:spPr>
              <a:xfrm rot="388473">
                <a:off x="8172400" y="548680"/>
                <a:ext cx="914400" cy="914400"/>
              </a:xfrm>
              <a:prstGeom prst="arc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" name="円弧 18"/>
              <p:cNvSpPr/>
              <p:nvPr/>
            </p:nvSpPr>
            <p:spPr>
              <a:xfrm>
                <a:off x="7812360" y="692696"/>
                <a:ext cx="914400" cy="914400"/>
              </a:xfrm>
              <a:prstGeom prst="arc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23" name="グループ化 22"/>
          <p:cNvGrpSpPr/>
          <p:nvPr/>
        </p:nvGrpSpPr>
        <p:grpSpPr>
          <a:xfrm>
            <a:off x="8474904" y="0"/>
            <a:ext cx="669096" cy="1484785"/>
            <a:chOff x="3275856" y="-1"/>
            <a:chExt cx="2520280" cy="5592727"/>
          </a:xfrm>
        </p:grpSpPr>
        <p:grpSp>
          <p:nvGrpSpPr>
            <p:cNvPr id="24" name="グループ化 7"/>
            <p:cNvGrpSpPr/>
            <p:nvPr/>
          </p:nvGrpSpPr>
          <p:grpSpPr>
            <a:xfrm>
              <a:off x="3707904" y="-1"/>
              <a:ext cx="2088232" cy="3360287"/>
              <a:chOff x="3707904" y="0"/>
              <a:chExt cx="2736304" cy="2736304"/>
            </a:xfrm>
          </p:grpSpPr>
          <p:sp>
            <p:nvSpPr>
              <p:cNvPr id="29" name="円/楕円 4"/>
              <p:cNvSpPr/>
              <p:nvPr/>
            </p:nvSpPr>
            <p:spPr>
              <a:xfrm>
                <a:off x="3707904" y="0"/>
                <a:ext cx="2736304" cy="2736304"/>
              </a:xfrm>
              <a:prstGeom prst="ellipse">
                <a:avLst/>
              </a:prstGeom>
              <a:solidFill>
                <a:srgbClr val="0000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" name="パイ 29"/>
              <p:cNvSpPr/>
              <p:nvPr/>
            </p:nvSpPr>
            <p:spPr>
              <a:xfrm>
                <a:off x="3707904" y="0"/>
                <a:ext cx="2736304" cy="2736304"/>
              </a:xfrm>
              <a:prstGeom prst="pie">
                <a:avLst>
                  <a:gd name="adj1" fmla="val 10800000"/>
                  <a:gd name="adj2" fmla="val 16200000"/>
                </a:avLst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1" name="パイ 30"/>
              <p:cNvSpPr/>
              <p:nvPr/>
            </p:nvSpPr>
            <p:spPr>
              <a:xfrm flipH="1">
                <a:off x="3707904" y="0"/>
                <a:ext cx="2736304" cy="2736304"/>
              </a:xfrm>
              <a:prstGeom prst="pie">
                <a:avLst>
                  <a:gd name="adj1" fmla="val 10800000"/>
                  <a:gd name="adj2" fmla="val 16200000"/>
                </a:avLst>
              </a:prstGeom>
              <a:solidFill>
                <a:srgbClr val="0066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5" name="フリーフォーム 24"/>
            <p:cNvSpPr/>
            <p:nvPr/>
          </p:nvSpPr>
          <p:spPr>
            <a:xfrm>
              <a:off x="4564911" y="3381153"/>
              <a:ext cx="535173" cy="2211573"/>
            </a:xfrm>
            <a:custGeom>
              <a:avLst/>
              <a:gdLst>
                <a:gd name="connsiteX0" fmla="*/ 177210 w 535173"/>
                <a:gd name="connsiteY0" fmla="*/ 0 h 2211573"/>
                <a:gd name="connsiteX1" fmla="*/ 517452 w 535173"/>
                <a:gd name="connsiteY1" fmla="*/ 680484 h 2211573"/>
                <a:gd name="connsiteX2" fmla="*/ 70884 w 535173"/>
                <a:gd name="connsiteY2" fmla="*/ 1403498 h 2211573"/>
                <a:gd name="connsiteX3" fmla="*/ 92149 w 535173"/>
                <a:gd name="connsiteY3" fmla="*/ 2211573 h 2211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5173" h="2211573">
                  <a:moveTo>
                    <a:pt x="177210" y="0"/>
                  </a:moveTo>
                  <a:cubicBezTo>
                    <a:pt x="356191" y="223284"/>
                    <a:pt x="535173" y="446568"/>
                    <a:pt x="517452" y="680484"/>
                  </a:cubicBezTo>
                  <a:cubicBezTo>
                    <a:pt x="499731" y="914400"/>
                    <a:pt x="141768" y="1148317"/>
                    <a:pt x="70884" y="1403498"/>
                  </a:cubicBezTo>
                  <a:cubicBezTo>
                    <a:pt x="0" y="1658679"/>
                    <a:pt x="46074" y="1935126"/>
                    <a:pt x="92149" y="2211573"/>
                  </a:cubicBezTo>
                </a:path>
              </a:pathLst>
            </a:cu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6" name="グループ化 11"/>
            <p:cNvGrpSpPr/>
            <p:nvPr/>
          </p:nvGrpSpPr>
          <p:grpSpPr>
            <a:xfrm flipH="1">
              <a:off x="3275856" y="0"/>
              <a:ext cx="1274440" cy="1058416"/>
              <a:chOff x="7812360" y="548680"/>
              <a:chExt cx="1274440" cy="1058416"/>
            </a:xfrm>
          </p:grpSpPr>
          <p:sp>
            <p:nvSpPr>
              <p:cNvPr id="27" name="円弧 26"/>
              <p:cNvSpPr/>
              <p:nvPr/>
            </p:nvSpPr>
            <p:spPr>
              <a:xfrm rot="388473">
                <a:off x="8172400" y="548680"/>
                <a:ext cx="914400" cy="914400"/>
              </a:xfrm>
              <a:prstGeom prst="arc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" name="円弧 27"/>
              <p:cNvSpPr/>
              <p:nvPr/>
            </p:nvSpPr>
            <p:spPr>
              <a:xfrm>
                <a:off x="7812360" y="692696"/>
                <a:ext cx="914400" cy="914400"/>
              </a:xfrm>
              <a:prstGeom prst="arc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8" presetClass="entr" presetSubtype="1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13" grpId="0" animBg="1"/>
      <p:bldP spid="15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チェーンメール対応</a:t>
            </a:r>
            <a:endParaRPr kumimoji="1" lang="ja-JP" altLang="en-US" dirty="0"/>
          </a:p>
        </p:txBody>
      </p:sp>
      <p:sp>
        <p:nvSpPr>
          <p:cNvPr id="11" name="円/楕円 10"/>
          <p:cNvSpPr/>
          <p:nvPr/>
        </p:nvSpPr>
        <p:spPr>
          <a:xfrm>
            <a:off x="6876256" y="3429000"/>
            <a:ext cx="2267744" cy="316835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1506" name="Picture 2" descr="E:\作業中\モラルリーフレット\女子生徒悩み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488" y="3513138"/>
            <a:ext cx="2176462" cy="3402012"/>
          </a:xfrm>
          <a:prstGeom prst="rect">
            <a:avLst/>
          </a:prstGeom>
          <a:noFill/>
        </p:spPr>
      </p:pic>
      <p:sp>
        <p:nvSpPr>
          <p:cNvPr id="19" name="雲形吹き出し 18"/>
          <p:cNvSpPr/>
          <p:nvPr/>
        </p:nvSpPr>
        <p:spPr>
          <a:xfrm>
            <a:off x="827584" y="2564904"/>
            <a:ext cx="5976664" cy="3240360"/>
          </a:xfrm>
          <a:prstGeom prst="cloudCallout">
            <a:avLst>
              <a:gd name="adj1" fmla="val -54741"/>
              <a:gd name="adj2" fmla="val -46849"/>
            </a:avLst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それでも</a:t>
            </a:r>
            <a:r>
              <a:rPr kumimoji="1" lang="en-US" altLang="ja-JP" sz="4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/>
            </a:r>
            <a:br>
              <a:rPr kumimoji="1" lang="en-US" altLang="ja-JP" sz="4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</a:br>
            <a:r>
              <a:rPr kumimoji="1" lang="ja-JP" altLang="en-US" sz="4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不安な生徒には</a:t>
            </a:r>
            <a:endParaRPr kumimoji="1" lang="ja-JP" altLang="en-US" sz="4000" dirty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grpSp>
        <p:nvGrpSpPr>
          <p:cNvPr id="6" name="グループ化 5"/>
          <p:cNvGrpSpPr/>
          <p:nvPr/>
        </p:nvGrpSpPr>
        <p:grpSpPr>
          <a:xfrm>
            <a:off x="8474904" y="0"/>
            <a:ext cx="669096" cy="1484785"/>
            <a:chOff x="3275856" y="-1"/>
            <a:chExt cx="2520280" cy="5592727"/>
          </a:xfrm>
        </p:grpSpPr>
        <p:grpSp>
          <p:nvGrpSpPr>
            <p:cNvPr id="7" name="グループ化 7"/>
            <p:cNvGrpSpPr/>
            <p:nvPr/>
          </p:nvGrpSpPr>
          <p:grpSpPr>
            <a:xfrm>
              <a:off x="3707904" y="-1"/>
              <a:ext cx="2088232" cy="3360287"/>
              <a:chOff x="3707904" y="0"/>
              <a:chExt cx="2736304" cy="2736304"/>
            </a:xfrm>
          </p:grpSpPr>
          <p:sp>
            <p:nvSpPr>
              <p:cNvPr id="13" name="円/楕円 4"/>
              <p:cNvSpPr/>
              <p:nvPr/>
            </p:nvSpPr>
            <p:spPr>
              <a:xfrm>
                <a:off x="3707904" y="0"/>
                <a:ext cx="2736304" cy="2736304"/>
              </a:xfrm>
              <a:prstGeom prst="ellipse">
                <a:avLst/>
              </a:prstGeom>
              <a:solidFill>
                <a:srgbClr val="0000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" name="パイ 13"/>
              <p:cNvSpPr/>
              <p:nvPr/>
            </p:nvSpPr>
            <p:spPr>
              <a:xfrm>
                <a:off x="3707904" y="0"/>
                <a:ext cx="2736304" cy="2736304"/>
              </a:xfrm>
              <a:prstGeom prst="pie">
                <a:avLst>
                  <a:gd name="adj1" fmla="val 10800000"/>
                  <a:gd name="adj2" fmla="val 16200000"/>
                </a:avLst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パイ 14"/>
              <p:cNvSpPr/>
              <p:nvPr/>
            </p:nvSpPr>
            <p:spPr>
              <a:xfrm flipH="1">
                <a:off x="3707904" y="0"/>
                <a:ext cx="2736304" cy="2736304"/>
              </a:xfrm>
              <a:prstGeom prst="pie">
                <a:avLst>
                  <a:gd name="adj1" fmla="val 10800000"/>
                  <a:gd name="adj2" fmla="val 16200000"/>
                </a:avLst>
              </a:prstGeom>
              <a:solidFill>
                <a:srgbClr val="0066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8" name="フリーフォーム 7"/>
            <p:cNvSpPr/>
            <p:nvPr/>
          </p:nvSpPr>
          <p:spPr>
            <a:xfrm>
              <a:off x="4564911" y="3381153"/>
              <a:ext cx="535173" cy="2211573"/>
            </a:xfrm>
            <a:custGeom>
              <a:avLst/>
              <a:gdLst>
                <a:gd name="connsiteX0" fmla="*/ 177210 w 535173"/>
                <a:gd name="connsiteY0" fmla="*/ 0 h 2211573"/>
                <a:gd name="connsiteX1" fmla="*/ 517452 w 535173"/>
                <a:gd name="connsiteY1" fmla="*/ 680484 h 2211573"/>
                <a:gd name="connsiteX2" fmla="*/ 70884 w 535173"/>
                <a:gd name="connsiteY2" fmla="*/ 1403498 h 2211573"/>
                <a:gd name="connsiteX3" fmla="*/ 92149 w 535173"/>
                <a:gd name="connsiteY3" fmla="*/ 2211573 h 2211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5173" h="2211573">
                  <a:moveTo>
                    <a:pt x="177210" y="0"/>
                  </a:moveTo>
                  <a:cubicBezTo>
                    <a:pt x="356191" y="223284"/>
                    <a:pt x="535173" y="446568"/>
                    <a:pt x="517452" y="680484"/>
                  </a:cubicBezTo>
                  <a:cubicBezTo>
                    <a:pt x="499731" y="914400"/>
                    <a:pt x="141768" y="1148317"/>
                    <a:pt x="70884" y="1403498"/>
                  </a:cubicBezTo>
                  <a:cubicBezTo>
                    <a:pt x="0" y="1658679"/>
                    <a:pt x="46074" y="1935126"/>
                    <a:pt x="92149" y="2211573"/>
                  </a:cubicBezTo>
                </a:path>
              </a:pathLst>
            </a:cu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9" name="グループ化 11"/>
            <p:cNvGrpSpPr/>
            <p:nvPr/>
          </p:nvGrpSpPr>
          <p:grpSpPr>
            <a:xfrm flipH="1">
              <a:off x="3275856" y="0"/>
              <a:ext cx="1274440" cy="1058416"/>
              <a:chOff x="7812360" y="548680"/>
              <a:chExt cx="1274440" cy="1058416"/>
            </a:xfrm>
          </p:grpSpPr>
          <p:sp>
            <p:nvSpPr>
              <p:cNvPr id="10" name="円弧 9"/>
              <p:cNvSpPr/>
              <p:nvPr/>
            </p:nvSpPr>
            <p:spPr>
              <a:xfrm rot="388473">
                <a:off x="8172400" y="548680"/>
                <a:ext cx="914400" cy="914400"/>
              </a:xfrm>
              <a:prstGeom prst="arc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" name="円弧 11"/>
              <p:cNvSpPr/>
              <p:nvPr/>
            </p:nvSpPr>
            <p:spPr>
              <a:xfrm>
                <a:off x="7812360" y="692696"/>
                <a:ext cx="914400" cy="914400"/>
              </a:xfrm>
              <a:prstGeom prst="arc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チェーンメール対応</a:t>
            </a:r>
            <a:endParaRPr kumimoji="1" lang="ja-JP" altLang="en-US" dirty="0"/>
          </a:p>
        </p:txBody>
      </p:sp>
      <p:grpSp>
        <p:nvGrpSpPr>
          <p:cNvPr id="19" name="グループ化 29"/>
          <p:cNvGrpSpPr/>
          <p:nvPr/>
        </p:nvGrpSpPr>
        <p:grpSpPr>
          <a:xfrm>
            <a:off x="251520" y="476672"/>
            <a:ext cx="8611493" cy="5648325"/>
            <a:chOff x="251520" y="476672"/>
            <a:chExt cx="8611493" cy="5648325"/>
          </a:xfrm>
        </p:grpSpPr>
        <p:pic>
          <p:nvPicPr>
            <p:cNvPr id="20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80988" y="476672"/>
              <a:ext cx="8582025" cy="5648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" name="正方形/長方形 20"/>
            <p:cNvSpPr/>
            <p:nvPr/>
          </p:nvSpPr>
          <p:spPr>
            <a:xfrm>
              <a:off x="251520" y="1916832"/>
              <a:ext cx="3888432" cy="72008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ja-JP" altLang="en-US" sz="40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0000FF"/>
                  </a:solidFill>
                  <a:effectLst>
                    <a:outerShdw blurRad="60007" dist="200025" dir="15000000" sy="30000" kx="-1800000" algn="bl" rotWithShape="0">
                      <a:prstClr val="black">
                        <a:alpha val="32000"/>
                      </a:prstClr>
                    </a:outerShdw>
                  </a:effectLst>
                </a:rPr>
                <a:t>○○検索サイト</a:t>
              </a:r>
            </a:p>
          </p:txBody>
        </p:sp>
        <p:cxnSp>
          <p:nvCxnSpPr>
            <p:cNvPr id="22" name="直線コネクタ 21"/>
            <p:cNvCxnSpPr/>
            <p:nvPr/>
          </p:nvCxnSpPr>
          <p:spPr>
            <a:xfrm>
              <a:off x="575556" y="2708920"/>
              <a:ext cx="7992888" cy="0"/>
            </a:xfrm>
            <a:prstGeom prst="line">
              <a:avLst/>
            </a:prstGeom>
            <a:ln w="38100">
              <a:solidFill>
                <a:srgbClr val="FF0066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正方形/長方形 22"/>
            <p:cNvSpPr/>
            <p:nvPr/>
          </p:nvSpPr>
          <p:spPr>
            <a:xfrm>
              <a:off x="1547664" y="3032956"/>
              <a:ext cx="3168352" cy="432048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正方形/長方形 23"/>
            <p:cNvSpPr/>
            <p:nvPr/>
          </p:nvSpPr>
          <p:spPr>
            <a:xfrm>
              <a:off x="4788024" y="2996952"/>
              <a:ext cx="1152128" cy="50405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400" dirty="0" smtClean="0">
                  <a:solidFill>
                    <a:schemeClr val="bg1"/>
                  </a:solidFill>
                  <a:latin typeface="ＭＳ ゴシック" pitchFamily="49" charset="-128"/>
                  <a:ea typeface="ＭＳ ゴシック" pitchFamily="49" charset="-128"/>
                </a:rPr>
                <a:t>検索</a:t>
              </a:r>
              <a:endParaRPr kumimoji="1" lang="ja-JP" altLang="en-US" sz="2400" dirty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endParaRPr>
            </a:p>
          </p:txBody>
        </p:sp>
      </p:grpSp>
      <p:sp>
        <p:nvSpPr>
          <p:cNvPr id="25" name="正方形/長方形 24"/>
          <p:cNvSpPr/>
          <p:nvPr/>
        </p:nvSpPr>
        <p:spPr>
          <a:xfrm>
            <a:off x="1547664" y="3032956"/>
            <a:ext cx="3168352" cy="432048"/>
          </a:xfrm>
          <a:prstGeom prst="rect">
            <a:avLst/>
          </a:prstGeom>
          <a:solidFill>
            <a:schemeClr val="tx1"/>
          </a:solidFill>
          <a:ln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 smtClean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迷惑メール</a:t>
            </a:r>
            <a:endParaRPr kumimoji="1" lang="ja-JP" altLang="en-US" dirty="0">
              <a:solidFill>
                <a:schemeClr val="bg1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26" name="円形吹き出し 25"/>
          <p:cNvSpPr/>
          <p:nvPr/>
        </p:nvSpPr>
        <p:spPr>
          <a:xfrm>
            <a:off x="3851920" y="1052736"/>
            <a:ext cx="5292080" cy="1357322"/>
          </a:xfrm>
          <a:prstGeom prst="wedgeEllipseCallout">
            <a:avLst>
              <a:gd name="adj1" fmla="val -63584"/>
              <a:gd name="adj2" fmla="val 111052"/>
            </a:avLst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ysClr val="windowText" lastClr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「迷惑メール」で検索</a:t>
            </a:r>
            <a:endParaRPr kumimoji="1" lang="ja-JP" altLang="en-US" sz="3200" dirty="0">
              <a:solidFill>
                <a:sysClr val="windowText" lastClr="0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611560" y="3717032"/>
            <a:ext cx="63482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 smtClean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迷惑メール</a:t>
            </a:r>
            <a:r>
              <a:rPr kumimoji="1" lang="ja-JP" altLang="en-US" sz="2000" dirty="0" smtClean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相談センター　（財）日本データ通信協会</a:t>
            </a:r>
            <a:endParaRPr kumimoji="1" lang="ja-JP" altLang="en-US" sz="2000" dirty="0">
              <a:solidFill>
                <a:schemeClr val="bg1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28" name="角丸四角形 27"/>
          <p:cNvSpPr/>
          <p:nvPr/>
        </p:nvSpPr>
        <p:spPr>
          <a:xfrm>
            <a:off x="539552" y="3573016"/>
            <a:ext cx="6408712" cy="792088"/>
          </a:xfrm>
          <a:prstGeom prst="roundRect">
            <a:avLst>
              <a:gd name="adj" fmla="val 38436"/>
            </a:avLst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9" name="グループ化 28"/>
          <p:cNvGrpSpPr/>
          <p:nvPr/>
        </p:nvGrpSpPr>
        <p:grpSpPr>
          <a:xfrm>
            <a:off x="8474904" y="0"/>
            <a:ext cx="669096" cy="1484785"/>
            <a:chOff x="3275856" y="-1"/>
            <a:chExt cx="2520280" cy="5592727"/>
          </a:xfrm>
        </p:grpSpPr>
        <p:grpSp>
          <p:nvGrpSpPr>
            <p:cNvPr id="30" name="グループ化 7"/>
            <p:cNvGrpSpPr/>
            <p:nvPr/>
          </p:nvGrpSpPr>
          <p:grpSpPr>
            <a:xfrm>
              <a:off x="3707904" y="-1"/>
              <a:ext cx="2088232" cy="3360287"/>
              <a:chOff x="3707904" y="0"/>
              <a:chExt cx="2736304" cy="2736304"/>
            </a:xfrm>
          </p:grpSpPr>
          <p:sp>
            <p:nvSpPr>
              <p:cNvPr id="35" name="円/楕円 4"/>
              <p:cNvSpPr/>
              <p:nvPr/>
            </p:nvSpPr>
            <p:spPr>
              <a:xfrm>
                <a:off x="3707904" y="0"/>
                <a:ext cx="2736304" cy="2736304"/>
              </a:xfrm>
              <a:prstGeom prst="ellipse">
                <a:avLst/>
              </a:prstGeom>
              <a:solidFill>
                <a:srgbClr val="0000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" name="パイ 35"/>
              <p:cNvSpPr/>
              <p:nvPr/>
            </p:nvSpPr>
            <p:spPr>
              <a:xfrm>
                <a:off x="3707904" y="0"/>
                <a:ext cx="2736304" cy="2736304"/>
              </a:xfrm>
              <a:prstGeom prst="pie">
                <a:avLst>
                  <a:gd name="adj1" fmla="val 10800000"/>
                  <a:gd name="adj2" fmla="val 16200000"/>
                </a:avLst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7" name="パイ 36"/>
              <p:cNvSpPr/>
              <p:nvPr/>
            </p:nvSpPr>
            <p:spPr>
              <a:xfrm flipH="1">
                <a:off x="3707904" y="0"/>
                <a:ext cx="2736304" cy="2736304"/>
              </a:xfrm>
              <a:prstGeom prst="pie">
                <a:avLst>
                  <a:gd name="adj1" fmla="val 10800000"/>
                  <a:gd name="adj2" fmla="val 16200000"/>
                </a:avLst>
              </a:prstGeom>
              <a:solidFill>
                <a:srgbClr val="0066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1" name="フリーフォーム 30"/>
            <p:cNvSpPr/>
            <p:nvPr/>
          </p:nvSpPr>
          <p:spPr>
            <a:xfrm>
              <a:off x="4564911" y="3381153"/>
              <a:ext cx="535173" cy="2211573"/>
            </a:xfrm>
            <a:custGeom>
              <a:avLst/>
              <a:gdLst>
                <a:gd name="connsiteX0" fmla="*/ 177210 w 535173"/>
                <a:gd name="connsiteY0" fmla="*/ 0 h 2211573"/>
                <a:gd name="connsiteX1" fmla="*/ 517452 w 535173"/>
                <a:gd name="connsiteY1" fmla="*/ 680484 h 2211573"/>
                <a:gd name="connsiteX2" fmla="*/ 70884 w 535173"/>
                <a:gd name="connsiteY2" fmla="*/ 1403498 h 2211573"/>
                <a:gd name="connsiteX3" fmla="*/ 92149 w 535173"/>
                <a:gd name="connsiteY3" fmla="*/ 2211573 h 2211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5173" h="2211573">
                  <a:moveTo>
                    <a:pt x="177210" y="0"/>
                  </a:moveTo>
                  <a:cubicBezTo>
                    <a:pt x="356191" y="223284"/>
                    <a:pt x="535173" y="446568"/>
                    <a:pt x="517452" y="680484"/>
                  </a:cubicBezTo>
                  <a:cubicBezTo>
                    <a:pt x="499731" y="914400"/>
                    <a:pt x="141768" y="1148317"/>
                    <a:pt x="70884" y="1403498"/>
                  </a:cubicBezTo>
                  <a:cubicBezTo>
                    <a:pt x="0" y="1658679"/>
                    <a:pt x="46074" y="1935126"/>
                    <a:pt x="92149" y="2211573"/>
                  </a:cubicBezTo>
                </a:path>
              </a:pathLst>
            </a:cu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32" name="グループ化 11"/>
            <p:cNvGrpSpPr/>
            <p:nvPr/>
          </p:nvGrpSpPr>
          <p:grpSpPr>
            <a:xfrm flipH="1">
              <a:off x="3275856" y="0"/>
              <a:ext cx="1274440" cy="1058416"/>
              <a:chOff x="7812360" y="548680"/>
              <a:chExt cx="1274440" cy="1058416"/>
            </a:xfrm>
          </p:grpSpPr>
          <p:sp>
            <p:nvSpPr>
              <p:cNvPr id="33" name="円弧 32"/>
              <p:cNvSpPr/>
              <p:nvPr/>
            </p:nvSpPr>
            <p:spPr>
              <a:xfrm rot="388473">
                <a:off x="8172400" y="548680"/>
                <a:ext cx="914400" cy="914400"/>
              </a:xfrm>
              <a:prstGeom prst="arc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" name="円弧 33"/>
              <p:cNvSpPr/>
              <p:nvPr/>
            </p:nvSpPr>
            <p:spPr>
              <a:xfrm>
                <a:off x="7812360" y="692696"/>
                <a:ext cx="914400" cy="914400"/>
              </a:xfrm>
              <a:prstGeom prst="arc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38" name="グループ化 37"/>
          <p:cNvGrpSpPr/>
          <p:nvPr/>
        </p:nvGrpSpPr>
        <p:grpSpPr>
          <a:xfrm>
            <a:off x="8474904" y="0"/>
            <a:ext cx="669096" cy="1484785"/>
            <a:chOff x="3275856" y="-1"/>
            <a:chExt cx="2520280" cy="5592727"/>
          </a:xfrm>
        </p:grpSpPr>
        <p:grpSp>
          <p:nvGrpSpPr>
            <p:cNvPr id="39" name="グループ化 7"/>
            <p:cNvGrpSpPr/>
            <p:nvPr/>
          </p:nvGrpSpPr>
          <p:grpSpPr>
            <a:xfrm>
              <a:off x="3707904" y="-1"/>
              <a:ext cx="2088232" cy="3360287"/>
              <a:chOff x="3707904" y="0"/>
              <a:chExt cx="2736304" cy="2736304"/>
            </a:xfrm>
          </p:grpSpPr>
          <p:sp>
            <p:nvSpPr>
              <p:cNvPr id="44" name="円/楕円 4"/>
              <p:cNvSpPr/>
              <p:nvPr/>
            </p:nvSpPr>
            <p:spPr>
              <a:xfrm>
                <a:off x="3707904" y="0"/>
                <a:ext cx="2736304" cy="2736304"/>
              </a:xfrm>
              <a:prstGeom prst="ellipse">
                <a:avLst/>
              </a:prstGeom>
              <a:solidFill>
                <a:srgbClr val="0000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5" name="パイ 44"/>
              <p:cNvSpPr/>
              <p:nvPr/>
            </p:nvSpPr>
            <p:spPr>
              <a:xfrm>
                <a:off x="3707904" y="0"/>
                <a:ext cx="2736304" cy="2736304"/>
              </a:xfrm>
              <a:prstGeom prst="pie">
                <a:avLst>
                  <a:gd name="adj1" fmla="val 10800000"/>
                  <a:gd name="adj2" fmla="val 16200000"/>
                </a:avLst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6" name="パイ 45"/>
              <p:cNvSpPr/>
              <p:nvPr/>
            </p:nvSpPr>
            <p:spPr>
              <a:xfrm flipH="1">
                <a:off x="3707904" y="0"/>
                <a:ext cx="2736304" cy="2736304"/>
              </a:xfrm>
              <a:prstGeom prst="pie">
                <a:avLst>
                  <a:gd name="adj1" fmla="val 10800000"/>
                  <a:gd name="adj2" fmla="val 16200000"/>
                </a:avLst>
              </a:prstGeom>
              <a:solidFill>
                <a:srgbClr val="0066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40" name="フリーフォーム 39"/>
            <p:cNvSpPr/>
            <p:nvPr/>
          </p:nvSpPr>
          <p:spPr>
            <a:xfrm>
              <a:off x="4564911" y="3381153"/>
              <a:ext cx="535173" cy="2211573"/>
            </a:xfrm>
            <a:custGeom>
              <a:avLst/>
              <a:gdLst>
                <a:gd name="connsiteX0" fmla="*/ 177210 w 535173"/>
                <a:gd name="connsiteY0" fmla="*/ 0 h 2211573"/>
                <a:gd name="connsiteX1" fmla="*/ 517452 w 535173"/>
                <a:gd name="connsiteY1" fmla="*/ 680484 h 2211573"/>
                <a:gd name="connsiteX2" fmla="*/ 70884 w 535173"/>
                <a:gd name="connsiteY2" fmla="*/ 1403498 h 2211573"/>
                <a:gd name="connsiteX3" fmla="*/ 92149 w 535173"/>
                <a:gd name="connsiteY3" fmla="*/ 2211573 h 2211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5173" h="2211573">
                  <a:moveTo>
                    <a:pt x="177210" y="0"/>
                  </a:moveTo>
                  <a:cubicBezTo>
                    <a:pt x="356191" y="223284"/>
                    <a:pt x="535173" y="446568"/>
                    <a:pt x="517452" y="680484"/>
                  </a:cubicBezTo>
                  <a:cubicBezTo>
                    <a:pt x="499731" y="914400"/>
                    <a:pt x="141768" y="1148317"/>
                    <a:pt x="70884" y="1403498"/>
                  </a:cubicBezTo>
                  <a:cubicBezTo>
                    <a:pt x="0" y="1658679"/>
                    <a:pt x="46074" y="1935126"/>
                    <a:pt x="92149" y="2211573"/>
                  </a:cubicBezTo>
                </a:path>
              </a:pathLst>
            </a:cu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41" name="グループ化 11"/>
            <p:cNvGrpSpPr/>
            <p:nvPr/>
          </p:nvGrpSpPr>
          <p:grpSpPr>
            <a:xfrm flipH="1">
              <a:off x="3275856" y="0"/>
              <a:ext cx="1274440" cy="1058416"/>
              <a:chOff x="7812360" y="548680"/>
              <a:chExt cx="1274440" cy="1058416"/>
            </a:xfrm>
          </p:grpSpPr>
          <p:sp>
            <p:nvSpPr>
              <p:cNvPr id="42" name="円弧 41"/>
              <p:cNvSpPr/>
              <p:nvPr/>
            </p:nvSpPr>
            <p:spPr>
              <a:xfrm rot="388473">
                <a:off x="8172400" y="548680"/>
                <a:ext cx="914400" cy="914400"/>
              </a:xfrm>
              <a:prstGeom prst="arc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3" name="円弧 42"/>
              <p:cNvSpPr/>
              <p:nvPr/>
            </p:nvSpPr>
            <p:spPr>
              <a:xfrm>
                <a:off x="7812360" y="692696"/>
                <a:ext cx="914400" cy="914400"/>
              </a:xfrm>
              <a:prstGeom prst="arc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47" name="グループ化 46"/>
          <p:cNvGrpSpPr/>
          <p:nvPr/>
        </p:nvGrpSpPr>
        <p:grpSpPr>
          <a:xfrm>
            <a:off x="8474904" y="0"/>
            <a:ext cx="669096" cy="1484785"/>
            <a:chOff x="3275856" y="-1"/>
            <a:chExt cx="2520280" cy="5592727"/>
          </a:xfrm>
        </p:grpSpPr>
        <p:grpSp>
          <p:nvGrpSpPr>
            <p:cNvPr id="48" name="グループ化 7"/>
            <p:cNvGrpSpPr/>
            <p:nvPr/>
          </p:nvGrpSpPr>
          <p:grpSpPr>
            <a:xfrm>
              <a:off x="3707904" y="-1"/>
              <a:ext cx="2088232" cy="3360287"/>
              <a:chOff x="3707904" y="0"/>
              <a:chExt cx="2736304" cy="2736304"/>
            </a:xfrm>
          </p:grpSpPr>
          <p:sp>
            <p:nvSpPr>
              <p:cNvPr id="53" name="円/楕円 4"/>
              <p:cNvSpPr/>
              <p:nvPr/>
            </p:nvSpPr>
            <p:spPr>
              <a:xfrm>
                <a:off x="3707904" y="0"/>
                <a:ext cx="2736304" cy="2736304"/>
              </a:xfrm>
              <a:prstGeom prst="ellipse">
                <a:avLst/>
              </a:prstGeom>
              <a:solidFill>
                <a:srgbClr val="0000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4" name="パイ 53"/>
              <p:cNvSpPr/>
              <p:nvPr/>
            </p:nvSpPr>
            <p:spPr>
              <a:xfrm>
                <a:off x="3707904" y="0"/>
                <a:ext cx="2736304" cy="2736304"/>
              </a:xfrm>
              <a:prstGeom prst="pie">
                <a:avLst>
                  <a:gd name="adj1" fmla="val 10800000"/>
                  <a:gd name="adj2" fmla="val 16200000"/>
                </a:avLst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5" name="パイ 54"/>
              <p:cNvSpPr/>
              <p:nvPr/>
            </p:nvSpPr>
            <p:spPr>
              <a:xfrm flipH="1">
                <a:off x="3707904" y="0"/>
                <a:ext cx="2736304" cy="2736304"/>
              </a:xfrm>
              <a:prstGeom prst="pie">
                <a:avLst>
                  <a:gd name="adj1" fmla="val 10800000"/>
                  <a:gd name="adj2" fmla="val 16200000"/>
                </a:avLst>
              </a:prstGeom>
              <a:solidFill>
                <a:srgbClr val="0066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49" name="フリーフォーム 48"/>
            <p:cNvSpPr/>
            <p:nvPr/>
          </p:nvSpPr>
          <p:spPr>
            <a:xfrm>
              <a:off x="4564911" y="3381153"/>
              <a:ext cx="535173" cy="2211573"/>
            </a:xfrm>
            <a:custGeom>
              <a:avLst/>
              <a:gdLst>
                <a:gd name="connsiteX0" fmla="*/ 177210 w 535173"/>
                <a:gd name="connsiteY0" fmla="*/ 0 h 2211573"/>
                <a:gd name="connsiteX1" fmla="*/ 517452 w 535173"/>
                <a:gd name="connsiteY1" fmla="*/ 680484 h 2211573"/>
                <a:gd name="connsiteX2" fmla="*/ 70884 w 535173"/>
                <a:gd name="connsiteY2" fmla="*/ 1403498 h 2211573"/>
                <a:gd name="connsiteX3" fmla="*/ 92149 w 535173"/>
                <a:gd name="connsiteY3" fmla="*/ 2211573 h 2211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5173" h="2211573">
                  <a:moveTo>
                    <a:pt x="177210" y="0"/>
                  </a:moveTo>
                  <a:cubicBezTo>
                    <a:pt x="356191" y="223284"/>
                    <a:pt x="535173" y="446568"/>
                    <a:pt x="517452" y="680484"/>
                  </a:cubicBezTo>
                  <a:cubicBezTo>
                    <a:pt x="499731" y="914400"/>
                    <a:pt x="141768" y="1148317"/>
                    <a:pt x="70884" y="1403498"/>
                  </a:cubicBezTo>
                  <a:cubicBezTo>
                    <a:pt x="0" y="1658679"/>
                    <a:pt x="46074" y="1935126"/>
                    <a:pt x="92149" y="2211573"/>
                  </a:cubicBezTo>
                </a:path>
              </a:pathLst>
            </a:cu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50" name="グループ化 11"/>
            <p:cNvGrpSpPr/>
            <p:nvPr/>
          </p:nvGrpSpPr>
          <p:grpSpPr>
            <a:xfrm flipH="1">
              <a:off x="3275856" y="0"/>
              <a:ext cx="1274440" cy="1058416"/>
              <a:chOff x="7812360" y="548680"/>
              <a:chExt cx="1274440" cy="1058416"/>
            </a:xfrm>
          </p:grpSpPr>
          <p:sp>
            <p:nvSpPr>
              <p:cNvPr id="51" name="円弧 50"/>
              <p:cNvSpPr/>
              <p:nvPr/>
            </p:nvSpPr>
            <p:spPr>
              <a:xfrm rot="388473">
                <a:off x="8172400" y="548680"/>
                <a:ext cx="914400" cy="914400"/>
              </a:xfrm>
              <a:prstGeom prst="arc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2" name="円弧 51"/>
              <p:cNvSpPr/>
              <p:nvPr/>
            </p:nvSpPr>
            <p:spPr>
              <a:xfrm>
                <a:off x="7812360" y="692696"/>
                <a:ext cx="914400" cy="914400"/>
              </a:xfrm>
              <a:prstGeom prst="arc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xit" presetSubtype="9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upLeft)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6" grpId="1" animBg="1"/>
      <p:bldP spid="27" grpId="0"/>
      <p:bldP spid="2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532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" y="381000"/>
            <a:ext cx="76962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正方形/長方形 4"/>
          <p:cNvSpPr/>
          <p:nvPr/>
        </p:nvSpPr>
        <p:spPr>
          <a:xfrm>
            <a:off x="857224" y="4357694"/>
            <a:ext cx="2857520" cy="785818"/>
          </a:xfrm>
          <a:prstGeom prst="rect">
            <a:avLst/>
          </a:prstGeom>
          <a:solidFill>
            <a:schemeClr val="accent3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撃退！チェーンメール</a:t>
            </a:r>
            <a:endParaRPr kumimoji="1" lang="ja-JP" altLang="en-US" sz="2000" dirty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009624" y="4510094"/>
            <a:ext cx="2857520" cy="785818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b="1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転送先</a:t>
            </a:r>
            <a:endParaRPr kumimoji="1" lang="ja-JP" altLang="en-US" sz="3600" b="1" dirty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4" cstate="print"/>
          <a:srcRect l="23904" t="47801" r="30528" b="18108"/>
          <a:stretch>
            <a:fillRect/>
          </a:stretch>
        </p:blipFill>
        <p:spPr bwMode="auto">
          <a:xfrm>
            <a:off x="1000100" y="2000240"/>
            <a:ext cx="7169149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正方形/長方形 8"/>
          <p:cNvSpPr/>
          <p:nvPr/>
        </p:nvSpPr>
        <p:spPr>
          <a:xfrm>
            <a:off x="5703635" y="6488668"/>
            <a:ext cx="34403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 smtClean="0">
                <a:latin typeface="ＭＳ ゴシック" pitchFamily="49" charset="-128"/>
                <a:ea typeface="ＭＳ ゴシック" pitchFamily="49" charset="-128"/>
              </a:rPr>
              <a:t>出典：</a:t>
            </a:r>
            <a:r>
              <a:rPr lang="en-US" altLang="ja-JP" b="1" dirty="0" smtClean="0">
                <a:latin typeface="ＭＳ ゴシック" pitchFamily="49" charset="-128"/>
                <a:ea typeface="ＭＳ ゴシック" pitchFamily="49" charset="-128"/>
              </a:rPr>
              <a:t>(</a:t>
            </a:r>
            <a:r>
              <a:rPr lang="ja-JP" altLang="en-US" b="1" dirty="0" smtClean="0">
                <a:latin typeface="ＭＳ ゴシック" pitchFamily="49" charset="-128"/>
                <a:ea typeface="ＭＳ ゴシック" pitchFamily="49" charset="-128"/>
              </a:rPr>
              <a:t>財</a:t>
            </a:r>
            <a:r>
              <a:rPr lang="en-US" altLang="ja-JP" b="1" dirty="0" smtClean="0">
                <a:latin typeface="ＭＳ ゴシック" pitchFamily="49" charset="-128"/>
                <a:ea typeface="ＭＳ ゴシック" pitchFamily="49" charset="-128"/>
              </a:rPr>
              <a:t>)</a:t>
            </a:r>
            <a:r>
              <a:rPr lang="ja-JP" altLang="en-US" b="1" dirty="0" smtClean="0">
                <a:latin typeface="ＭＳ ゴシック" pitchFamily="49" charset="-128"/>
                <a:ea typeface="ＭＳ ゴシック" pitchFamily="49" charset="-128"/>
              </a:rPr>
              <a:t>日本データ通信協会</a:t>
            </a:r>
            <a:endParaRPr lang="ja-JP" altLang="en-US" dirty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0" name="円形吹き出し 9"/>
          <p:cNvSpPr/>
          <p:nvPr/>
        </p:nvSpPr>
        <p:spPr>
          <a:xfrm>
            <a:off x="7524328" y="5733256"/>
            <a:ext cx="1043608" cy="792088"/>
          </a:xfrm>
          <a:prstGeom prst="wedgeEllipseCallout">
            <a:avLst>
              <a:gd name="adj1" fmla="val 95080"/>
              <a:gd name="adj2" fmla="val -50169"/>
            </a:avLst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>
                <a:solidFill>
                  <a:srgbClr val="FF0000"/>
                </a:solidFill>
              </a:rPr>
              <a:t>終了</a:t>
            </a:r>
            <a:endParaRPr kumimoji="1" lang="ja-JP" altLang="en-US" sz="2000" dirty="0">
              <a:solidFill>
                <a:srgbClr val="FF0000"/>
              </a:solidFill>
            </a:endParaRPr>
          </a:p>
        </p:txBody>
      </p:sp>
      <p:grpSp>
        <p:nvGrpSpPr>
          <p:cNvPr id="11" name="グループ化 10"/>
          <p:cNvGrpSpPr/>
          <p:nvPr/>
        </p:nvGrpSpPr>
        <p:grpSpPr>
          <a:xfrm>
            <a:off x="8474904" y="0"/>
            <a:ext cx="669096" cy="1484785"/>
            <a:chOff x="3275856" y="-1"/>
            <a:chExt cx="2520280" cy="5592727"/>
          </a:xfrm>
        </p:grpSpPr>
        <p:grpSp>
          <p:nvGrpSpPr>
            <p:cNvPr id="12" name="グループ化 7"/>
            <p:cNvGrpSpPr/>
            <p:nvPr/>
          </p:nvGrpSpPr>
          <p:grpSpPr>
            <a:xfrm>
              <a:off x="3707904" y="-1"/>
              <a:ext cx="2088232" cy="3360287"/>
              <a:chOff x="3707904" y="0"/>
              <a:chExt cx="2736304" cy="2736304"/>
            </a:xfrm>
          </p:grpSpPr>
          <p:sp>
            <p:nvSpPr>
              <p:cNvPr id="17" name="円/楕円 4"/>
              <p:cNvSpPr/>
              <p:nvPr/>
            </p:nvSpPr>
            <p:spPr>
              <a:xfrm>
                <a:off x="3707904" y="0"/>
                <a:ext cx="2736304" cy="2736304"/>
              </a:xfrm>
              <a:prstGeom prst="ellipse">
                <a:avLst/>
              </a:prstGeom>
              <a:solidFill>
                <a:srgbClr val="0000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" name="パイ 17"/>
              <p:cNvSpPr/>
              <p:nvPr/>
            </p:nvSpPr>
            <p:spPr>
              <a:xfrm>
                <a:off x="3707904" y="0"/>
                <a:ext cx="2736304" cy="2736304"/>
              </a:xfrm>
              <a:prstGeom prst="pie">
                <a:avLst>
                  <a:gd name="adj1" fmla="val 10800000"/>
                  <a:gd name="adj2" fmla="val 16200000"/>
                </a:avLst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パイ 18"/>
              <p:cNvSpPr/>
              <p:nvPr/>
            </p:nvSpPr>
            <p:spPr>
              <a:xfrm flipH="1">
                <a:off x="3707904" y="0"/>
                <a:ext cx="2736304" cy="2736304"/>
              </a:xfrm>
              <a:prstGeom prst="pie">
                <a:avLst>
                  <a:gd name="adj1" fmla="val 10800000"/>
                  <a:gd name="adj2" fmla="val 16200000"/>
                </a:avLst>
              </a:prstGeom>
              <a:solidFill>
                <a:srgbClr val="0066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3" name="フリーフォーム 12"/>
            <p:cNvSpPr/>
            <p:nvPr/>
          </p:nvSpPr>
          <p:spPr>
            <a:xfrm>
              <a:off x="4564911" y="3381153"/>
              <a:ext cx="535173" cy="2211573"/>
            </a:xfrm>
            <a:custGeom>
              <a:avLst/>
              <a:gdLst>
                <a:gd name="connsiteX0" fmla="*/ 177210 w 535173"/>
                <a:gd name="connsiteY0" fmla="*/ 0 h 2211573"/>
                <a:gd name="connsiteX1" fmla="*/ 517452 w 535173"/>
                <a:gd name="connsiteY1" fmla="*/ 680484 h 2211573"/>
                <a:gd name="connsiteX2" fmla="*/ 70884 w 535173"/>
                <a:gd name="connsiteY2" fmla="*/ 1403498 h 2211573"/>
                <a:gd name="connsiteX3" fmla="*/ 92149 w 535173"/>
                <a:gd name="connsiteY3" fmla="*/ 2211573 h 2211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5173" h="2211573">
                  <a:moveTo>
                    <a:pt x="177210" y="0"/>
                  </a:moveTo>
                  <a:cubicBezTo>
                    <a:pt x="356191" y="223284"/>
                    <a:pt x="535173" y="446568"/>
                    <a:pt x="517452" y="680484"/>
                  </a:cubicBezTo>
                  <a:cubicBezTo>
                    <a:pt x="499731" y="914400"/>
                    <a:pt x="141768" y="1148317"/>
                    <a:pt x="70884" y="1403498"/>
                  </a:cubicBezTo>
                  <a:cubicBezTo>
                    <a:pt x="0" y="1658679"/>
                    <a:pt x="46074" y="1935126"/>
                    <a:pt x="92149" y="2211573"/>
                  </a:cubicBezTo>
                </a:path>
              </a:pathLst>
            </a:cu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4" name="グループ化 11"/>
            <p:cNvGrpSpPr/>
            <p:nvPr/>
          </p:nvGrpSpPr>
          <p:grpSpPr>
            <a:xfrm flipH="1">
              <a:off x="3275856" y="0"/>
              <a:ext cx="1274440" cy="1058416"/>
              <a:chOff x="7812360" y="548680"/>
              <a:chExt cx="1274440" cy="1058416"/>
            </a:xfrm>
          </p:grpSpPr>
          <p:sp>
            <p:nvSpPr>
              <p:cNvPr id="15" name="円弧 14"/>
              <p:cNvSpPr/>
              <p:nvPr/>
            </p:nvSpPr>
            <p:spPr>
              <a:xfrm rot="388473">
                <a:off x="8172400" y="548680"/>
                <a:ext cx="914400" cy="914400"/>
              </a:xfrm>
              <a:prstGeom prst="arc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" name="円弧 15"/>
              <p:cNvSpPr/>
              <p:nvPr/>
            </p:nvSpPr>
            <p:spPr>
              <a:xfrm>
                <a:off x="7812360" y="692696"/>
                <a:ext cx="914400" cy="914400"/>
              </a:xfrm>
              <a:prstGeom prst="arc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20" name="グループ化 19"/>
          <p:cNvGrpSpPr/>
          <p:nvPr/>
        </p:nvGrpSpPr>
        <p:grpSpPr>
          <a:xfrm>
            <a:off x="8474904" y="0"/>
            <a:ext cx="669096" cy="1484785"/>
            <a:chOff x="3275856" y="-1"/>
            <a:chExt cx="2520280" cy="5592727"/>
          </a:xfrm>
        </p:grpSpPr>
        <p:grpSp>
          <p:nvGrpSpPr>
            <p:cNvPr id="21" name="グループ化 7"/>
            <p:cNvGrpSpPr/>
            <p:nvPr/>
          </p:nvGrpSpPr>
          <p:grpSpPr>
            <a:xfrm>
              <a:off x="3707904" y="-1"/>
              <a:ext cx="2088232" cy="3360287"/>
              <a:chOff x="3707904" y="0"/>
              <a:chExt cx="2736304" cy="2736304"/>
            </a:xfrm>
          </p:grpSpPr>
          <p:sp>
            <p:nvSpPr>
              <p:cNvPr id="26" name="円/楕円 4"/>
              <p:cNvSpPr/>
              <p:nvPr/>
            </p:nvSpPr>
            <p:spPr>
              <a:xfrm>
                <a:off x="3707904" y="0"/>
                <a:ext cx="2736304" cy="2736304"/>
              </a:xfrm>
              <a:prstGeom prst="ellipse">
                <a:avLst/>
              </a:prstGeom>
              <a:solidFill>
                <a:srgbClr val="0000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" name="パイ 26"/>
              <p:cNvSpPr/>
              <p:nvPr/>
            </p:nvSpPr>
            <p:spPr>
              <a:xfrm>
                <a:off x="3707904" y="0"/>
                <a:ext cx="2736304" cy="2736304"/>
              </a:xfrm>
              <a:prstGeom prst="pie">
                <a:avLst>
                  <a:gd name="adj1" fmla="val 10800000"/>
                  <a:gd name="adj2" fmla="val 16200000"/>
                </a:avLst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8" name="パイ 27"/>
              <p:cNvSpPr/>
              <p:nvPr/>
            </p:nvSpPr>
            <p:spPr>
              <a:xfrm flipH="1">
                <a:off x="3707904" y="0"/>
                <a:ext cx="2736304" cy="2736304"/>
              </a:xfrm>
              <a:prstGeom prst="pie">
                <a:avLst>
                  <a:gd name="adj1" fmla="val 10800000"/>
                  <a:gd name="adj2" fmla="val 16200000"/>
                </a:avLst>
              </a:prstGeom>
              <a:solidFill>
                <a:srgbClr val="0066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2" name="フリーフォーム 21"/>
            <p:cNvSpPr/>
            <p:nvPr/>
          </p:nvSpPr>
          <p:spPr>
            <a:xfrm>
              <a:off x="4564911" y="3381153"/>
              <a:ext cx="535173" cy="2211573"/>
            </a:xfrm>
            <a:custGeom>
              <a:avLst/>
              <a:gdLst>
                <a:gd name="connsiteX0" fmla="*/ 177210 w 535173"/>
                <a:gd name="connsiteY0" fmla="*/ 0 h 2211573"/>
                <a:gd name="connsiteX1" fmla="*/ 517452 w 535173"/>
                <a:gd name="connsiteY1" fmla="*/ 680484 h 2211573"/>
                <a:gd name="connsiteX2" fmla="*/ 70884 w 535173"/>
                <a:gd name="connsiteY2" fmla="*/ 1403498 h 2211573"/>
                <a:gd name="connsiteX3" fmla="*/ 92149 w 535173"/>
                <a:gd name="connsiteY3" fmla="*/ 2211573 h 2211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5173" h="2211573">
                  <a:moveTo>
                    <a:pt x="177210" y="0"/>
                  </a:moveTo>
                  <a:cubicBezTo>
                    <a:pt x="356191" y="223284"/>
                    <a:pt x="535173" y="446568"/>
                    <a:pt x="517452" y="680484"/>
                  </a:cubicBezTo>
                  <a:cubicBezTo>
                    <a:pt x="499731" y="914400"/>
                    <a:pt x="141768" y="1148317"/>
                    <a:pt x="70884" y="1403498"/>
                  </a:cubicBezTo>
                  <a:cubicBezTo>
                    <a:pt x="0" y="1658679"/>
                    <a:pt x="46074" y="1935126"/>
                    <a:pt x="92149" y="2211573"/>
                  </a:cubicBezTo>
                </a:path>
              </a:pathLst>
            </a:cu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3" name="グループ化 11"/>
            <p:cNvGrpSpPr/>
            <p:nvPr/>
          </p:nvGrpSpPr>
          <p:grpSpPr>
            <a:xfrm flipH="1">
              <a:off x="3275856" y="0"/>
              <a:ext cx="1274440" cy="1058416"/>
              <a:chOff x="7812360" y="548680"/>
              <a:chExt cx="1274440" cy="1058416"/>
            </a:xfrm>
          </p:grpSpPr>
          <p:sp>
            <p:nvSpPr>
              <p:cNvPr id="24" name="円弧 23"/>
              <p:cNvSpPr/>
              <p:nvPr/>
            </p:nvSpPr>
            <p:spPr>
              <a:xfrm rot="388473">
                <a:off x="8172400" y="548680"/>
                <a:ext cx="914400" cy="914400"/>
              </a:xfrm>
              <a:prstGeom prst="arc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" name="円弧 24"/>
              <p:cNvSpPr/>
              <p:nvPr/>
            </p:nvSpPr>
            <p:spPr>
              <a:xfrm>
                <a:off x="7812360" y="692696"/>
                <a:ext cx="914400" cy="914400"/>
              </a:xfrm>
              <a:prstGeom prst="arc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8" presetClass="entr" presetSubtype="1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7" grpId="1" animBg="1"/>
      <p:bldP spid="1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ひらめき">
  <a:themeElements>
    <a:clrScheme name="ユーザー定義 1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D467A8"/>
      </a:hlink>
      <a:folHlink>
        <a:srgbClr val="932968"/>
      </a:folHlink>
    </a:clrScheme>
    <a:fontScheme name="ひらめき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ひらめき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921</TotalTime>
  <Words>451</Words>
  <Application>Microsoft Office PowerPoint</Application>
  <PresentationFormat>画面に合わせる (4:3)</PresentationFormat>
  <Paragraphs>55</Paragraphs>
  <Slides>7</Slides>
  <Notes>7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ひらめき</vt:lpstr>
      <vt:lpstr>チェーンメール対応</vt:lpstr>
      <vt:lpstr>チェーンメール対応</vt:lpstr>
      <vt:lpstr>チェーンメール対応</vt:lpstr>
      <vt:lpstr>チェーンメール対応</vt:lpstr>
      <vt:lpstr>チェーンメール対応</vt:lpstr>
      <vt:lpstr>チェーンメール対応</vt:lpstr>
      <vt:lpstr>スライド 7</vt:lpstr>
    </vt:vector>
  </TitlesOfParts>
  <Company>情報教育部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情報モラルとセキュリティ</dc:title>
  <dc:creator>愛知県総合教育センター</dc:creator>
  <cp:lastModifiedBy>愛知県総合教育センター</cp:lastModifiedBy>
  <cp:revision>119</cp:revision>
  <dcterms:created xsi:type="dcterms:W3CDTF">2008-09-24T08:09:29Z</dcterms:created>
  <dcterms:modified xsi:type="dcterms:W3CDTF">2010-12-22T08:14:49Z</dcterms:modified>
</cp:coreProperties>
</file>