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22" r:id="rId3"/>
    <p:sldId id="316" r:id="rId4"/>
    <p:sldId id="306" r:id="rId5"/>
    <p:sldId id="307" r:id="rId6"/>
    <p:sldId id="317" r:id="rId7"/>
    <p:sldId id="308" r:id="rId8"/>
    <p:sldId id="309" r:id="rId9"/>
    <p:sldId id="310" r:id="rId10"/>
    <p:sldId id="318" r:id="rId11"/>
    <p:sldId id="312" r:id="rId12"/>
    <p:sldId id="325" r:id="rId13"/>
    <p:sldId id="315" r:id="rId14"/>
    <p:sldId id="319" r:id="rId15"/>
    <p:sldId id="320" r:id="rId16"/>
    <p:sldId id="321" r:id="rId17"/>
    <p:sldId id="327" r:id="rId18"/>
    <p:sldId id="323" r:id="rId19"/>
    <p:sldId id="326" r:id="rId20"/>
    <p:sldId id="328" r:id="rId21"/>
  </p:sldIdLst>
  <p:sldSz cx="9144000" cy="6858000" type="screen4x3"/>
  <p:notesSz cx="9939338" cy="6807200"/>
  <p:custDataLst>
    <p:tags r:id="rId24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171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5629992" y="0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E6301C1-52C7-4200-B81F-7778831AF08D}" type="datetimeFigureOut">
              <a:rPr lang="ja-JP" altLang="en-US"/>
              <a:pPr>
                <a:defRPr/>
              </a:pPr>
              <a:t>2018/3/13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6465659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5629992" y="6465659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73E8052-7FC4-48FB-98D0-870FFCADD4A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94782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F43C275-25BF-4566-8966-852C6F958783}" type="datetimeFigureOut">
              <a:rPr lang="ja-JP" altLang="en-US"/>
              <a:pPr>
                <a:defRPr/>
              </a:pPr>
              <a:t>2018/3/13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267075" y="511175"/>
            <a:ext cx="3405188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93934" y="3233420"/>
            <a:ext cx="7951470" cy="3063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6465659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629992" y="6465659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7529EC0-046E-43EA-BF99-47CFDE37CA9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42456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0F4AB-060E-4A7F-886A-AB26A04CEA21}" type="datetimeFigureOut">
              <a:rPr lang="ja-JP" altLang="en-US"/>
              <a:pPr>
                <a:defRPr/>
              </a:pPr>
              <a:t>2018/3/13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07C71-2F47-46E6-98FA-DC06B33382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08788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D541D-4B55-465B-85C6-16E24C9DE6A1}" type="datetimeFigureOut">
              <a:rPr lang="ja-JP" altLang="en-US"/>
              <a:pPr>
                <a:defRPr/>
              </a:pPr>
              <a:t>2018/3/13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0C7F9-0A33-4CE6-B495-3C4BE644FB6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0685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4886B-F6EC-4C86-AFED-43BC2CBB5A19}" type="datetimeFigureOut">
              <a:rPr lang="ja-JP" altLang="en-US"/>
              <a:pPr>
                <a:defRPr/>
              </a:pPr>
              <a:t>2018/3/13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88A6A-6A3D-482D-BA83-755E456C1F6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127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100A0-B989-4B56-9B4F-81203E4F8101}" type="datetimeFigureOut">
              <a:rPr lang="ja-JP" altLang="en-US"/>
              <a:pPr>
                <a:defRPr/>
              </a:pPr>
              <a:t>2018/3/13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57F0A-105E-458B-A582-F84D394A52D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17018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700AC-8CBA-4D63-B983-FD372C2AC118}" type="datetimeFigureOut">
              <a:rPr lang="ja-JP" altLang="en-US"/>
              <a:pPr>
                <a:defRPr/>
              </a:pPr>
              <a:t>2018/3/13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4B7D0-CFE7-4558-8FE4-B4C04D3D50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65158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84F61-5592-49CB-B7A4-66BF15A590CF}" type="datetimeFigureOut">
              <a:rPr lang="ja-JP" altLang="en-US"/>
              <a:pPr>
                <a:defRPr/>
              </a:pPr>
              <a:t>2018/3/13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BAFD1-E0FD-4CFF-9F72-3B679757667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27764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F4FD0-3A15-45BF-93AA-2EF5A5E3C6D5}" type="datetimeFigureOut">
              <a:rPr lang="ja-JP" altLang="en-US"/>
              <a:pPr>
                <a:defRPr/>
              </a:pPr>
              <a:t>2018/3/13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6E7F9-71B7-4A38-B243-87B7A59C62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2665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08BB5-8D59-4877-91F4-18BB8C2E18DF}" type="datetimeFigureOut">
              <a:rPr lang="ja-JP" altLang="en-US"/>
              <a:pPr>
                <a:defRPr/>
              </a:pPr>
              <a:t>2018/3/13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2258B-6241-4ED0-88A9-33C11008CD3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15379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FF5F1-7731-4FFC-A30C-9E2F49505D91}" type="datetimeFigureOut">
              <a:rPr lang="ja-JP" altLang="en-US"/>
              <a:pPr>
                <a:defRPr/>
              </a:pPr>
              <a:t>2018/3/13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E6BD5-1292-46F9-AC50-0AD75BFC864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94148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988B7-6F32-48A7-B69F-5630B512A281}" type="datetimeFigureOut">
              <a:rPr lang="ja-JP" altLang="en-US"/>
              <a:pPr>
                <a:defRPr/>
              </a:pPr>
              <a:t>2018/3/13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FAFF8-B970-4C8D-8A58-FAD4AC81B81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7200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E29BD-61EE-4F6C-82EF-73EE7B29FC19}" type="datetimeFigureOut">
              <a:rPr lang="ja-JP" altLang="en-US"/>
              <a:pPr>
                <a:defRPr/>
              </a:pPr>
              <a:t>2018/3/13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84605-BCFB-4CDC-8ED9-4359A4C06F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2088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44E2992-94F6-41D5-B6F9-A91F82AD3045}" type="datetimeFigureOut">
              <a:rPr lang="ja-JP" altLang="en-US"/>
              <a:pPr>
                <a:defRPr/>
              </a:pPr>
              <a:t>2018/3/13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4FF9BC8-233D-425A-8B73-DA0B5D8319A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rebuchet MS" pitchFamily="34" charset="0"/>
          <a:ea typeface="HG丸ｺﾞｼｯｸM-PRO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rebuchet MS" pitchFamily="34" charset="0"/>
          <a:ea typeface="HG丸ｺﾞｼｯｸM-PRO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rebuchet MS" pitchFamily="34" charset="0"/>
          <a:ea typeface="HG丸ｺﾞｼｯｸM-PRO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rebuchet MS" pitchFamily="34" charset="0"/>
          <a:ea typeface="HG丸ｺﾞｼｯｸM-PRO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rebuchet MS" pitchFamily="34" charset="0"/>
          <a:ea typeface="HG丸ｺﾞｼｯｸM-PRO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rebuchet MS" pitchFamily="34" charset="0"/>
          <a:ea typeface="HG丸ｺﾞｼｯｸM-PRO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rebuchet MS" pitchFamily="34" charset="0"/>
          <a:ea typeface="HG丸ｺﾞｼｯｸM-PRO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rebuchet MS" pitchFamily="34" charset="0"/>
          <a:ea typeface="HG丸ｺﾞｼｯｸM-PRO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tm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tmp"/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tmp"/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m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ctrTitle"/>
          </p:nvPr>
        </p:nvSpPr>
        <p:spPr>
          <a:xfrm>
            <a:off x="0" y="1484784"/>
            <a:ext cx="9144000" cy="3456384"/>
          </a:xfrm>
        </p:spPr>
        <p:txBody>
          <a:bodyPr/>
          <a:lstStyle/>
          <a:p>
            <a:pPr eaLnBrk="1" hangingPunct="1"/>
            <a:r>
              <a:rPr lang="en-US" altLang="ja-JP" dirty="0" smtClean="0">
                <a:solidFill>
                  <a:srgbClr val="0070C0"/>
                </a:solidFill>
              </a:rPr>
              <a:t>【</a:t>
            </a:r>
            <a:r>
              <a:rPr lang="ja-JP" altLang="en-US" dirty="0" smtClean="0">
                <a:solidFill>
                  <a:srgbClr val="0070C0"/>
                </a:solidFill>
              </a:rPr>
              <a:t>発展</a:t>
            </a:r>
            <a:r>
              <a:rPr lang="en-US" altLang="ja-JP" dirty="0" smtClean="0">
                <a:solidFill>
                  <a:srgbClr val="0070C0"/>
                </a:solidFill>
              </a:rPr>
              <a:t>】</a:t>
            </a:r>
            <a:br>
              <a:rPr lang="en-US" altLang="ja-JP" dirty="0" smtClean="0">
                <a:solidFill>
                  <a:srgbClr val="0070C0"/>
                </a:solidFill>
              </a:rPr>
            </a:br>
            <a:r>
              <a:rPr lang="ja-JP" altLang="en-US" dirty="0" smtClean="0">
                <a:solidFill>
                  <a:srgbClr val="0070C0"/>
                </a:solidFill>
              </a:rPr>
              <a:t>フローチャートを使って</a:t>
            </a:r>
            <a:r>
              <a:rPr lang="en-US" altLang="ja-JP" dirty="0" smtClean="0">
                <a:solidFill>
                  <a:srgbClr val="0070C0"/>
                </a:solidFill>
              </a:rPr>
              <a:t/>
            </a:r>
            <a:br>
              <a:rPr lang="en-US" altLang="ja-JP" dirty="0" smtClean="0">
                <a:solidFill>
                  <a:srgbClr val="0070C0"/>
                </a:solidFill>
              </a:rPr>
            </a:br>
            <a:r>
              <a:rPr lang="ja-JP" altLang="en-US" dirty="0" smtClean="0">
                <a:solidFill>
                  <a:srgbClr val="0070C0"/>
                </a:solidFill>
              </a:rPr>
              <a:t>処理を組み立てる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242592" cy="1143000"/>
          </a:xfrm>
        </p:spPr>
        <p:txBody>
          <a:bodyPr/>
          <a:lstStyle/>
          <a:p>
            <a:pPr algn="l"/>
            <a:r>
              <a:rPr kumimoji="1" lang="ja-JP" altLang="en-US" dirty="0" smtClean="0"/>
              <a:t>実習</a:t>
            </a:r>
            <a:r>
              <a:rPr kumimoji="1" lang="en-US" altLang="ja-JP" dirty="0" smtClean="0"/>
              <a:t>3-1</a:t>
            </a:r>
            <a:endParaRPr kumimoji="1" lang="ja-JP" altLang="en-US" dirty="0"/>
          </a:p>
        </p:txBody>
      </p:sp>
      <p:pic>
        <p:nvPicPr>
          <p:cNvPr id="6" name="図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17638"/>
            <a:ext cx="2088232" cy="481967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タイトル 1"/>
          <p:cNvSpPr txBox="1">
            <a:spLocks/>
          </p:cNvSpPr>
          <p:nvPr/>
        </p:nvSpPr>
        <p:spPr bwMode="auto">
          <a:xfrm>
            <a:off x="3707904" y="1844824"/>
            <a:ext cx="2787624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9pPr>
          </a:lstStyle>
          <a:p>
            <a:pPr algn="l"/>
            <a:r>
              <a:rPr lang="en-US" altLang="ja-JP" sz="2000" dirty="0" smtClean="0"/>
              <a:t>1</a:t>
            </a:r>
            <a:r>
              <a:rPr lang="ja-JP" altLang="en-US" sz="2000" dirty="0" smtClean="0"/>
              <a:t>秒ごとにカウント</a:t>
            </a:r>
            <a:endParaRPr lang="en-US" altLang="ja-JP" sz="2000" dirty="0" smtClean="0"/>
          </a:p>
          <a:p>
            <a:pPr algn="l"/>
            <a:r>
              <a:rPr lang="ja-JP" altLang="en-US" sz="2000" dirty="0" smtClean="0"/>
              <a:t>するよう改造 →</a:t>
            </a:r>
            <a:endParaRPr lang="ja-JP" altLang="en-US" sz="2000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 bwMode="auto">
          <a:xfrm>
            <a:off x="4067944" y="274638"/>
            <a:ext cx="224259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9pPr>
          </a:lstStyle>
          <a:p>
            <a:pPr algn="l"/>
            <a:r>
              <a:rPr lang="ja-JP" altLang="en-US" dirty="0" smtClean="0"/>
              <a:t>実習</a:t>
            </a:r>
            <a:r>
              <a:rPr lang="en-US" altLang="ja-JP" dirty="0" smtClean="0"/>
              <a:t>3-2</a:t>
            </a:r>
            <a:endParaRPr lang="ja-JP" altLang="en-US" dirty="0"/>
          </a:p>
        </p:txBody>
      </p:sp>
      <p:pic>
        <p:nvPicPr>
          <p:cNvPr id="3" name="図 2" descr="画面の領域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901" y="693555"/>
            <a:ext cx="1965515" cy="5543757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4240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1074" y="212670"/>
            <a:ext cx="3466728" cy="1143000"/>
          </a:xfrm>
        </p:spPr>
        <p:txBody>
          <a:bodyPr/>
          <a:lstStyle/>
          <a:p>
            <a:pPr algn="l"/>
            <a:r>
              <a:rPr lang="ja-JP" altLang="en-US" dirty="0"/>
              <a:t>考えよう</a:t>
            </a:r>
            <a:r>
              <a:rPr kumimoji="1" lang="en-US" altLang="ja-JP" smtClean="0"/>
              <a:t>3-3</a:t>
            </a:r>
            <a:endParaRPr kumimoji="1" lang="ja-JP" altLang="en-US" dirty="0"/>
          </a:p>
        </p:txBody>
      </p:sp>
      <p:pic>
        <p:nvPicPr>
          <p:cNvPr id="4" name="図 3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11" y="964389"/>
            <a:ext cx="1194657" cy="5357853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8" name="グループ化 7"/>
          <p:cNvGrpSpPr/>
          <p:nvPr/>
        </p:nvGrpSpPr>
        <p:grpSpPr>
          <a:xfrm>
            <a:off x="3563888" y="332656"/>
            <a:ext cx="4102050" cy="6252444"/>
            <a:chOff x="2716326" y="360029"/>
            <a:chExt cx="4102050" cy="6252444"/>
          </a:xfrm>
        </p:grpSpPr>
        <p:pic>
          <p:nvPicPr>
            <p:cNvPr id="5" name="図 4" descr="画面の領域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16326" y="360029"/>
              <a:ext cx="1495634" cy="362000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6" name="図 5" descr="画面の領域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70374" y="2420888"/>
              <a:ext cx="1448002" cy="419158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7" name="フリーフォーム 6"/>
            <p:cNvSpPr/>
            <p:nvPr/>
          </p:nvSpPr>
          <p:spPr>
            <a:xfrm>
              <a:off x="3483429" y="1959429"/>
              <a:ext cx="2612571" cy="2510971"/>
            </a:xfrm>
            <a:custGeom>
              <a:avLst/>
              <a:gdLst>
                <a:gd name="connsiteX0" fmla="*/ 0 w 2612571"/>
                <a:gd name="connsiteY0" fmla="*/ 2002971 h 2510971"/>
                <a:gd name="connsiteX1" fmla="*/ 0 w 2612571"/>
                <a:gd name="connsiteY1" fmla="*/ 2510971 h 2510971"/>
                <a:gd name="connsiteX2" fmla="*/ 1291771 w 2612571"/>
                <a:gd name="connsiteY2" fmla="*/ 2510971 h 2510971"/>
                <a:gd name="connsiteX3" fmla="*/ 1291771 w 2612571"/>
                <a:gd name="connsiteY3" fmla="*/ 0 h 2510971"/>
                <a:gd name="connsiteX4" fmla="*/ 2598057 w 2612571"/>
                <a:gd name="connsiteY4" fmla="*/ 0 h 2510971"/>
                <a:gd name="connsiteX5" fmla="*/ 2598057 w 2612571"/>
                <a:gd name="connsiteY5" fmla="*/ 493485 h 2510971"/>
                <a:gd name="connsiteX6" fmla="*/ 2612571 w 2612571"/>
                <a:gd name="connsiteY6" fmla="*/ 493485 h 2510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12571" h="2510971">
                  <a:moveTo>
                    <a:pt x="0" y="2002971"/>
                  </a:moveTo>
                  <a:lnTo>
                    <a:pt x="0" y="2510971"/>
                  </a:lnTo>
                  <a:lnTo>
                    <a:pt x="1291771" y="2510971"/>
                  </a:lnTo>
                  <a:lnTo>
                    <a:pt x="1291771" y="0"/>
                  </a:lnTo>
                  <a:lnTo>
                    <a:pt x="2598057" y="0"/>
                  </a:lnTo>
                  <a:lnTo>
                    <a:pt x="2598057" y="493485"/>
                  </a:lnTo>
                  <a:lnTo>
                    <a:pt x="2612571" y="493485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" name="タイトル 1"/>
          <p:cNvSpPr txBox="1">
            <a:spLocks/>
          </p:cNvSpPr>
          <p:nvPr/>
        </p:nvSpPr>
        <p:spPr bwMode="auto">
          <a:xfrm>
            <a:off x="3886721" y="4489307"/>
            <a:ext cx="161113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9pPr>
          </a:lstStyle>
          <a:p>
            <a:pPr algn="l"/>
            <a:r>
              <a:rPr lang="ja-JP" altLang="en-US" sz="2800" dirty="0" smtClean="0"/>
              <a:t>（拡大）</a:t>
            </a:r>
            <a:endParaRPr lang="ja-JP" altLang="en-US" sz="2800" dirty="0"/>
          </a:p>
        </p:txBody>
      </p:sp>
      <p:sp>
        <p:nvSpPr>
          <p:cNvPr id="10" name="タイトル 1"/>
          <p:cNvSpPr txBox="1">
            <a:spLocks/>
          </p:cNvSpPr>
          <p:nvPr/>
        </p:nvSpPr>
        <p:spPr bwMode="auto">
          <a:xfrm>
            <a:off x="41740" y="28285"/>
            <a:ext cx="199697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9pPr>
          </a:lstStyle>
          <a:p>
            <a:r>
              <a:rPr lang="ja-JP" altLang="en-US" sz="2800" dirty="0" smtClean="0"/>
              <a:t>（全体）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9755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4"/>
          <p:cNvSpPr txBox="1">
            <a:spLocks noChangeArrowheads="1"/>
          </p:cNvSpPr>
          <p:nvPr/>
        </p:nvSpPr>
        <p:spPr bwMode="auto">
          <a:xfrm>
            <a:off x="4375980" y="2449214"/>
            <a:ext cx="976933" cy="493074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onsolas" panose="020B0609020204030204" pitchFamily="49" charset="0"/>
              </a:rPr>
              <a:t>x%3</a:t>
            </a:r>
            <a:endParaRPr kumimoji="0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テキスト ボックス 5"/>
          <p:cNvSpPr txBox="1">
            <a:spLocks noChangeArrowheads="1"/>
          </p:cNvSpPr>
          <p:nvPr/>
        </p:nvSpPr>
        <p:spPr bwMode="auto">
          <a:xfrm>
            <a:off x="5381806" y="2597568"/>
            <a:ext cx="3078625" cy="543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onsolas" panose="020B0609020204030204" pitchFamily="49" charset="0"/>
              </a:rPr>
              <a:t>← 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onsolas" panose="020B0609020204030204" pitchFamily="49" charset="0"/>
              </a:rPr>
              <a:t>x</a:t>
            </a:r>
            <a:r>
              <a: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onsolas" panose="020B0609020204030204" pitchFamily="49" charset="0"/>
              </a:rPr>
              <a:t>を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onsolas" panose="020B0609020204030204" pitchFamily="49" charset="0"/>
              </a:rPr>
              <a:t>3</a:t>
            </a:r>
            <a:r>
              <a: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onsolas" panose="020B0609020204030204" pitchFamily="49" charset="0"/>
              </a:rPr>
              <a:t>で割った余り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2" name="図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72"/>
          <a:stretch>
            <a:fillRect/>
          </a:stretch>
        </p:blipFill>
        <p:spPr bwMode="auto">
          <a:xfrm>
            <a:off x="971600" y="2492896"/>
            <a:ext cx="3081153" cy="3384376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15"/>
          <p:cNvSpPr txBox="1">
            <a:spLocks noChangeArrowheads="1"/>
          </p:cNvSpPr>
          <p:nvPr/>
        </p:nvSpPr>
        <p:spPr bwMode="auto">
          <a:xfrm>
            <a:off x="4375980" y="3396946"/>
            <a:ext cx="1273795" cy="58945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onsolas" panose="020B0609020204030204" pitchFamily="49" charset="0"/>
              </a:rPr>
              <a:t>x%3 = 0</a:t>
            </a:r>
            <a:endParaRPr kumimoji="0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テキスト ボックス 16"/>
          <p:cNvSpPr txBox="1">
            <a:spLocks noChangeArrowheads="1"/>
          </p:cNvSpPr>
          <p:nvPr/>
        </p:nvSpPr>
        <p:spPr bwMode="auto">
          <a:xfrm>
            <a:off x="5796135" y="3494522"/>
            <a:ext cx="2808312" cy="130263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onsolas" panose="020B0609020204030204" pitchFamily="49" charset="0"/>
              </a:rPr>
              <a:t>← 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3</a:t>
            </a:r>
            <a:r>
              <a: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で割った余りが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0</a:t>
            </a:r>
            <a:endParaRPr kumimoji="0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（つまり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3</a:t>
            </a:r>
            <a:r>
              <a: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で割り切れる）かどうか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テキスト ボックス 17"/>
          <p:cNvSpPr txBox="1">
            <a:spLocks noChangeArrowheads="1"/>
          </p:cNvSpPr>
          <p:nvPr/>
        </p:nvSpPr>
        <p:spPr bwMode="auto">
          <a:xfrm>
            <a:off x="604798" y="1196752"/>
            <a:ext cx="7999649" cy="945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onsolas" panose="020B0609020204030204" pitchFamily="49" charset="0"/>
              </a:rPr>
              <a:t>入力した数 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onsolas" panose="020B0609020204030204" pitchFamily="49" charset="0"/>
              </a:rPr>
              <a:t>x </a:t>
            </a:r>
            <a:r>
              <a: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onsolas" panose="020B0609020204030204" pitchFamily="49" charset="0"/>
              </a:rPr>
              <a:t>を </a:t>
            </a:r>
            <a:r>
              <a:rPr kumimoji="0" lang="en-US" altLang="ja-JP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onsolas" panose="020B0609020204030204" pitchFamily="49" charset="0"/>
              </a:rPr>
              <a:t>num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onsolas" panose="020B0609020204030204" pitchFamily="49" charset="0"/>
              </a:rPr>
              <a:t>(</a:t>
            </a:r>
            <a:r>
              <a: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onsolas" panose="020B0609020204030204" pitchFamily="49" charset="0"/>
              </a:rPr>
              <a:t>１から 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onsolas" panose="020B0609020204030204" pitchFamily="49" charset="0"/>
              </a:rPr>
              <a:t>x </a:t>
            </a:r>
            <a:r>
              <a:rPr kumimoji="0" lang="ja-JP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onsolas" panose="020B0609020204030204" pitchFamily="49" charset="0"/>
              </a:rPr>
              <a:t>まで</a:t>
            </a:r>
            <a:r>
              <a: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onsolas" panose="020B0609020204030204" pitchFamily="49" charset="0"/>
              </a:rPr>
              <a:t>増加）で繰り返し割っていく。</a:t>
            </a:r>
            <a:endParaRPr kumimoji="0" lang="en-US" altLang="ja-JP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onsolas" panose="020B0609020204030204" pitchFamily="49" charset="0"/>
              </a:rPr>
              <a:t>割り切れたら画面に表示。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611560" y="177281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457200" y="274638"/>
            <a:ext cx="4924606" cy="77809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9pPr>
          </a:lstStyle>
          <a:p>
            <a:pPr algn="l"/>
            <a:r>
              <a:rPr lang="ja-JP" altLang="en-US" dirty="0" smtClean="0"/>
              <a:t>実習</a:t>
            </a:r>
            <a:r>
              <a:rPr lang="en-US" altLang="ja-JP" dirty="0" smtClean="0"/>
              <a:t>4-1</a:t>
            </a:r>
            <a:r>
              <a:rPr lang="ja-JP" altLang="en-US" dirty="0" smtClean="0"/>
              <a:t>：ヒント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84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約数を求める</a:t>
            </a:r>
            <a:endParaRPr kumimoji="1" lang="ja-JP" altLang="en-US" dirty="0"/>
          </a:p>
        </p:txBody>
      </p:sp>
      <p:pic>
        <p:nvPicPr>
          <p:cNvPr id="4" name="図 3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13419"/>
            <a:ext cx="3154621" cy="630924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タイトル 1"/>
          <p:cNvSpPr txBox="1">
            <a:spLocks/>
          </p:cNvSpPr>
          <p:nvPr/>
        </p:nvSpPr>
        <p:spPr bwMode="auto">
          <a:xfrm>
            <a:off x="1307565" y="1532388"/>
            <a:ext cx="2304256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9pPr>
          </a:lstStyle>
          <a:p>
            <a:pPr algn="l"/>
            <a:r>
              <a:rPr lang="ja-JP" altLang="en-US" sz="2800" dirty="0" smtClean="0"/>
              <a:t>シンプル</a:t>
            </a:r>
            <a:endParaRPr lang="en-US" altLang="ja-JP" sz="2800" dirty="0" smtClean="0"/>
          </a:p>
          <a:p>
            <a:pPr algn="l"/>
            <a:r>
              <a:rPr lang="ja-JP" altLang="en-US" sz="2800" dirty="0" smtClean="0"/>
              <a:t>バージョン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2680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 bwMode="auto">
          <a:xfrm>
            <a:off x="1259632" y="1844824"/>
            <a:ext cx="2304256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9pPr>
          </a:lstStyle>
          <a:p>
            <a:pPr algn="l"/>
            <a:r>
              <a:rPr lang="ja-JP" altLang="en-US" sz="2800" dirty="0" smtClean="0"/>
              <a:t>丁寧</a:t>
            </a:r>
            <a:endParaRPr lang="en-US" altLang="ja-JP" sz="2800" dirty="0" smtClean="0"/>
          </a:p>
          <a:p>
            <a:pPr algn="l"/>
            <a:r>
              <a:rPr lang="ja-JP" altLang="en-US" sz="2800" dirty="0" smtClean="0"/>
              <a:t>バージョン</a:t>
            </a:r>
            <a:endParaRPr lang="ja-JP" altLang="en-US" sz="2800" dirty="0"/>
          </a:p>
        </p:txBody>
      </p:sp>
      <p:pic>
        <p:nvPicPr>
          <p:cNvPr id="3" name="図 2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10247"/>
            <a:ext cx="2890664" cy="618680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タイトル 1"/>
          <p:cNvSpPr txBox="1"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9pPr>
          </a:lstStyle>
          <a:p>
            <a:pPr algn="l"/>
            <a:r>
              <a:rPr lang="ja-JP" altLang="en-US" dirty="0" smtClean="0"/>
              <a:t>約数を求める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6846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404664"/>
            <a:ext cx="2448272" cy="622560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フリーフォーム 5"/>
          <p:cNvSpPr/>
          <p:nvPr/>
        </p:nvSpPr>
        <p:spPr>
          <a:xfrm flipH="1">
            <a:off x="3193503" y="1772816"/>
            <a:ext cx="1313199" cy="4036208"/>
          </a:xfrm>
          <a:custGeom>
            <a:avLst/>
            <a:gdLst>
              <a:gd name="connsiteX0" fmla="*/ 0 w 1146628"/>
              <a:gd name="connsiteY0" fmla="*/ 0 h 4310743"/>
              <a:gd name="connsiteX1" fmla="*/ 1146628 w 1146628"/>
              <a:gd name="connsiteY1" fmla="*/ 0 h 4310743"/>
              <a:gd name="connsiteX2" fmla="*/ 1146628 w 1146628"/>
              <a:gd name="connsiteY2" fmla="*/ 4310743 h 4310743"/>
              <a:gd name="connsiteX3" fmla="*/ 14514 w 1146628"/>
              <a:gd name="connsiteY3" fmla="*/ 4310743 h 4310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6628" h="4310743">
                <a:moveTo>
                  <a:pt x="0" y="0"/>
                </a:moveTo>
                <a:lnTo>
                  <a:pt x="1146628" y="0"/>
                </a:lnTo>
                <a:lnTo>
                  <a:pt x="1146628" y="4310743"/>
                </a:lnTo>
                <a:lnTo>
                  <a:pt x="14514" y="4310743"/>
                </a:lnTo>
              </a:path>
            </a:pathLst>
          </a:custGeom>
          <a:noFill/>
          <a:ln w="12700">
            <a:solidFill>
              <a:schemeClr val="tx1"/>
            </a:solidFill>
            <a:headEnd type="arrow" w="lg" len="lg"/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/>
          <p:cNvSpPr/>
          <p:nvPr/>
        </p:nvSpPr>
        <p:spPr>
          <a:xfrm>
            <a:off x="5652120" y="3501008"/>
            <a:ext cx="850674" cy="1948150"/>
          </a:xfrm>
          <a:custGeom>
            <a:avLst/>
            <a:gdLst>
              <a:gd name="connsiteX0" fmla="*/ 0 w 1146628"/>
              <a:gd name="connsiteY0" fmla="*/ 0 h 4310743"/>
              <a:gd name="connsiteX1" fmla="*/ 1146628 w 1146628"/>
              <a:gd name="connsiteY1" fmla="*/ 0 h 4310743"/>
              <a:gd name="connsiteX2" fmla="*/ 1146628 w 1146628"/>
              <a:gd name="connsiteY2" fmla="*/ 4310743 h 4310743"/>
              <a:gd name="connsiteX3" fmla="*/ 14514 w 1146628"/>
              <a:gd name="connsiteY3" fmla="*/ 4310743 h 4310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6628" h="4310743">
                <a:moveTo>
                  <a:pt x="0" y="0"/>
                </a:moveTo>
                <a:lnTo>
                  <a:pt x="1146628" y="0"/>
                </a:lnTo>
                <a:lnTo>
                  <a:pt x="1146628" y="4310743"/>
                </a:lnTo>
                <a:lnTo>
                  <a:pt x="14514" y="4310743"/>
                </a:lnTo>
              </a:path>
            </a:pathLst>
          </a:custGeom>
          <a:noFill/>
          <a:ln w="12700">
            <a:solidFill>
              <a:schemeClr val="tx1"/>
            </a:solidFill>
            <a:headEnd type="arrow" w="lg" len="lg"/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タイトル 1"/>
          <p:cNvSpPr txBox="1">
            <a:spLocks/>
          </p:cNvSpPr>
          <p:nvPr/>
        </p:nvSpPr>
        <p:spPr bwMode="auto">
          <a:xfrm>
            <a:off x="6660231" y="3468982"/>
            <a:ext cx="2086485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9pPr>
          </a:lstStyle>
          <a:p>
            <a:pPr algn="l"/>
            <a:r>
              <a:rPr lang="ja-JP" altLang="en-US" sz="1800" dirty="0" smtClean="0"/>
              <a:t>１～その数字まで</a:t>
            </a:r>
            <a:endParaRPr lang="en-US" altLang="ja-JP" sz="1800" dirty="0" smtClean="0"/>
          </a:p>
          <a:p>
            <a:pPr algn="l"/>
            <a:r>
              <a:rPr lang="ja-JP" altLang="en-US" sz="1800" dirty="0" smtClean="0"/>
              <a:t>順番に割り、</a:t>
            </a:r>
            <a:endParaRPr lang="en-US" altLang="ja-JP" sz="1800" dirty="0" smtClean="0"/>
          </a:p>
          <a:p>
            <a:pPr algn="l"/>
            <a:r>
              <a:rPr lang="ja-JP" altLang="en-US" sz="1800" dirty="0" smtClean="0"/>
              <a:t>割り切れたら</a:t>
            </a:r>
            <a:endParaRPr lang="en-US" altLang="ja-JP" sz="1800" dirty="0" smtClean="0"/>
          </a:p>
          <a:p>
            <a:pPr algn="l"/>
            <a:r>
              <a:rPr lang="ja-JP" altLang="en-US" sz="1800" dirty="0" smtClean="0"/>
              <a:t>商を</a:t>
            </a:r>
            <a:r>
              <a:rPr lang="ja-JP" altLang="en-US" sz="1800" dirty="0" smtClean="0"/>
              <a:t>表示する</a:t>
            </a:r>
            <a:endParaRPr lang="ja-JP" altLang="en-US" sz="1800" dirty="0"/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899592" y="2818812"/>
            <a:ext cx="2307611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9pPr>
          </a:lstStyle>
          <a:p>
            <a:pPr algn="l"/>
            <a:r>
              <a:rPr lang="ja-JP" altLang="en-US" sz="1800" dirty="0" smtClean="0"/>
              <a:t>０が入力されるまで</a:t>
            </a:r>
            <a:endParaRPr lang="en-US" altLang="ja-JP" sz="1800" dirty="0" smtClean="0"/>
          </a:p>
          <a:p>
            <a:pPr algn="l"/>
            <a:r>
              <a:rPr lang="ja-JP" altLang="en-US" sz="1800" dirty="0" smtClean="0"/>
              <a:t>繰り返す</a:t>
            </a:r>
            <a:endParaRPr lang="ja-JP" altLang="en-US" sz="1800" dirty="0"/>
          </a:p>
        </p:txBody>
      </p:sp>
      <p:cxnSp>
        <p:nvCxnSpPr>
          <p:cNvPr id="14" name="直線矢印コネクタ 13"/>
          <p:cNvCxnSpPr/>
          <p:nvPr/>
        </p:nvCxnSpPr>
        <p:spPr>
          <a:xfrm flipH="1">
            <a:off x="5541986" y="1124744"/>
            <a:ext cx="90939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タイトル 1"/>
          <p:cNvSpPr txBox="1">
            <a:spLocks/>
          </p:cNvSpPr>
          <p:nvPr/>
        </p:nvSpPr>
        <p:spPr bwMode="auto">
          <a:xfrm>
            <a:off x="6451376" y="274638"/>
            <a:ext cx="2307611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9pPr>
          </a:lstStyle>
          <a:p>
            <a:pPr algn="l"/>
            <a:r>
              <a:rPr lang="ja-JP" altLang="en-US" sz="1800" dirty="0" smtClean="0"/>
              <a:t>次行の繰り返し条件に関係するので初期値を代入しておく</a:t>
            </a:r>
            <a:endParaRPr lang="ja-JP" altLang="en-US" sz="1800" dirty="0"/>
          </a:p>
        </p:txBody>
      </p:sp>
      <p:sp>
        <p:nvSpPr>
          <p:cNvPr id="11" name="タイトル 1"/>
          <p:cNvSpPr txBox="1">
            <a:spLocks/>
          </p:cNvSpPr>
          <p:nvPr/>
        </p:nvSpPr>
        <p:spPr bwMode="auto">
          <a:xfrm>
            <a:off x="216213" y="274638"/>
            <a:ext cx="367436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9pPr>
          </a:lstStyle>
          <a:p>
            <a:pPr algn="l"/>
            <a:r>
              <a:rPr lang="ja-JP" altLang="en-US" dirty="0" smtClean="0"/>
              <a:t>約数を求める</a:t>
            </a:r>
            <a:endParaRPr lang="ja-JP" altLang="en-US" dirty="0"/>
          </a:p>
        </p:txBody>
      </p:sp>
      <p:sp>
        <p:nvSpPr>
          <p:cNvPr id="12" name="タイトル 1"/>
          <p:cNvSpPr txBox="1">
            <a:spLocks/>
          </p:cNvSpPr>
          <p:nvPr/>
        </p:nvSpPr>
        <p:spPr bwMode="auto">
          <a:xfrm>
            <a:off x="457200" y="1025217"/>
            <a:ext cx="2386608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9pPr>
          </a:lstStyle>
          <a:p>
            <a:pPr algn="l"/>
            <a:r>
              <a:rPr lang="ja-JP" altLang="en-US" sz="2800" dirty="0" smtClean="0"/>
              <a:t>繰り返し</a:t>
            </a:r>
            <a:r>
              <a:rPr lang="ja-JP" altLang="en-US" sz="2800" dirty="0" smtClean="0"/>
              <a:t>入力</a:t>
            </a:r>
            <a:endParaRPr lang="en-US" altLang="ja-JP" sz="2800" dirty="0" smtClean="0"/>
          </a:p>
          <a:p>
            <a:pPr algn="l"/>
            <a:r>
              <a:rPr lang="ja-JP" altLang="en-US" sz="2800" dirty="0" smtClean="0"/>
              <a:t>バージョン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0833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kumimoji="1" lang="ja-JP" altLang="en-US" sz="2800" dirty="0" smtClean="0"/>
              <a:t>フローチャートとプログラミング言語の比較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35896" y="1600200"/>
            <a:ext cx="5050904" cy="4421088"/>
          </a:xfrm>
          <a:ln>
            <a:solidFill>
              <a:schemeClr val="tx1"/>
            </a:solidFill>
          </a:ln>
        </p:spPr>
        <p:txBody>
          <a:bodyPr lIns="144000"/>
          <a:lstStyle/>
          <a:p>
            <a:pPr marL="0" indent="0">
              <a:lnSpc>
                <a:spcPts val="4200"/>
              </a:lnSpc>
              <a:spcBef>
                <a:spcPts val="0"/>
              </a:spcBef>
              <a:buNone/>
            </a:pPr>
            <a:r>
              <a:rPr kumimoji="1" lang="en-US" altLang="ja-JP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main(){</a:t>
            </a:r>
          </a:p>
          <a:p>
            <a:pPr marL="0" indent="0">
              <a:lnSpc>
                <a:spcPts val="4200"/>
              </a:lnSpc>
              <a:spcBef>
                <a:spcPts val="0"/>
              </a:spcBef>
              <a:buNone/>
            </a:pPr>
            <a:r>
              <a:rPr lang="en-US" altLang="ja-JP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ja-JP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ja-JP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x, </a:t>
            </a:r>
            <a:r>
              <a:rPr lang="en-US" altLang="ja-JP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ja-JP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ts val="4200"/>
              </a:lnSpc>
              <a:spcBef>
                <a:spcPts val="0"/>
              </a:spcBef>
              <a:buNone/>
            </a:pPr>
            <a:r>
              <a:rPr lang="en-US" altLang="ja-JP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ja-JP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scanf</a:t>
            </a:r>
            <a:r>
              <a:rPr lang="en-US" altLang="ja-JP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("%d", &amp;x);</a:t>
            </a:r>
          </a:p>
          <a:p>
            <a:pPr marL="0" indent="0">
              <a:lnSpc>
                <a:spcPts val="4200"/>
              </a:lnSpc>
              <a:spcBef>
                <a:spcPts val="0"/>
              </a:spcBef>
              <a:buNone/>
            </a:pPr>
            <a:r>
              <a:rPr lang="en-US" altLang="ja-JP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ja-JP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for(</a:t>
            </a:r>
            <a:r>
              <a:rPr lang="en-US" altLang="ja-JP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ja-JP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=1; </a:t>
            </a:r>
            <a:r>
              <a:rPr lang="en-US" altLang="ja-JP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ja-JP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&lt;=x; ++</a:t>
            </a:r>
            <a:r>
              <a:rPr lang="en-US" altLang="ja-JP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ja-JP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){</a:t>
            </a:r>
          </a:p>
          <a:p>
            <a:pPr marL="0" indent="0">
              <a:lnSpc>
                <a:spcPts val="4200"/>
              </a:lnSpc>
              <a:spcBef>
                <a:spcPts val="0"/>
              </a:spcBef>
              <a:buNone/>
            </a:pPr>
            <a:r>
              <a:rPr lang="en-US" altLang="ja-JP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if(</a:t>
            </a:r>
            <a:r>
              <a:rPr lang="en-US" altLang="ja-JP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x%num</a:t>
            </a:r>
            <a:r>
              <a:rPr lang="en-US" altLang="ja-JP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==0)</a:t>
            </a:r>
          </a:p>
          <a:p>
            <a:pPr marL="0" indent="0">
              <a:lnSpc>
                <a:spcPts val="4200"/>
              </a:lnSpc>
              <a:spcBef>
                <a:spcPts val="0"/>
              </a:spcBef>
              <a:buNone/>
            </a:pPr>
            <a:r>
              <a:rPr lang="en-US" altLang="ja-JP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ja-JP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altLang="ja-JP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altLang="ja-JP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("%d\n", x/</a:t>
            </a:r>
            <a:r>
              <a:rPr lang="en-US" altLang="ja-JP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ja-JP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en-US" altLang="ja-JP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ts val="4200"/>
              </a:lnSpc>
              <a:spcBef>
                <a:spcPts val="0"/>
              </a:spcBef>
              <a:buNone/>
            </a:pPr>
            <a:r>
              <a:rPr lang="en-US" altLang="ja-JP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marL="0" indent="0">
              <a:lnSpc>
                <a:spcPts val="4200"/>
              </a:lnSpc>
              <a:spcBef>
                <a:spcPts val="0"/>
              </a:spcBef>
              <a:buNone/>
            </a:pPr>
            <a:r>
              <a:rPr lang="en-US" altLang="ja-JP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kumimoji="1" lang="ja-JP" alt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 bwMode="auto">
          <a:xfrm>
            <a:off x="3067564" y="6121354"/>
            <a:ext cx="5464876" cy="501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9pPr>
          </a:lstStyle>
          <a:p>
            <a:pPr algn="l"/>
            <a:r>
              <a:rPr lang="ja-JP" altLang="en-US" sz="2400" dirty="0" smtClean="0"/>
              <a:t>約数を求めるフローチャートの例</a:t>
            </a:r>
            <a:endParaRPr lang="ja-JP" altLang="en-US" sz="2400" dirty="0"/>
          </a:p>
        </p:txBody>
      </p:sp>
      <p:pic>
        <p:nvPicPr>
          <p:cNvPr id="5" name="図 4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65" y="1600200"/>
            <a:ext cx="2511230" cy="502246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6" name="直線矢印コネクタ 5"/>
          <p:cNvCxnSpPr/>
          <p:nvPr/>
        </p:nvCxnSpPr>
        <p:spPr>
          <a:xfrm>
            <a:off x="2513200" y="2492896"/>
            <a:ext cx="1410728" cy="50405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 flipH="1">
            <a:off x="6217840" y="2492896"/>
            <a:ext cx="90939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>
            <a:off x="2507825" y="3361758"/>
            <a:ext cx="1394704" cy="181542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flipV="1">
            <a:off x="2838875" y="4145175"/>
            <a:ext cx="1063654" cy="75913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flipV="1">
            <a:off x="1712280" y="4706130"/>
            <a:ext cx="2859720" cy="638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V="1">
            <a:off x="2494068" y="5172968"/>
            <a:ext cx="1429860" cy="48793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タイトル 1"/>
          <p:cNvSpPr txBox="1">
            <a:spLocks/>
          </p:cNvSpPr>
          <p:nvPr/>
        </p:nvSpPr>
        <p:spPr bwMode="auto">
          <a:xfrm>
            <a:off x="7225952" y="2243619"/>
            <a:ext cx="1306488" cy="501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9pPr>
          </a:lstStyle>
          <a:p>
            <a:pPr algn="l"/>
            <a:r>
              <a:rPr lang="ja-JP" altLang="en-US" sz="2400" dirty="0" smtClean="0"/>
              <a:t>型宣言</a:t>
            </a:r>
            <a:endParaRPr lang="ja-JP" altLang="en-US" sz="2400" dirty="0"/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2517597" y="1926592"/>
            <a:ext cx="1118299" cy="13339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V="1">
            <a:off x="2491956" y="5760968"/>
            <a:ext cx="1143940" cy="59328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5373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2555776" y="274638"/>
            <a:ext cx="6048672" cy="973589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9pPr>
          </a:lstStyle>
          <a:p>
            <a:pPr algn="r"/>
            <a:endParaRPr lang="en-US" altLang="ja-JP" sz="2800" dirty="0" smtClean="0"/>
          </a:p>
        </p:txBody>
      </p:sp>
      <p:pic>
        <p:nvPicPr>
          <p:cNvPr id="2" name="図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548680"/>
            <a:ext cx="5744301" cy="583264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タイトル 1"/>
          <p:cNvSpPr txBox="1">
            <a:spLocks/>
          </p:cNvSpPr>
          <p:nvPr/>
        </p:nvSpPr>
        <p:spPr>
          <a:xfrm>
            <a:off x="457200" y="274638"/>
            <a:ext cx="2242592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9pPr>
          </a:lstStyle>
          <a:p>
            <a:pPr algn="l"/>
            <a:r>
              <a:rPr lang="ja-JP" altLang="en-US" dirty="0" smtClean="0"/>
              <a:t>実習</a:t>
            </a:r>
            <a:r>
              <a:rPr lang="en-US" altLang="ja-JP" dirty="0" smtClean="0"/>
              <a:t>4-2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55107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画面の領域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1" t="25000" r="8872" b="66250"/>
          <a:stretch/>
        </p:blipFill>
        <p:spPr>
          <a:xfrm>
            <a:off x="1080709" y="3645024"/>
            <a:ext cx="7097931" cy="72008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3" name="図 2" descr="画面の領域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3"/>
          <a:stretch/>
        </p:blipFill>
        <p:spPr>
          <a:xfrm>
            <a:off x="5473369" y="1124744"/>
            <a:ext cx="2705271" cy="151313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タイトル 1"/>
          <p:cNvSpPr txBox="1">
            <a:spLocks/>
          </p:cNvSpPr>
          <p:nvPr/>
        </p:nvSpPr>
        <p:spPr>
          <a:xfrm>
            <a:off x="457200" y="274638"/>
            <a:ext cx="4546848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9pPr>
          </a:lstStyle>
          <a:p>
            <a:pPr algn="l"/>
            <a:r>
              <a:rPr lang="ja-JP" altLang="en-US" dirty="0" smtClean="0"/>
              <a:t>実習</a:t>
            </a:r>
            <a:r>
              <a:rPr lang="en-US" altLang="ja-JP" dirty="0" smtClean="0"/>
              <a:t>5-3</a:t>
            </a:r>
            <a:r>
              <a:rPr lang="ja-JP" altLang="en-US" dirty="0" smtClean="0"/>
              <a:t>のヒント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0957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52" y="1772816"/>
            <a:ext cx="3926248" cy="381642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図 2" descr="画面の領域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3"/>
          <a:stretch/>
        </p:blipFill>
        <p:spPr>
          <a:xfrm>
            <a:off x="5508104" y="728215"/>
            <a:ext cx="2705271" cy="151313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タイトル 1"/>
          <p:cNvSpPr txBox="1">
            <a:spLocks/>
          </p:cNvSpPr>
          <p:nvPr/>
        </p:nvSpPr>
        <p:spPr>
          <a:xfrm>
            <a:off x="457200" y="274638"/>
            <a:ext cx="2242592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9pPr>
          </a:lstStyle>
          <a:p>
            <a:pPr algn="l"/>
            <a:r>
              <a:rPr lang="ja-JP" altLang="en-US" dirty="0" smtClean="0"/>
              <a:t>実習</a:t>
            </a:r>
            <a:r>
              <a:rPr lang="en-US" altLang="ja-JP" dirty="0" smtClean="0"/>
              <a:t>5-3</a:t>
            </a:r>
            <a:endParaRPr lang="ja-JP" altLang="en-US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 bwMode="auto">
          <a:xfrm>
            <a:off x="4788023" y="2708920"/>
            <a:ext cx="3425351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9pPr>
          </a:lstStyle>
          <a:p>
            <a:pPr algn="l"/>
            <a:r>
              <a:rPr lang="ja-JP" altLang="en-US" sz="2000" dirty="0" smtClean="0"/>
              <a:t>←サイズが</a:t>
            </a:r>
            <a:r>
              <a:rPr lang="en-US" altLang="ja-JP" sz="2000" dirty="0" smtClean="0"/>
              <a:t>3</a:t>
            </a:r>
            <a:r>
              <a:rPr lang="ja-JP" altLang="en-US" sz="2000" dirty="0" smtClean="0"/>
              <a:t>の配列の場合、番号は</a:t>
            </a:r>
            <a:r>
              <a:rPr lang="en-US" altLang="ja-JP" sz="2000" dirty="0" smtClean="0"/>
              <a:t>0, 1, 2</a:t>
            </a:r>
            <a:r>
              <a:rPr lang="ja-JP" altLang="en-US" sz="2000" dirty="0" err="1" smtClean="0"/>
              <a:t>なので</a:t>
            </a:r>
            <a:r>
              <a:rPr lang="ja-JP" altLang="en-US" sz="2000" dirty="0" smtClean="0"/>
              <a:t>乱数発生は</a:t>
            </a:r>
            <a:r>
              <a:rPr lang="en-US" altLang="ja-JP" sz="2000" dirty="0" smtClean="0"/>
              <a:t>random(2)</a:t>
            </a:r>
            <a:r>
              <a:rPr lang="ja-JP" altLang="en-US" sz="2000" dirty="0" smtClean="0"/>
              <a:t>とする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618728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/>
          <p:cNvGrpSpPr/>
          <p:nvPr/>
        </p:nvGrpSpPr>
        <p:grpSpPr>
          <a:xfrm>
            <a:off x="1245670" y="2571726"/>
            <a:ext cx="1030391" cy="2832460"/>
            <a:chOff x="0" y="0"/>
            <a:chExt cx="1114425" cy="1809750"/>
          </a:xfrm>
        </p:grpSpPr>
        <p:sp>
          <p:nvSpPr>
            <p:cNvPr id="31" name="正方形/長方形 30"/>
            <p:cNvSpPr/>
            <p:nvPr/>
          </p:nvSpPr>
          <p:spPr>
            <a:xfrm>
              <a:off x="0" y="361950"/>
              <a:ext cx="1114425" cy="36195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0" rIns="9144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600" b="1" kern="100" dirty="0">
                  <a:solidFill>
                    <a:srgbClr val="000000"/>
                  </a:solidFill>
                  <a:effectLst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処理Ａ</a:t>
              </a:r>
              <a:endParaRPr lang="ja-JP" sz="160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32" name="直線矢印コネクタ 31"/>
            <p:cNvCxnSpPr/>
            <p:nvPr/>
          </p:nvCxnSpPr>
          <p:spPr>
            <a:xfrm flipH="1">
              <a:off x="552450" y="0"/>
              <a:ext cx="9525" cy="36195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矢印コネクタ 32"/>
            <p:cNvCxnSpPr/>
            <p:nvPr/>
          </p:nvCxnSpPr>
          <p:spPr>
            <a:xfrm flipH="1">
              <a:off x="552450" y="723900"/>
              <a:ext cx="9525" cy="36195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正方形/長方形 33"/>
            <p:cNvSpPr/>
            <p:nvPr/>
          </p:nvSpPr>
          <p:spPr>
            <a:xfrm>
              <a:off x="0" y="1076325"/>
              <a:ext cx="1114425" cy="36195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0" rIns="9144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600" b="1" kern="100" dirty="0">
                  <a:solidFill>
                    <a:srgbClr val="000000"/>
                  </a:solidFill>
                  <a:effectLst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処理Ｂ</a:t>
              </a:r>
              <a:endParaRPr lang="ja-JP" sz="160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1050" kern="100" dirty="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rPr>
                <a:t> </a:t>
              </a:r>
              <a:endParaRPr lang="ja-JP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35" name="直線矢印コネクタ 34"/>
            <p:cNvCxnSpPr/>
            <p:nvPr/>
          </p:nvCxnSpPr>
          <p:spPr>
            <a:xfrm flipH="1">
              <a:off x="552450" y="1447800"/>
              <a:ext cx="9525" cy="36195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グループ化 5"/>
          <p:cNvGrpSpPr/>
          <p:nvPr/>
        </p:nvGrpSpPr>
        <p:grpSpPr>
          <a:xfrm>
            <a:off x="6608107" y="2571726"/>
            <a:ext cx="1030391" cy="3261060"/>
            <a:chOff x="0" y="0"/>
            <a:chExt cx="1114425" cy="2038350"/>
          </a:xfrm>
        </p:grpSpPr>
        <p:sp>
          <p:nvSpPr>
            <p:cNvPr id="24" name="フローチャート : カード 40"/>
            <p:cNvSpPr/>
            <p:nvPr/>
          </p:nvSpPr>
          <p:spPr>
            <a:xfrm>
              <a:off x="38100" y="257175"/>
              <a:ext cx="1038225" cy="314324"/>
            </a:xfrm>
            <a:custGeom>
              <a:avLst/>
              <a:gdLst>
                <a:gd name="connsiteX0" fmla="*/ 0 w 10000"/>
                <a:gd name="connsiteY0" fmla="*/ 2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10000 w 10000"/>
                <a:gd name="connsiteY3" fmla="*/ 10000 h 10000"/>
                <a:gd name="connsiteX4" fmla="*/ 0 w 10000"/>
                <a:gd name="connsiteY4" fmla="*/ 10000 h 10000"/>
                <a:gd name="connsiteX5" fmla="*/ 0 w 10000"/>
                <a:gd name="connsiteY5" fmla="*/ 2000 h 10000"/>
                <a:gd name="connsiteX0" fmla="*/ 0 w 10000"/>
                <a:gd name="connsiteY0" fmla="*/ 2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10000 w 10000"/>
                <a:gd name="connsiteY3" fmla="*/ 3504 h 10000"/>
                <a:gd name="connsiteX4" fmla="*/ 10000 w 10000"/>
                <a:gd name="connsiteY4" fmla="*/ 10000 h 10000"/>
                <a:gd name="connsiteX5" fmla="*/ 0 w 10000"/>
                <a:gd name="connsiteY5" fmla="*/ 10000 h 10000"/>
                <a:gd name="connsiteX6" fmla="*/ 0 w 10000"/>
                <a:gd name="connsiteY6" fmla="*/ 2000 h 10000"/>
                <a:gd name="connsiteX0" fmla="*/ 0 w 10000"/>
                <a:gd name="connsiteY0" fmla="*/ 2000 h 10000"/>
                <a:gd name="connsiteX1" fmla="*/ 2000 w 10000"/>
                <a:gd name="connsiteY1" fmla="*/ 0 h 10000"/>
                <a:gd name="connsiteX2" fmla="*/ 7387 w 10000"/>
                <a:gd name="connsiteY2" fmla="*/ 0 h 10000"/>
                <a:gd name="connsiteX3" fmla="*/ 10000 w 10000"/>
                <a:gd name="connsiteY3" fmla="*/ 3504 h 10000"/>
                <a:gd name="connsiteX4" fmla="*/ 10000 w 10000"/>
                <a:gd name="connsiteY4" fmla="*/ 10000 h 10000"/>
                <a:gd name="connsiteX5" fmla="*/ 0 w 10000"/>
                <a:gd name="connsiteY5" fmla="*/ 10000 h 10000"/>
                <a:gd name="connsiteX6" fmla="*/ 0 w 10000"/>
                <a:gd name="connsiteY6" fmla="*/ 2000 h 10000"/>
                <a:gd name="connsiteX0" fmla="*/ 0 w 10000"/>
                <a:gd name="connsiteY0" fmla="*/ 2000 h 10000"/>
                <a:gd name="connsiteX1" fmla="*/ 2563 w 10000"/>
                <a:gd name="connsiteY1" fmla="*/ 0 h 10000"/>
                <a:gd name="connsiteX2" fmla="*/ 7387 w 10000"/>
                <a:gd name="connsiteY2" fmla="*/ 0 h 10000"/>
                <a:gd name="connsiteX3" fmla="*/ 10000 w 10000"/>
                <a:gd name="connsiteY3" fmla="*/ 3504 h 10000"/>
                <a:gd name="connsiteX4" fmla="*/ 10000 w 10000"/>
                <a:gd name="connsiteY4" fmla="*/ 10000 h 10000"/>
                <a:gd name="connsiteX5" fmla="*/ 0 w 10000"/>
                <a:gd name="connsiteY5" fmla="*/ 10000 h 10000"/>
                <a:gd name="connsiteX6" fmla="*/ 0 w 10000"/>
                <a:gd name="connsiteY6" fmla="*/ 2000 h 10000"/>
                <a:gd name="connsiteX0" fmla="*/ 0 w 10000"/>
                <a:gd name="connsiteY0" fmla="*/ 3709 h 10000"/>
                <a:gd name="connsiteX1" fmla="*/ 2563 w 10000"/>
                <a:gd name="connsiteY1" fmla="*/ 0 h 10000"/>
                <a:gd name="connsiteX2" fmla="*/ 7387 w 10000"/>
                <a:gd name="connsiteY2" fmla="*/ 0 h 10000"/>
                <a:gd name="connsiteX3" fmla="*/ 10000 w 10000"/>
                <a:gd name="connsiteY3" fmla="*/ 3504 h 10000"/>
                <a:gd name="connsiteX4" fmla="*/ 10000 w 10000"/>
                <a:gd name="connsiteY4" fmla="*/ 10000 h 10000"/>
                <a:gd name="connsiteX5" fmla="*/ 0 w 10000"/>
                <a:gd name="connsiteY5" fmla="*/ 10000 h 10000"/>
                <a:gd name="connsiteX6" fmla="*/ 0 w 10000"/>
                <a:gd name="connsiteY6" fmla="*/ 3709 h 10000"/>
                <a:gd name="connsiteX0" fmla="*/ 0 w 10000"/>
                <a:gd name="connsiteY0" fmla="*/ 3111 h 10000"/>
                <a:gd name="connsiteX1" fmla="*/ 2563 w 10000"/>
                <a:gd name="connsiteY1" fmla="*/ 0 h 10000"/>
                <a:gd name="connsiteX2" fmla="*/ 7387 w 10000"/>
                <a:gd name="connsiteY2" fmla="*/ 0 h 10000"/>
                <a:gd name="connsiteX3" fmla="*/ 10000 w 10000"/>
                <a:gd name="connsiteY3" fmla="*/ 3504 h 10000"/>
                <a:gd name="connsiteX4" fmla="*/ 10000 w 10000"/>
                <a:gd name="connsiteY4" fmla="*/ 10000 h 10000"/>
                <a:gd name="connsiteX5" fmla="*/ 0 w 10000"/>
                <a:gd name="connsiteY5" fmla="*/ 10000 h 10000"/>
                <a:gd name="connsiteX6" fmla="*/ 0 w 10000"/>
                <a:gd name="connsiteY6" fmla="*/ 3111 h 10000"/>
                <a:gd name="connsiteX0" fmla="*/ 0 w 10000"/>
                <a:gd name="connsiteY0" fmla="*/ 3538 h 10000"/>
                <a:gd name="connsiteX1" fmla="*/ 2563 w 10000"/>
                <a:gd name="connsiteY1" fmla="*/ 0 h 10000"/>
                <a:gd name="connsiteX2" fmla="*/ 7387 w 10000"/>
                <a:gd name="connsiteY2" fmla="*/ 0 h 10000"/>
                <a:gd name="connsiteX3" fmla="*/ 10000 w 10000"/>
                <a:gd name="connsiteY3" fmla="*/ 3504 h 10000"/>
                <a:gd name="connsiteX4" fmla="*/ 10000 w 10000"/>
                <a:gd name="connsiteY4" fmla="*/ 10000 h 10000"/>
                <a:gd name="connsiteX5" fmla="*/ 0 w 10000"/>
                <a:gd name="connsiteY5" fmla="*/ 10000 h 10000"/>
                <a:gd name="connsiteX6" fmla="*/ 0 w 10000"/>
                <a:gd name="connsiteY6" fmla="*/ 353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0" h="10000">
                  <a:moveTo>
                    <a:pt x="0" y="3538"/>
                  </a:moveTo>
                  <a:lnTo>
                    <a:pt x="2563" y="0"/>
                  </a:lnTo>
                  <a:lnTo>
                    <a:pt x="7387" y="0"/>
                  </a:lnTo>
                  <a:lnTo>
                    <a:pt x="10000" y="3504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3538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0" rIns="9144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600" b="1" kern="100" dirty="0">
                  <a:solidFill>
                    <a:srgbClr val="000000"/>
                  </a:solidFill>
                  <a:effectLst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条件</a:t>
              </a:r>
              <a:endParaRPr lang="ja-JP" sz="160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25" name="フローチャート : カード 40"/>
            <p:cNvSpPr/>
            <p:nvPr/>
          </p:nvSpPr>
          <p:spPr>
            <a:xfrm flipV="1">
              <a:off x="38100" y="1466850"/>
              <a:ext cx="1038225" cy="314325"/>
            </a:xfrm>
            <a:custGeom>
              <a:avLst/>
              <a:gdLst>
                <a:gd name="connsiteX0" fmla="*/ 0 w 10000"/>
                <a:gd name="connsiteY0" fmla="*/ 2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10000 w 10000"/>
                <a:gd name="connsiteY3" fmla="*/ 10000 h 10000"/>
                <a:gd name="connsiteX4" fmla="*/ 0 w 10000"/>
                <a:gd name="connsiteY4" fmla="*/ 10000 h 10000"/>
                <a:gd name="connsiteX5" fmla="*/ 0 w 10000"/>
                <a:gd name="connsiteY5" fmla="*/ 2000 h 10000"/>
                <a:gd name="connsiteX0" fmla="*/ 0 w 10000"/>
                <a:gd name="connsiteY0" fmla="*/ 2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10000 w 10000"/>
                <a:gd name="connsiteY3" fmla="*/ 3504 h 10000"/>
                <a:gd name="connsiteX4" fmla="*/ 10000 w 10000"/>
                <a:gd name="connsiteY4" fmla="*/ 10000 h 10000"/>
                <a:gd name="connsiteX5" fmla="*/ 0 w 10000"/>
                <a:gd name="connsiteY5" fmla="*/ 10000 h 10000"/>
                <a:gd name="connsiteX6" fmla="*/ 0 w 10000"/>
                <a:gd name="connsiteY6" fmla="*/ 2000 h 10000"/>
                <a:gd name="connsiteX0" fmla="*/ 0 w 10000"/>
                <a:gd name="connsiteY0" fmla="*/ 2000 h 10000"/>
                <a:gd name="connsiteX1" fmla="*/ 2000 w 10000"/>
                <a:gd name="connsiteY1" fmla="*/ 0 h 10000"/>
                <a:gd name="connsiteX2" fmla="*/ 7387 w 10000"/>
                <a:gd name="connsiteY2" fmla="*/ 0 h 10000"/>
                <a:gd name="connsiteX3" fmla="*/ 10000 w 10000"/>
                <a:gd name="connsiteY3" fmla="*/ 3504 h 10000"/>
                <a:gd name="connsiteX4" fmla="*/ 10000 w 10000"/>
                <a:gd name="connsiteY4" fmla="*/ 10000 h 10000"/>
                <a:gd name="connsiteX5" fmla="*/ 0 w 10000"/>
                <a:gd name="connsiteY5" fmla="*/ 10000 h 10000"/>
                <a:gd name="connsiteX6" fmla="*/ 0 w 10000"/>
                <a:gd name="connsiteY6" fmla="*/ 2000 h 10000"/>
                <a:gd name="connsiteX0" fmla="*/ 0 w 10000"/>
                <a:gd name="connsiteY0" fmla="*/ 2000 h 10000"/>
                <a:gd name="connsiteX1" fmla="*/ 2563 w 10000"/>
                <a:gd name="connsiteY1" fmla="*/ 0 h 10000"/>
                <a:gd name="connsiteX2" fmla="*/ 7387 w 10000"/>
                <a:gd name="connsiteY2" fmla="*/ 0 h 10000"/>
                <a:gd name="connsiteX3" fmla="*/ 10000 w 10000"/>
                <a:gd name="connsiteY3" fmla="*/ 3504 h 10000"/>
                <a:gd name="connsiteX4" fmla="*/ 10000 w 10000"/>
                <a:gd name="connsiteY4" fmla="*/ 10000 h 10000"/>
                <a:gd name="connsiteX5" fmla="*/ 0 w 10000"/>
                <a:gd name="connsiteY5" fmla="*/ 10000 h 10000"/>
                <a:gd name="connsiteX6" fmla="*/ 0 w 10000"/>
                <a:gd name="connsiteY6" fmla="*/ 2000 h 10000"/>
                <a:gd name="connsiteX0" fmla="*/ 0 w 10000"/>
                <a:gd name="connsiteY0" fmla="*/ 3709 h 10000"/>
                <a:gd name="connsiteX1" fmla="*/ 2563 w 10000"/>
                <a:gd name="connsiteY1" fmla="*/ 0 h 10000"/>
                <a:gd name="connsiteX2" fmla="*/ 7387 w 10000"/>
                <a:gd name="connsiteY2" fmla="*/ 0 h 10000"/>
                <a:gd name="connsiteX3" fmla="*/ 10000 w 10000"/>
                <a:gd name="connsiteY3" fmla="*/ 3504 h 10000"/>
                <a:gd name="connsiteX4" fmla="*/ 10000 w 10000"/>
                <a:gd name="connsiteY4" fmla="*/ 10000 h 10000"/>
                <a:gd name="connsiteX5" fmla="*/ 0 w 10000"/>
                <a:gd name="connsiteY5" fmla="*/ 10000 h 10000"/>
                <a:gd name="connsiteX6" fmla="*/ 0 w 10000"/>
                <a:gd name="connsiteY6" fmla="*/ 3709 h 10000"/>
                <a:gd name="connsiteX0" fmla="*/ 0 w 10000"/>
                <a:gd name="connsiteY0" fmla="*/ 3111 h 10000"/>
                <a:gd name="connsiteX1" fmla="*/ 2563 w 10000"/>
                <a:gd name="connsiteY1" fmla="*/ 0 h 10000"/>
                <a:gd name="connsiteX2" fmla="*/ 7387 w 10000"/>
                <a:gd name="connsiteY2" fmla="*/ 0 h 10000"/>
                <a:gd name="connsiteX3" fmla="*/ 10000 w 10000"/>
                <a:gd name="connsiteY3" fmla="*/ 3504 h 10000"/>
                <a:gd name="connsiteX4" fmla="*/ 10000 w 10000"/>
                <a:gd name="connsiteY4" fmla="*/ 10000 h 10000"/>
                <a:gd name="connsiteX5" fmla="*/ 0 w 10000"/>
                <a:gd name="connsiteY5" fmla="*/ 10000 h 10000"/>
                <a:gd name="connsiteX6" fmla="*/ 0 w 10000"/>
                <a:gd name="connsiteY6" fmla="*/ 3111 h 10000"/>
                <a:gd name="connsiteX0" fmla="*/ 0 w 10000"/>
                <a:gd name="connsiteY0" fmla="*/ 3538 h 10000"/>
                <a:gd name="connsiteX1" fmla="*/ 2563 w 10000"/>
                <a:gd name="connsiteY1" fmla="*/ 0 h 10000"/>
                <a:gd name="connsiteX2" fmla="*/ 7387 w 10000"/>
                <a:gd name="connsiteY2" fmla="*/ 0 h 10000"/>
                <a:gd name="connsiteX3" fmla="*/ 10000 w 10000"/>
                <a:gd name="connsiteY3" fmla="*/ 3504 h 10000"/>
                <a:gd name="connsiteX4" fmla="*/ 10000 w 10000"/>
                <a:gd name="connsiteY4" fmla="*/ 10000 h 10000"/>
                <a:gd name="connsiteX5" fmla="*/ 0 w 10000"/>
                <a:gd name="connsiteY5" fmla="*/ 10000 h 10000"/>
                <a:gd name="connsiteX6" fmla="*/ 0 w 10000"/>
                <a:gd name="connsiteY6" fmla="*/ 353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0" h="10000">
                  <a:moveTo>
                    <a:pt x="0" y="3538"/>
                  </a:moveTo>
                  <a:lnTo>
                    <a:pt x="2563" y="0"/>
                  </a:lnTo>
                  <a:lnTo>
                    <a:pt x="7387" y="0"/>
                  </a:lnTo>
                  <a:lnTo>
                    <a:pt x="10000" y="3504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3538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0" y="838200"/>
              <a:ext cx="1114425" cy="36195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0" rIns="9144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600" b="1" kern="100" dirty="0">
                  <a:solidFill>
                    <a:srgbClr val="000000"/>
                  </a:solidFill>
                  <a:effectLst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処理Ａ</a:t>
              </a:r>
              <a:endParaRPr lang="ja-JP" sz="160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27" name="直線矢印コネクタ 26"/>
            <p:cNvCxnSpPr/>
            <p:nvPr/>
          </p:nvCxnSpPr>
          <p:spPr>
            <a:xfrm flipH="1">
              <a:off x="552450" y="571500"/>
              <a:ext cx="9525" cy="257175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矢印コネクタ 27"/>
            <p:cNvCxnSpPr/>
            <p:nvPr/>
          </p:nvCxnSpPr>
          <p:spPr>
            <a:xfrm flipH="1">
              <a:off x="552450" y="1200150"/>
              <a:ext cx="9525" cy="257175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矢印コネクタ 28"/>
            <p:cNvCxnSpPr/>
            <p:nvPr/>
          </p:nvCxnSpPr>
          <p:spPr>
            <a:xfrm flipH="1">
              <a:off x="552450" y="0"/>
              <a:ext cx="9525" cy="257175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矢印コネクタ 29"/>
            <p:cNvCxnSpPr/>
            <p:nvPr/>
          </p:nvCxnSpPr>
          <p:spPr>
            <a:xfrm flipH="1">
              <a:off x="552450" y="1781175"/>
              <a:ext cx="9525" cy="257175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グループ化 6"/>
          <p:cNvGrpSpPr/>
          <p:nvPr/>
        </p:nvGrpSpPr>
        <p:grpSpPr>
          <a:xfrm>
            <a:off x="3173038" y="2571726"/>
            <a:ext cx="2268716" cy="3410133"/>
            <a:chOff x="210404" y="0"/>
            <a:chExt cx="2447700" cy="2047876"/>
          </a:xfrm>
        </p:grpSpPr>
        <p:sp>
          <p:nvSpPr>
            <p:cNvPr id="11" name="フローチャート : 判断 49"/>
            <p:cNvSpPr/>
            <p:nvPr/>
          </p:nvSpPr>
          <p:spPr>
            <a:xfrm>
              <a:off x="876300" y="361950"/>
              <a:ext cx="1114425" cy="361950"/>
            </a:xfrm>
            <a:prstGeom prst="flowChartDecision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200"/>
                </a:lnSpc>
                <a:spcAft>
                  <a:spcPts val="0"/>
                </a:spcAft>
              </a:pPr>
              <a:r>
                <a:rPr lang="ja-JP" sz="1600" b="1" kern="100" dirty="0">
                  <a:solidFill>
                    <a:srgbClr val="000000"/>
                  </a:solidFill>
                  <a:effectLst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条件</a:t>
              </a:r>
              <a:endParaRPr lang="ja-JP" sz="160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12" name="直線矢印コネクタ 11"/>
            <p:cNvCxnSpPr/>
            <p:nvPr/>
          </p:nvCxnSpPr>
          <p:spPr>
            <a:xfrm flipH="1">
              <a:off x="1428750" y="0"/>
              <a:ext cx="9524" cy="36195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正方形/長方形 12"/>
            <p:cNvSpPr/>
            <p:nvPr/>
          </p:nvSpPr>
          <p:spPr>
            <a:xfrm>
              <a:off x="210404" y="1059971"/>
              <a:ext cx="1114425" cy="36195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0" rIns="9144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600" b="1" kern="100" dirty="0">
                  <a:solidFill>
                    <a:srgbClr val="000000"/>
                  </a:solidFill>
                  <a:effectLst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処理Ａ</a:t>
              </a:r>
              <a:endParaRPr lang="ja-JP" sz="160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543679" y="1053279"/>
              <a:ext cx="1114425" cy="36195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0" rIns="9144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600" b="1" kern="100" dirty="0">
                  <a:solidFill>
                    <a:srgbClr val="000000"/>
                  </a:solidFill>
                  <a:effectLst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処理Ｂ</a:t>
              </a:r>
              <a:endParaRPr lang="ja-JP" sz="160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1050" kern="100" dirty="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rPr>
                <a:t> </a:t>
              </a:r>
              <a:endParaRPr lang="ja-JP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15" name="直線コネクタ 14"/>
            <p:cNvCxnSpPr/>
            <p:nvPr/>
          </p:nvCxnSpPr>
          <p:spPr>
            <a:xfrm>
              <a:off x="1990579" y="542926"/>
              <a:ext cx="219754" cy="61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矢印コネクタ 15"/>
            <p:cNvCxnSpPr/>
            <p:nvPr/>
          </p:nvCxnSpPr>
          <p:spPr>
            <a:xfrm>
              <a:off x="2210495" y="542926"/>
              <a:ext cx="0" cy="517045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>
              <a:off x="637085" y="542926"/>
              <a:ext cx="23916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矢印コネクタ 17"/>
            <p:cNvCxnSpPr/>
            <p:nvPr/>
          </p:nvCxnSpPr>
          <p:spPr>
            <a:xfrm flipH="1">
              <a:off x="637120" y="542926"/>
              <a:ext cx="1" cy="536256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グループ化 18"/>
            <p:cNvGrpSpPr/>
            <p:nvPr/>
          </p:nvGrpSpPr>
          <p:grpSpPr>
            <a:xfrm>
              <a:off x="612396" y="1409104"/>
              <a:ext cx="1597366" cy="288001"/>
              <a:chOff x="59946" y="34975"/>
              <a:chExt cx="1597366" cy="360015"/>
            </a:xfrm>
          </p:grpSpPr>
          <p:cxnSp>
            <p:nvCxnSpPr>
              <p:cNvPr id="21" name="直線コネクタ 20"/>
              <p:cNvCxnSpPr/>
              <p:nvPr/>
            </p:nvCxnSpPr>
            <p:spPr>
              <a:xfrm>
                <a:off x="59946" y="381000"/>
                <a:ext cx="1587521" cy="639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矢印コネクタ 21"/>
              <p:cNvCxnSpPr/>
              <p:nvPr/>
            </p:nvCxnSpPr>
            <p:spPr>
              <a:xfrm flipH="1">
                <a:off x="1647791" y="34975"/>
                <a:ext cx="9521" cy="35242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non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矢印コネクタ 22"/>
              <p:cNvCxnSpPr/>
              <p:nvPr/>
            </p:nvCxnSpPr>
            <p:spPr>
              <a:xfrm flipH="1">
                <a:off x="60111" y="42566"/>
                <a:ext cx="9525" cy="35242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non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直線矢印コネクタ 19"/>
            <p:cNvCxnSpPr/>
            <p:nvPr/>
          </p:nvCxnSpPr>
          <p:spPr>
            <a:xfrm flipH="1">
              <a:off x="1419225" y="1685926"/>
              <a:ext cx="8890" cy="36195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テキスト ボックス 2"/>
          <p:cNvSpPr txBox="1">
            <a:spLocks noChangeArrowheads="1"/>
          </p:cNvSpPr>
          <p:nvPr/>
        </p:nvSpPr>
        <p:spPr bwMode="auto">
          <a:xfrm>
            <a:off x="3033410" y="6155985"/>
            <a:ext cx="3159620" cy="403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114300" indent="-205105" algn="just">
              <a:lnSpc>
                <a:spcPts val="1200"/>
              </a:lnSpc>
              <a:spcAft>
                <a:spcPts val="0"/>
              </a:spcAft>
            </a:pPr>
            <a:r>
              <a:rPr lang="ja-JP" sz="14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※ 処理Ｂは、ない場合もあります</a:t>
            </a:r>
          </a:p>
        </p:txBody>
      </p:sp>
      <p:sp>
        <p:nvSpPr>
          <p:cNvPr id="10" name="テキスト ボックス 2"/>
          <p:cNvSpPr txBox="1">
            <a:spLocks noChangeArrowheads="1"/>
          </p:cNvSpPr>
          <p:nvPr/>
        </p:nvSpPr>
        <p:spPr bwMode="auto">
          <a:xfrm>
            <a:off x="1431540" y="780239"/>
            <a:ext cx="6363360" cy="65221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36000" rIns="91440" bIns="36000" anchor="t" anchorCtr="0">
            <a:noAutofit/>
          </a:bodyPr>
          <a:lstStyle/>
          <a:p>
            <a:pPr marL="182880" indent="-273685" algn="ctr">
              <a:lnSpc>
                <a:spcPts val="1700"/>
              </a:lnSpc>
              <a:spcAft>
                <a:spcPts val="0"/>
              </a:spcAft>
            </a:pPr>
            <a:r>
              <a:rPr lang="ja-JP" sz="4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制御構造の基本</a:t>
            </a:r>
            <a:r>
              <a:rPr lang="ja-JP" sz="4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要素</a:t>
            </a:r>
            <a:endParaRPr lang="en-US" altLang="ja-JP" sz="44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タイトル 1"/>
          <p:cNvSpPr>
            <a:spLocks noGrp="1"/>
          </p:cNvSpPr>
          <p:nvPr>
            <p:ph type="title"/>
          </p:nvPr>
        </p:nvSpPr>
        <p:spPr>
          <a:xfrm>
            <a:off x="1015532" y="1432494"/>
            <a:ext cx="1481860" cy="621018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kumimoji="1" lang="ja-JP" altLang="en-US" sz="2800" dirty="0" smtClean="0"/>
              <a:t>順次</a:t>
            </a:r>
            <a:endParaRPr kumimoji="1" lang="ja-JP" altLang="en-US" sz="2800" dirty="0"/>
          </a:p>
        </p:txBody>
      </p:sp>
      <p:sp>
        <p:nvSpPr>
          <p:cNvPr id="38" name="タイトル 1"/>
          <p:cNvSpPr txBox="1">
            <a:spLocks/>
          </p:cNvSpPr>
          <p:nvPr/>
        </p:nvSpPr>
        <p:spPr bwMode="auto">
          <a:xfrm>
            <a:off x="3609991" y="1425510"/>
            <a:ext cx="1481860" cy="62101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9pPr>
          </a:lstStyle>
          <a:p>
            <a:r>
              <a:rPr lang="ja-JP" altLang="en-US" sz="2800" dirty="0" smtClean="0"/>
              <a:t>分岐</a:t>
            </a:r>
            <a:endParaRPr lang="ja-JP" altLang="en-US" sz="2800" dirty="0"/>
          </a:p>
        </p:txBody>
      </p:sp>
      <p:sp>
        <p:nvSpPr>
          <p:cNvPr id="39" name="タイトル 1"/>
          <p:cNvSpPr txBox="1">
            <a:spLocks/>
          </p:cNvSpPr>
          <p:nvPr/>
        </p:nvSpPr>
        <p:spPr bwMode="auto">
          <a:xfrm>
            <a:off x="6300192" y="1439830"/>
            <a:ext cx="1649610" cy="62101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9pPr>
          </a:lstStyle>
          <a:p>
            <a:r>
              <a:rPr lang="ja-JP" altLang="en-US" sz="2800" dirty="0" smtClean="0"/>
              <a:t>繰り返し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054662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404664"/>
            <a:ext cx="2448272" cy="622560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フリーフォーム 5"/>
          <p:cNvSpPr/>
          <p:nvPr/>
        </p:nvSpPr>
        <p:spPr>
          <a:xfrm flipH="1">
            <a:off x="3193503" y="1772816"/>
            <a:ext cx="1313199" cy="4036208"/>
          </a:xfrm>
          <a:custGeom>
            <a:avLst/>
            <a:gdLst>
              <a:gd name="connsiteX0" fmla="*/ 0 w 1146628"/>
              <a:gd name="connsiteY0" fmla="*/ 0 h 4310743"/>
              <a:gd name="connsiteX1" fmla="*/ 1146628 w 1146628"/>
              <a:gd name="connsiteY1" fmla="*/ 0 h 4310743"/>
              <a:gd name="connsiteX2" fmla="*/ 1146628 w 1146628"/>
              <a:gd name="connsiteY2" fmla="*/ 4310743 h 4310743"/>
              <a:gd name="connsiteX3" fmla="*/ 14514 w 1146628"/>
              <a:gd name="connsiteY3" fmla="*/ 4310743 h 4310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6628" h="4310743">
                <a:moveTo>
                  <a:pt x="0" y="0"/>
                </a:moveTo>
                <a:lnTo>
                  <a:pt x="1146628" y="0"/>
                </a:lnTo>
                <a:lnTo>
                  <a:pt x="1146628" y="4310743"/>
                </a:lnTo>
                <a:lnTo>
                  <a:pt x="14514" y="4310743"/>
                </a:lnTo>
              </a:path>
            </a:pathLst>
          </a:custGeom>
          <a:noFill/>
          <a:ln w="12700">
            <a:solidFill>
              <a:schemeClr val="tx1"/>
            </a:solidFill>
            <a:headEnd type="arrow" w="lg" len="lg"/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/>
          <p:cNvSpPr/>
          <p:nvPr/>
        </p:nvSpPr>
        <p:spPr>
          <a:xfrm>
            <a:off x="5652120" y="3501008"/>
            <a:ext cx="850674" cy="1948150"/>
          </a:xfrm>
          <a:custGeom>
            <a:avLst/>
            <a:gdLst>
              <a:gd name="connsiteX0" fmla="*/ 0 w 1146628"/>
              <a:gd name="connsiteY0" fmla="*/ 0 h 4310743"/>
              <a:gd name="connsiteX1" fmla="*/ 1146628 w 1146628"/>
              <a:gd name="connsiteY1" fmla="*/ 0 h 4310743"/>
              <a:gd name="connsiteX2" fmla="*/ 1146628 w 1146628"/>
              <a:gd name="connsiteY2" fmla="*/ 4310743 h 4310743"/>
              <a:gd name="connsiteX3" fmla="*/ 14514 w 1146628"/>
              <a:gd name="connsiteY3" fmla="*/ 4310743 h 4310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6628" h="4310743">
                <a:moveTo>
                  <a:pt x="0" y="0"/>
                </a:moveTo>
                <a:lnTo>
                  <a:pt x="1146628" y="0"/>
                </a:lnTo>
                <a:lnTo>
                  <a:pt x="1146628" y="4310743"/>
                </a:lnTo>
                <a:lnTo>
                  <a:pt x="14514" y="4310743"/>
                </a:lnTo>
              </a:path>
            </a:pathLst>
          </a:custGeom>
          <a:noFill/>
          <a:ln w="12700">
            <a:solidFill>
              <a:schemeClr val="tx1"/>
            </a:solidFill>
            <a:headEnd type="arrow" w="lg" len="lg"/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タイトル 1"/>
          <p:cNvSpPr txBox="1">
            <a:spLocks/>
          </p:cNvSpPr>
          <p:nvPr/>
        </p:nvSpPr>
        <p:spPr bwMode="auto">
          <a:xfrm>
            <a:off x="6660231" y="3468982"/>
            <a:ext cx="2086485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9pPr>
          </a:lstStyle>
          <a:p>
            <a:pPr algn="l"/>
            <a:r>
              <a:rPr lang="ja-JP" altLang="en-US" sz="1800" dirty="0" smtClean="0"/>
              <a:t>１～その数字まで</a:t>
            </a:r>
            <a:endParaRPr lang="en-US" altLang="ja-JP" sz="1800" dirty="0" smtClean="0"/>
          </a:p>
          <a:p>
            <a:pPr algn="l"/>
            <a:r>
              <a:rPr lang="ja-JP" altLang="en-US" sz="1800" dirty="0" smtClean="0"/>
              <a:t>順番に割り、</a:t>
            </a:r>
            <a:endParaRPr lang="en-US" altLang="ja-JP" sz="1800" dirty="0" smtClean="0"/>
          </a:p>
          <a:p>
            <a:pPr algn="l"/>
            <a:r>
              <a:rPr lang="ja-JP" altLang="en-US" sz="1800" dirty="0" smtClean="0"/>
              <a:t>割り切れたら</a:t>
            </a:r>
            <a:endParaRPr lang="en-US" altLang="ja-JP" sz="1800" dirty="0" smtClean="0"/>
          </a:p>
          <a:p>
            <a:pPr algn="l"/>
            <a:r>
              <a:rPr lang="ja-JP" altLang="en-US" sz="1800" dirty="0" smtClean="0"/>
              <a:t>商を表示</a:t>
            </a:r>
            <a:endParaRPr lang="ja-JP" altLang="en-US" sz="1800" dirty="0"/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899592" y="2818812"/>
            <a:ext cx="2307611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9pPr>
          </a:lstStyle>
          <a:p>
            <a:pPr algn="l"/>
            <a:r>
              <a:rPr lang="ja-JP" altLang="en-US" sz="1800" dirty="0" smtClean="0"/>
              <a:t>０が入力されるまで</a:t>
            </a:r>
            <a:endParaRPr lang="en-US" altLang="ja-JP" sz="1800" dirty="0" smtClean="0"/>
          </a:p>
          <a:p>
            <a:pPr algn="l"/>
            <a:r>
              <a:rPr lang="ja-JP" altLang="en-US" sz="1800" dirty="0" smtClean="0"/>
              <a:t>繰り返す</a:t>
            </a:r>
            <a:endParaRPr lang="ja-JP" altLang="en-US" sz="1800" dirty="0"/>
          </a:p>
        </p:txBody>
      </p:sp>
      <p:cxnSp>
        <p:nvCxnSpPr>
          <p:cNvPr id="14" name="直線矢印コネクタ 13"/>
          <p:cNvCxnSpPr/>
          <p:nvPr/>
        </p:nvCxnSpPr>
        <p:spPr>
          <a:xfrm flipH="1">
            <a:off x="5541986" y="1124744"/>
            <a:ext cx="90939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タイトル 1"/>
          <p:cNvSpPr txBox="1">
            <a:spLocks/>
          </p:cNvSpPr>
          <p:nvPr/>
        </p:nvSpPr>
        <p:spPr bwMode="auto">
          <a:xfrm>
            <a:off x="6451376" y="274638"/>
            <a:ext cx="2307611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9pPr>
          </a:lstStyle>
          <a:p>
            <a:pPr algn="l"/>
            <a:r>
              <a:rPr lang="ja-JP" altLang="en-US" sz="1800" dirty="0" smtClean="0"/>
              <a:t>次行の繰り返し条件に関係するので初期値を代入しておく</a:t>
            </a:r>
            <a:endParaRPr lang="ja-JP" altLang="en-US" sz="1800" dirty="0"/>
          </a:p>
        </p:txBody>
      </p:sp>
      <p:sp>
        <p:nvSpPr>
          <p:cNvPr id="11" name="タイトル 1"/>
          <p:cNvSpPr txBox="1">
            <a:spLocks/>
          </p:cNvSpPr>
          <p:nvPr/>
        </p:nvSpPr>
        <p:spPr bwMode="auto">
          <a:xfrm>
            <a:off x="216213" y="274638"/>
            <a:ext cx="367436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9pPr>
          </a:lstStyle>
          <a:p>
            <a:pPr algn="l"/>
            <a:r>
              <a:rPr lang="ja-JP" altLang="en-US" dirty="0" smtClean="0"/>
              <a:t>約数を求める</a:t>
            </a:r>
            <a:endParaRPr lang="ja-JP" altLang="en-US" dirty="0"/>
          </a:p>
        </p:txBody>
      </p:sp>
      <p:sp>
        <p:nvSpPr>
          <p:cNvPr id="12" name="タイトル 1"/>
          <p:cNvSpPr txBox="1">
            <a:spLocks/>
          </p:cNvSpPr>
          <p:nvPr/>
        </p:nvSpPr>
        <p:spPr bwMode="auto">
          <a:xfrm>
            <a:off x="457199" y="1025217"/>
            <a:ext cx="2461693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9pPr>
          </a:lstStyle>
          <a:p>
            <a:pPr algn="l"/>
            <a:r>
              <a:rPr lang="ja-JP" altLang="en-US" sz="2800" dirty="0" smtClean="0"/>
              <a:t>繰り返し</a:t>
            </a:r>
            <a:r>
              <a:rPr lang="ja-JP" altLang="en-US" sz="2800" dirty="0" smtClean="0"/>
              <a:t>入力</a:t>
            </a:r>
            <a:endParaRPr lang="en-US" altLang="ja-JP" sz="2800" dirty="0" smtClean="0"/>
          </a:p>
          <a:p>
            <a:pPr algn="l"/>
            <a:r>
              <a:rPr lang="ja-JP" altLang="en-US" sz="2800" dirty="0" smtClean="0"/>
              <a:t>バージョン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469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実習</a:t>
            </a:r>
            <a:r>
              <a:rPr kumimoji="1" lang="en-US" altLang="ja-JP" dirty="0" smtClean="0"/>
              <a:t>1-1</a:t>
            </a:r>
            <a:endParaRPr kumimoji="1" lang="ja-JP" altLang="en-US" dirty="0"/>
          </a:p>
        </p:txBody>
      </p:sp>
      <p:pic>
        <p:nvPicPr>
          <p:cNvPr id="5" name="図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40036"/>
            <a:ext cx="2675558" cy="450924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6" name="図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412776"/>
            <a:ext cx="3816424" cy="202061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8" name="タイトル 1"/>
          <p:cNvSpPr txBox="1">
            <a:spLocks/>
          </p:cNvSpPr>
          <p:nvPr/>
        </p:nvSpPr>
        <p:spPr bwMode="auto">
          <a:xfrm>
            <a:off x="4355976" y="764704"/>
            <a:ext cx="3816424" cy="661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9pPr>
          </a:lstStyle>
          <a:p>
            <a:pPr algn="l"/>
            <a:r>
              <a:rPr lang="ja-JP" altLang="en-US" sz="2800" dirty="0" smtClean="0"/>
              <a:t>変数の型宣言</a:t>
            </a:r>
            <a:endParaRPr lang="ja-JP" altLang="en-US" sz="2800" dirty="0"/>
          </a:p>
        </p:txBody>
      </p:sp>
      <p:pic>
        <p:nvPicPr>
          <p:cNvPr id="9" name="図 8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36235"/>
          <a:stretch/>
        </p:blipFill>
        <p:spPr bwMode="auto">
          <a:xfrm>
            <a:off x="6084168" y="4365104"/>
            <a:ext cx="2358544" cy="1831677"/>
          </a:xfrm>
          <a:prstGeom prst="rect">
            <a:avLst/>
          </a:prstGeom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タイトル 1"/>
          <p:cNvSpPr txBox="1">
            <a:spLocks/>
          </p:cNvSpPr>
          <p:nvPr/>
        </p:nvSpPr>
        <p:spPr bwMode="auto">
          <a:xfrm>
            <a:off x="6084168" y="3703786"/>
            <a:ext cx="1944216" cy="661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9pPr>
          </a:lstStyle>
          <a:p>
            <a:pPr algn="l"/>
            <a:r>
              <a:rPr lang="ja-JP" altLang="en-US" sz="2800" dirty="0" smtClean="0">
                <a:solidFill>
                  <a:srgbClr val="FF0000"/>
                </a:solidFill>
              </a:rPr>
              <a:t>エラー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9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実習</a:t>
            </a:r>
            <a:r>
              <a:rPr kumimoji="1" lang="en-US" altLang="ja-JP" dirty="0" smtClean="0"/>
              <a:t>1-2</a:t>
            </a:r>
            <a:r>
              <a:rPr kumimoji="1" lang="ja-JP" altLang="en-US" dirty="0" smtClean="0"/>
              <a:t>の例</a:t>
            </a:r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692696"/>
            <a:ext cx="3733800" cy="54864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5619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実習</a:t>
            </a:r>
            <a:r>
              <a:rPr kumimoji="1" lang="en-US" altLang="ja-JP" dirty="0" smtClean="0"/>
              <a:t>1-3</a:t>
            </a:r>
            <a:r>
              <a:rPr kumimoji="1" lang="ja-JP" altLang="en-US" dirty="0" smtClean="0"/>
              <a:t>の例</a:t>
            </a:r>
            <a:endParaRPr kumimoji="1" lang="ja-JP" altLang="en-US" dirty="0"/>
          </a:p>
        </p:txBody>
      </p:sp>
      <p:pic>
        <p:nvPicPr>
          <p:cNvPr id="3" name="図 2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830880"/>
            <a:ext cx="3126039" cy="579274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図 3" descr="画面の領域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518777"/>
            <a:ext cx="2164958" cy="410484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タイトル 1"/>
          <p:cNvSpPr txBox="1">
            <a:spLocks/>
          </p:cNvSpPr>
          <p:nvPr/>
        </p:nvSpPr>
        <p:spPr bwMode="auto">
          <a:xfrm>
            <a:off x="608747" y="1818987"/>
            <a:ext cx="3322712" cy="71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9pPr>
          </a:lstStyle>
          <a:p>
            <a:r>
              <a:rPr lang="ja-JP" altLang="en-US" sz="2400" dirty="0" smtClean="0"/>
              <a:t>シンプルバージョン</a:t>
            </a:r>
            <a:endParaRPr lang="ja-JP" altLang="en-US" sz="2400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 bwMode="auto">
          <a:xfrm>
            <a:off x="5193743" y="192906"/>
            <a:ext cx="3322712" cy="71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rebuchet MS" pitchFamily="34" charset="0"/>
                <a:ea typeface="HG丸ｺﾞｼｯｸM-PRO" pitchFamily="50" charset="-128"/>
              </a:defRPr>
            </a:lvl9pPr>
          </a:lstStyle>
          <a:p>
            <a:r>
              <a:rPr lang="ja-JP" altLang="en-US" sz="2400" dirty="0"/>
              <a:t>丁寧</a:t>
            </a:r>
            <a:r>
              <a:rPr lang="ja-JP" altLang="en-US" sz="2400" dirty="0" smtClean="0"/>
              <a:t>バージョン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9179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実習</a:t>
            </a:r>
            <a:r>
              <a:rPr kumimoji="1" lang="en-US" altLang="ja-JP" dirty="0" smtClean="0"/>
              <a:t>2-1</a:t>
            </a:r>
            <a:endParaRPr kumimoji="1" lang="ja-JP" altLang="en-US" dirty="0"/>
          </a:p>
        </p:txBody>
      </p:sp>
      <p:pic>
        <p:nvPicPr>
          <p:cNvPr id="11" name="図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620688"/>
            <a:ext cx="4896544" cy="568863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3" name="正方形/長方形 2"/>
          <p:cNvSpPr/>
          <p:nvPr/>
        </p:nvSpPr>
        <p:spPr>
          <a:xfrm>
            <a:off x="395536" y="3861048"/>
            <a:ext cx="273630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ja-JP" sz="2000" kern="100" dirty="0" smtClean="0">
                <a:latin typeface="+mn-ea"/>
                <a:ea typeface="+mn-ea"/>
                <a:cs typeface="Times New Roman" panose="02020603050405020304" pitchFamily="18" charset="0"/>
              </a:rPr>
              <a:t>昭和</a:t>
            </a:r>
            <a:endParaRPr lang="en-US" altLang="ja-JP" sz="2000" kern="100" dirty="0" smtClean="0">
              <a:latin typeface="+mn-ea"/>
              <a:ea typeface="+mn-ea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ja-JP" sz="2000" kern="100" dirty="0" smtClean="0">
                <a:latin typeface="+mn-ea"/>
                <a:ea typeface="+mn-ea"/>
                <a:cs typeface="Times New Roman" panose="02020603050405020304" pitchFamily="18" charset="0"/>
              </a:rPr>
              <a:t>1926</a:t>
            </a:r>
            <a:r>
              <a:rPr lang="ja-JP" altLang="ja-JP" sz="2000" kern="100" dirty="0" smtClean="0">
                <a:latin typeface="+mn-ea"/>
                <a:ea typeface="+mn-ea"/>
                <a:cs typeface="Times New Roman" panose="02020603050405020304" pitchFamily="18" charset="0"/>
              </a:rPr>
              <a:t>～</a:t>
            </a:r>
            <a:r>
              <a:rPr lang="en-US" altLang="ja-JP" sz="2000" kern="100" dirty="0">
                <a:latin typeface="+mn-ea"/>
                <a:ea typeface="+mn-ea"/>
                <a:cs typeface="Times New Roman" panose="02020603050405020304" pitchFamily="18" charset="0"/>
              </a:rPr>
              <a:t>1989</a:t>
            </a:r>
            <a:r>
              <a:rPr lang="ja-JP" altLang="ja-JP" sz="2000" kern="100" dirty="0" smtClean="0">
                <a:latin typeface="+mn-ea"/>
                <a:ea typeface="+mn-ea"/>
                <a:cs typeface="Times New Roman" panose="02020603050405020304" pitchFamily="18" charset="0"/>
              </a:rPr>
              <a:t>年</a:t>
            </a:r>
            <a:endParaRPr lang="en-US" altLang="ja-JP" sz="2000" kern="100" dirty="0" smtClean="0">
              <a:latin typeface="+mn-ea"/>
              <a:ea typeface="+mn-ea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ja-JP" altLang="ja-JP" sz="2000" kern="100" dirty="0">
              <a:latin typeface="+mn-ea"/>
              <a:ea typeface="+mn-ea"/>
              <a:cs typeface="Times New Roman" panose="02020603050405020304" pitchFamily="18" charset="0"/>
            </a:endParaRPr>
          </a:p>
          <a:p>
            <a:r>
              <a:rPr lang="ja-JP" altLang="ja-JP" sz="2000" dirty="0" smtClean="0">
                <a:latin typeface="+mn-ea"/>
                <a:ea typeface="+mn-ea"/>
                <a:cs typeface="Times New Roman" panose="02020603050405020304" pitchFamily="18" charset="0"/>
              </a:rPr>
              <a:t>平成</a:t>
            </a:r>
            <a:endParaRPr lang="en-US" altLang="ja-JP" sz="2000" dirty="0" smtClean="0">
              <a:latin typeface="+mn-ea"/>
              <a:ea typeface="+mn-ea"/>
              <a:cs typeface="Times New Roman" panose="02020603050405020304" pitchFamily="18" charset="0"/>
            </a:endParaRPr>
          </a:p>
          <a:p>
            <a:r>
              <a:rPr lang="en-US" altLang="ja-JP" sz="2000" dirty="0" smtClean="0">
                <a:latin typeface="+mn-ea"/>
                <a:ea typeface="+mn-ea"/>
                <a:cs typeface="Times New Roman" panose="02020603050405020304" pitchFamily="18" charset="0"/>
              </a:rPr>
              <a:t>1989</a:t>
            </a:r>
            <a:r>
              <a:rPr lang="ja-JP" altLang="ja-JP" sz="2000" dirty="0">
                <a:latin typeface="+mn-ea"/>
                <a:ea typeface="+mn-ea"/>
                <a:cs typeface="Times New Roman" panose="02020603050405020304" pitchFamily="18" charset="0"/>
              </a:rPr>
              <a:t>年～現在</a:t>
            </a:r>
            <a:endParaRPr lang="ja-JP" altLang="en-US" sz="20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445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実習</a:t>
            </a:r>
            <a:r>
              <a:rPr kumimoji="1" lang="en-US" altLang="ja-JP" dirty="0" smtClean="0"/>
              <a:t>2-2</a:t>
            </a:r>
            <a:r>
              <a:rPr kumimoji="1" lang="ja-JP" altLang="en-US" dirty="0" smtClean="0"/>
              <a:t>の例</a:t>
            </a:r>
            <a:endParaRPr kumimoji="1" lang="ja-JP" altLang="en-US" dirty="0"/>
          </a:p>
        </p:txBody>
      </p:sp>
      <p:pic>
        <p:nvPicPr>
          <p:cNvPr id="3" name="図 2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476672"/>
            <a:ext cx="4330824" cy="612415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4440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2170584" cy="2866330"/>
          </a:xfrm>
        </p:spPr>
        <p:txBody>
          <a:bodyPr/>
          <a:lstStyle/>
          <a:p>
            <a:pPr algn="l"/>
            <a:r>
              <a:rPr kumimoji="1" lang="ja-JP" altLang="en-US" dirty="0" smtClean="0"/>
              <a:t>実習</a:t>
            </a:r>
            <a:r>
              <a:rPr kumimoji="1" lang="en-US" altLang="ja-JP" dirty="0" smtClean="0"/>
              <a:t>2-3</a:t>
            </a:r>
            <a:br>
              <a:rPr kumimoji="1" lang="en-US" altLang="ja-JP" dirty="0" smtClean="0"/>
            </a:br>
            <a:r>
              <a:rPr kumimoji="1" lang="ja-JP" altLang="en-US" dirty="0" smtClean="0"/>
              <a:t>の例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その１</a:t>
            </a:r>
            <a:endParaRPr kumimoji="1" lang="ja-JP" altLang="en-US" dirty="0"/>
          </a:p>
        </p:txBody>
      </p:sp>
      <p:pic>
        <p:nvPicPr>
          <p:cNvPr id="4" name="図 3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620688"/>
            <a:ext cx="6004111" cy="597025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9842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2170584" cy="2866330"/>
          </a:xfrm>
        </p:spPr>
        <p:txBody>
          <a:bodyPr/>
          <a:lstStyle/>
          <a:p>
            <a:pPr algn="l"/>
            <a:r>
              <a:rPr kumimoji="1" lang="ja-JP" altLang="en-US" dirty="0" smtClean="0"/>
              <a:t>実習</a:t>
            </a:r>
            <a:r>
              <a:rPr kumimoji="1" lang="en-US" altLang="ja-JP" dirty="0" smtClean="0"/>
              <a:t>2-3</a:t>
            </a:r>
            <a:br>
              <a:rPr kumimoji="1" lang="en-US" altLang="ja-JP" dirty="0" smtClean="0"/>
            </a:br>
            <a:r>
              <a:rPr kumimoji="1" lang="ja-JP" altLang="en-US" dirty="0" smtClean="0"/>
              <a:t>の例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その</a:t>
            </a:r>
            <a:r>
              <a:rPr lang="ja-JP" altLang="en-US" dirty="0"/>
              <a:t>２</a:t>
            </a:r>
            <a:endParaRPr kumimoji="1" lang="ja-JP" altLang="en-US" dirty="0"/>
          </a:p>
        </p:txBody>
      </p:sp>
      <p:pic>
        <p:nvPicPr>
          <p:cNvPr id="3" name="図 2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908720"/>
            <a:ext cx="6608199" cy="553190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4790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" val="48a200d0-9511-4b4f-98c1-5674b754844d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キュート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2174</TotalTime>
  <Words>319</Words>
  <Application>Microsoft Office PowerPoint</Application>
  <PresentationFormat>画面に合わせる (4:3)</PresentationFormat>
  <Paragraphs>87</Paragraphs>
  <Slides>20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32" baseType="lpstr">
      <vt:lpstr>HG丸ｺﾞｼｯｸM-PRO</vt:lpstr>
      <vt:lpstr>Meiryo UI</vt:lpstr>
      <vt:lpstr>ＭＳ Ｐゴシック</vt:lpstr>
      <vt:lpstr>ＭＳ ゴシック</vt:lpstr>
      <vt:lpstr>ＭＳ 明朝</vt:lpstr>
      <vt:lpstr>Arial</vt:lpstr>
      <vt:lpstr>Calibri</vt:lpstr>
      <vt:lpstr>Century</vt:lpstr>
      <vt:lpstr>Consolas</vt:lpstr>
      <vt:lpstr>Times New Roman</vt:lpstr>
      <vt:lpstr>Trebuchet MS</vt:lpstr>
      <vt:lpstr>Office テーマ</vt:lpstr>
      <vt:lpstr>【発展】 フローチャートを使って 処理を組み立てる</vt:lpstr>
      <vt:lpstr>順次</vt:lpstr>
      <vt:lpstr>実習1-1</vt:lpstr>
      <vt:lpstr>実習1-2の例</vt:lpstr>
      <vt:lpstr>実習1-3の例</vt:lpstr>
      <vt:lpstr>実習2-1</vt:lpstr>
      <vt:lpstr>実習2-2の例</vt:lpstr>
      <vt:lpstr>実習2-3 の例  その１</vt:lpstr>
      <vt:lpstr>実習2-3 の例  その２</vt:lpstr>
      <vt:lpstr>実習3-1</vt:lpstr>
      <vt:lpstr>考えよう3-3</vt:lpstr>
      <vt:lpstr>PowerPoint プレゼンテーション</vt:lpstr>
      <vt:lpstr>約数を求める</vt:lpstr>
      <vt:lpstr>PowerPoint プレゼンテーション</vt:lpstr>
      <vt:lpstr>PowerPoint プレゼンテーション</vt:lpstr>
      <vt:lpstr>フローチャートとプログラミング言語の比較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アナログとディジタル</dc:title>
  <dc:creator>Okamoto Hiroyuki</dc:creator>
  <cp:lastModifiedBy>setup</cp:lastModifiedBy>
  <cp:revision>166</cp:revision>
  <cp:lastPrinted>2017-11-14T08:02:48Z</cp:lastPrinted>
  <dcterms:created xsi:type="dcterms:W3CDTF">2014-06-04T02:00:14Z</dcterms:created>
  <dcterms:modified xsi:type="dcterms:W3CDTF">2018-03-13T00:29:42Z</dcterms:modified>
</cp:coreProperties>
</file>