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87" r:id="rId5"/>
    <p:sldId id="259" r:id="rId6"/>
    <p:sldId id="262" r:id="rId7"/>
    <p:sldId id="285" r:id="rId8"/>
    <p:sldId id="269" r:id="rId9"/>
    <p:sldId id="278" r:id="rId10"/>
    <p:sldId id="279" r:id="rId11"/>
    <p:sldId id="263" r:id="rId12"/>
    <p:sldId id="271" r:id="rId13"/>
    <p:sldId id="272" r:id="rId14"/>
    <p:sldId id="275" r:id="rId15"/>
    <p:sldId id="265" r:id="rId16"/>
    <p:sldId id="280" r:id="rId17"/>
    <p:sldId id="281" r:id="rId18"/>
    <p:sldId id="264" r:id="rId19"/>
    <p:sldId id="273" r:id="rId20"/>
    <p:sldId id="274" r:id="rId21"/>
    <p:sldId id="277" r:id="rId22"/>
    <p:sldId id="276" r:id="rId2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7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7571-2357-4F53-A8AA-C4FFEA50185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6F65-8CD0-44B0-9540-6ADB14953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571065"/>
      </p:ext>
    </p:extLst>
  </p:cSld>
  <p:clrMapOvr>
    <a:masterClrMapping/>
  </p:clrMapOvr>
  <p:transition spd="slow" advClick="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7571-2357-4F53-A8AA-C4FFEA50185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6F65-8CD0-44B0-9540-6ADB14953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271582"/>
      </p:ext>
    </p:extLst>
  </p:cSld>
  <p:clrMapOvr>
    <a:masterClrMapping/>
  </p:clrMapOvr>
  <p:transition spd="slow" advClick="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7571-2357-4F53-A8AA-C4FFEA50185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6F65-8CD0-44B0-9540-6ADB14953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182472"/>
      </p:ext>
    </p:extLst>
  </p:cSld>
  <p:clrMapOvr>
    <a:masterClrMapping/>
  </p:clrMapOvr>
  <p:transition spd="slow" advClick="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7571-2357-4F53-A8AA-C4FFEA50185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6F65-8CD0-44B0-9540-6ADB14953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975675"/>
      </p:ext>
    </p:extLst>
  </p:cSld>
  <p:clrMapOvr>
    <a:masterClrMapping/>
  </p:clrMapOvr>
  <p:transition spd="slow" advClick="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7571-2357-4F53-A8AA-C4FFEA50185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6F65-8CD0-44B0-9540-6ADB14953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993490"/>
      </p:ext>
    </p:extLst>
  </p:cSld>
  <p:clrMapOvr>
    <a:masterClrMapping/>
  </p:clrMapOvr>
  <p:transition spd="slow" advClick="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7571-2357-4F53-A8AA-C4FFEA50185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6F65-8CD0-44B0-9540-6ADB14953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764497"/>
      </p:ext>
    </p:extLst>
  </p:cSld>
  <p:clrMapOvr>
    <a:masterClrMapping/>
  </p:clrMapOvr>
  <p:transition spd="slow" advClick="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7571-2357-4F53-A8AA-C4FFEA50185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6F65-8CD0-44B0-9540-6ADB14953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050617"/>
      </p:ext>
    </p:extLst>
  </p:cSld>
  <p:clrMapOvr>
    <a:masterClrMapping/>
  </p:clrMapOvr>
  <p:transition spd="slow" advClick="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7571-2357-4F53-A8AA-C4FFEA50185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6F65-8CD0-44B0-9540-6ADB14953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04485"/>
      </p:ext>
    </p:extLst>
  </p:cSld>
  <p:clrMapOvr>
    <a:masterClrMapping/>
  </p:clrMapOvr>
  <p:transition spd="slow" advClick="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7571-2357-4F53-A8AA-C4FFEA50185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6F65-8CD0-44B0-9540-6ADB14953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82122"/>
      </p:ext>
    </p:extLst>
  </p:cSld>
  <p:clrMapOvr>
    <a:masterClrMapping/>
  </p:clrMapOvr>
  <p:transition spd="slow" advClick="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7571-2357-4F53-A8AA-C4FFEA50185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6F65-8CD0-44B0-9540-6ADB14953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531875"/>
      </p:ext>
    </p:extLst>
  </p:cSld>
  <p:clrMapOvr>
    <a:masterClrMapping/>
  </p:clrMapOvr>
  <p:transition spd="slow" advClick="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57571-2357-4F53-A8AA-C4FFEA50185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6F65-8CD0-44B0-9540-6ADB14953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681335"/>
      </p:ext>
    </p:extLst>
  </p:cSld>
  <p:clrMapOvr>
    <a:masterClrMapping/>
  </p:clrMapOvr>
  <p:transition spd="slow" advClick="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57571-2357-4F53-A8AA-C4FFEA50185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A6F65-8CD0-44B0-9540-6ADB14953C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95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fade thruBlk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8.xml"/><Relationship Id="rId7" Type="http://schemas.openxmlformats.org/officeDocument/2006/relationships/slide" Target="slide1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5" Type="http://schemas.openxmlformats.org/officeDocument/2006/relationships/slide" Target="slide5.xml"/><Relationship Id="rId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0.png"/><Relationship Id="rId13" Type="http://schemas.openxmlformats.org/officeDocument/2006/relationships/image" Target="../media/image480.png"/><Relationship Id="rId3" Type="http://schemas.openxmlformats.org/officeDocument/2006/relationships/slide" Target="slide2.xml"/><Relationship Id="rId7" Type="http://schemas.openxmlformats.org/officeDocument/2006/relationships/image" Target="../media/image530.png"/><Relationship Id="rId12" Type="http://schemas.openxmlformats.org/officeDocument/2006/relationships/image" Target="../media/image560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0.png"/><Relationship Id="rId11" Type="http://schemas.openxmlformats.org/officeDocument/2006/relationships/image" Target="../media/image550.png"/><Relationship Id="rId5" Type="http://schemas.openxmlformats.org/officeDocument/2006/relationships/image" Target="../media/image60.png"/><Relationship Id="rId10" Type="http://schemas.openxmlformats.org/officeDocument/2006/relationships/image" Target="../media/image470.png"/><Relationship Id="rId4" Type="http://schemas.openxmlformats.org/officeDocument/2006/relationships/image" Target="../media/image59.png"/><Relationship Id="rId9" Type="http://schemas.openxmlformats.org/officeDocument/2006/relationships/image" Target="../media/image460.png"/><Relationship Id="rId1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1.xml"/><Relationship Id="rId7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Relationship Id="rId9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slide" Target="slide1.xml"/><Relationship Id="rId7" Type="http://schemas.openxmlformats.org/officeDocument/2006/relationships/image" Target="../media/image6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1.png"/><Relationship Id="rId5" Type="http://schemas.openxmlformats.org/officeDocument/2006/relationships/image" Target="../media/image64.png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0.png"/><Relationship Id="rId3" Type="http://schemas.openxmlformats.org/officeDocument/2006/relationships/slide" Target="slide1.xml"/><Relationship Id="rId7" Type="http://schemas.openxmlformats.org/officeDocument/2006/relationships/image" Target="../media/image64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1.png"/><Relationship Id="rId4" Type="http://schemas.openxmlformats.org/officeDocument/2006/relationships/slide" Target="slide11.xml"/><Relationship Id="rId9" Type="http://schemas.openxmlformats.org/officeDocument/2006/relationships/image" Target="../media/image6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slide" Target="slide1.xml"/><Relationship Id="rId7" Type="http://schemas.openxmlformats.org/officeDocument/2006/relationships/image" Target="../media/image6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0.png"/><Relationship Id="rId4" Type="http://schemas.openxmlformats.org/officeDocument/2006/relationships/slide" Target="slide11.xml"/><Relationship Id="rId9" Type="http://schemas.openxmlformats.org/officeDocument/2006/relationships/image" Target="../media/image67.png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20.png"/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15" Type="http://schemas.openxmlformats.org/officeDocument/2006/relationships/slide" Target="slide16.xml"/><Relationship Id="rId10" Type="http://schemas.openxmlformats.org/officeDocument/2006/relationships/image" Target="../media/image590.png"/><Relationship Id="rId4" Type="http://schemas.openxmlformats.org/officeDocument/2006/relationships/image" Target="../media/image70.png"/><Relationship Id="rId9" Type="http://schemas.openxmlformats.org/officeDocument/2006/relationships/image" Target="../media/image580.png"/><Relationship Id="rId1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0.png"/><Relationship Id="rId3" Type="http://schemas.openxmlformats.org/officeDocument/2006/relationships/image" Target="../media/image600.png"/><Relationship Id="rId7" Type="http://schemas.openxmlformats.org/officeDocument/2006/relationships/slide" Target="slide5.xml"/><Relationship Id="rId2" Type="http://schemas.openxmlformats.org/officeDocument/2006/relationships/image" Target="../media/image58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11" Type="http://schemas.openxmlformats.org/officeDocument/2006/relationships/image" Target="../media/image72.png"/><Relationship Id="rId5" Type="http://schemas.openxmlformats.org/officeDocument/2006/relationships/slide" Target="slide17.xml"/><Relationship Id="rId10" Type="http://schemas.openxmlformats.org/officeDocument/2006/relationships/image" Target="../media/image71.png"/><Relationship Id="rId4" Type="http://schemas.openxmlformats.org/officeDocument/2006/relationships/image" Target="../media/image610.png"/><Relationship Id="rId9" Type="http://schemas.openxmlformats.org/officeDocument/2006/relationships/image" Target="../media/image70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610.png"/><Relationship Id="rId3" Type="http://schemas.openxmlformats.org/officeDocument/2006/relationships/slide" Target="slide18.xml"/><Relationship Id="rId7" Type="http://schemas.openxmlformats.org/officeDocument/2006/relationships/image" Target="../media/image711.png"/><Relationship Id="rId12" Type="http://schemas.openxmlformats.org/officeDocument/2006/relationships/image" Target="../media/image710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0.png"/><Relationship Id="rId11" Type="http://schemas.openxmlformats.org/officeDocument/2006/relationships/image" Target="../media/image700.png"/><Relationship Id="rId5" Type="http://schemas.openxmlformats.org/officeDocument/2006/relationships/image" Target="../media/image712.png"/><Relationship Id="rId15" Type="http://schemas.openxmlformats.org/officeDocument/2006/relationships/image" Target="../media/image75.png"/><Relationship Id="rId10" Type="http://schemas.openxmlformats.org/officeDocument/2006/relationships/image" Target="../media/image600.png"/><Relationship Id="rId4" Type="http://schemas.openxmlformats.org/officeDocument/2006/relationships/slide" Target="slide5.xml"/><Relationship Id="rId9" Type="http://schemas.openxmlformats.org/officeDocument/2006/relationships/image" Target="../media/image581.png"/><Relationship Id="rId14" Type="http://schemas.openxmlformats.org/officeDocument/2006/relationships/image" Target="../media/image7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5.xml"/><Relationship Id="rId7" Type="http://schemas.openxmlformats.org/officeDocument/2006/relationships/slide" Target="slide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Relationship Id="rId9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0.png"/><Relationship Id="rId3" Type="http://schemas.openxmlformats.org/officeDocument/2006/relationships/slide" Target="slide5.xml"/><Relationship Id="rId7" Type="http://schemas.openxmlformats.org/officeDocument/2006/relationships/image" Target="../media/image770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9.png"/><Relationship Id="rId4" Type="http://schemas.openxmlformats.org/officeDocument/2006/relationships/slide" Target="slide18.xml"/><Relationship Id="rId9" Type="http://schemas.openxmlformats.org/officeDocument/2006/relationships/image" Target="../media/image79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slide" Target="slide1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slide" Target="slide5.xml"/><Relationship Id="rId7" Type="http://schemas.openxmlformats.org/officeDocument/2006/relationships/image" Target="../media/image8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4" Type="http://schemas.openxmlformats.org/officeDocument/2006/relationships/slide" Target="slide18.xml"/><Relationship Id="rId9" Type="http://schemas.openxmlformats.org/officeDocument/2006/relationships/image" Target="../media/image8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slide" Target="slide5.xml"/><Relationship Id="rId7" Type="http://schemas.openxmlformats.org/officeDocument/2006/relationships/image" Target="../media/image8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4.png"/><Relationship Id="rId4" Type="http://schemas.openxmlformats.org/officeDocument/2006/relationships/slide" Target="slide18.xml"/><Relationship Id="rId9" Type="http://schemas.openxmlformats.org/officeDocument/2006/relationships/image" Target="../media/image8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image" Target="../media/image21.png"/><Relationship Id="rId3" Type="http://schemas.openxmlformats.org/officeDocument/2006/relationships/image" Target="../media/image14.png"/><Relationship Id="rId7" Type="http://schemas.openxmlformats.org/officeDocument/2006/relationships/slide" Target="slide4.xml"/><Relationship Id="rId12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11" Type="http://schemas.openxmlformats.org/officeDocument/2006/relationships/image" Target="../media/image19.png"/><Relationship Id="rId5" Type="http://schemas.openxmlformats.org/officeDocument/2006/relationships/image" Target="../media/image16.png"/><Relationship Id="rId10" Type="http://schemas.openxmlformats.org/officeDocument/2006/relationships/image" Target="../media/image18.png"/><Relationship Id="rId4" Type="http://schemas.openxmlformats.org/officeDocument/2006/relationships/image" Target="../media/image15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slide" Target="slide4.xml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slide" Target="slide2.xml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0.png"/><Relationship Id="rId13" Type="http://schemas.openxmlformats.org/officeDocument/2006/relationships/slide" Target="slide1.xml"/><Relationship Id="rId3" Type="http://schemas.openxmlformats.org/officeDocument/2006/relationships/image" Target="../media/image280.png"/><Relationship Id="rId7" Type="http://schemas.openxmlformats.org/officeDocument/2006/relationships/image" Target="../media/image320.png"/><Relationship Id="rId12" Type="http://schemas.openxmlformats.org/officeDocument/2006/relationships/image" Target="../media/image37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11" Type="http://schemas.openxmlformats.org/officeDocument/2006/relationships/image" Target="../media/image36.png"/><Relationship Id="rId5" Type="http://schemas.openxmlformats.org/officeDocument/2006/relationships/image" Target="../media/image300.png"/><Relationship Id="rId15" Type="http://schemas.openxmlformats.org/officeDocument/2006/relationships/image" Target="../media/image38.png"/><Relationship Id="rId10" Type="http://schemas.openxmlformats.org/officeDocument/2006/relationships/image" Target="../media/image35.png"/><Relationship Id="rId4" Type="http://schemas.openxmlformats.org/officeDocument/2006/relationships/image" Target="../media/image290.png"/><Relationship Id="rId9" Type="http://schemas.openxmlformats.org/officeDocument/2006/relationships/image" Target="../media/image34.png"/><Relationship Id="rId1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47.png"/><Relationship Id="rId3" Type="http://schemas.openxmlformats.org/officeDocument/2006/relationships/image" Target="../media/image40.png"/><Relationship Id="rId7" Type="http://schemas.openxmlformats.org/officeDocument/2006/relationships/slide" Target="slide7.xml"/><Relationship Id="rId12" Type="http://schemas.openxmlformats.org/officeDocument/2006/relationships/image" Target="../media/image46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11" Type="http://schemas.openxmlformats.org/officeDocument/2006/relationships/image" Target="../media/image45.png"/><Relationship Id="rId5" Type="http://schemas.openxmlformats.org/officeDocument/2006/relationships/image" Target="../media/image42.png"/><Relationship Id="rId10" Type="http://schemas.openxmlformats.org/officeDocument/2006/relationships/image" Target="../media/image44.png"/><Relationship Id="rId4" Type="http://schemas.openxmlformats.org/officeDocument/2006/relationships/image" Target="../media/image41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21.png"/><Relationship Id="rId3" Type="http://schemas.openxmlformats.org/officeDocument/2006/relationships/slide" Target="slide15.xml"/><Relationship Id="rId7" Type="http://schemas.openxmlformats.org/officeDocument/2006/relationships/image" Target="../media/image51.png"/><Relationship Id="rId12" Type="http://schemas.openxmlformats.org/officeDocument/2006/relationships/image" Target="../media/image5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01.png"/><Relationship Id="rId5" Type="http://schemas.openxmlformats.org/officeDocument/2006/relationships/image" Target="../media/image49.png"/><Relationship Id="rId10" Type="http://schemas.openxmlformats.org/officeDocument/2006/relationships/image" Target="../media/image53.png"/><Relationship Id="rId4" Type="http://schemas.openxmlformats.org/officeDocument/2006/relationships/slide" Target="slide6.xml"/><Relationship Id="rId9" Type="http://schemas.openxmlformats.org/officeDocument/2006/relationships/image" Target="../media/image481.png"/><Relationship Id="rId14" Type="http://schemas.openxmlformats.org/officeDocument/2006/relationships/image" Target="../media/image5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0.png"/><Relationship Id="rId3" Type="http://schemas.openxmlformats.org/officeDocument/2006/relationships/image" Target="../media/image56.png"/><Relationship Id="rId7" Type="http://schemas.openxmlformats.org/officeDocument/2006/relationships/image" Target="../media/image46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10.xml"/><Relationship Id="rId4" Type="http://schemas.openxmlformats.org/officeDocument/2006/relationships/slide" Target="slide1.xml"/><Relationship Id="rId9" Type="http://schemas.openxmlformats.org/officeDocument/2006/relationships/image" Target="../media/image48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58.png"/><Relationship Id="rId7" Type="http://schemas.openxmlformats.org/officeDocument/2006/relationships/slide" Target="slide10.xml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0.png"/><Relationship Id="rId5" Type="http://schemas.openxmlformats.org/officeDocument/2006/relationships/image" Target="../media/image470.png"/><Relationship Id="rId10" Type="http://schemas.openxmlformats.org/officeDocument/2006/relationships/image" Target="../media/image500.png"/><Relationship Id="rId4" Type="http://schemas.openxmlformats.org/officeDocument/2006/relationships/image" Target="../media/image460.png"/><Relationship Id="rId9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1827081" y="2249209"/>
            <a:ext cx="3491345" cy="3439076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659088"/>
            <a:ext cx="9144000" cy="1047318"/>
          </a:xfrm>
        </p:spPr>
        <p:txBody>
          <a:bodyPr/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クーロンの法則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>
            <a:hlinkClick r:id="rId2" action="ppaction://hlinksldjump"/>
          </p:cNvPr>
          <p:cNvSpPr txBox="1"/>
          <p:nvPr/>
        </p:nvSpPr>
        <p:spPr>
          <a:xfrm>
            <a:off x="2202026" y="2892535"/>
            <a:ext cx="2741456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要点からスタート</a:t>
            </a:r>
            <a:endParaRPr kumimoji="1" lang="ja-JP" altLang="en-US" dirty="0">
              <a:solidFill>
                <a:schemeClr val="bg1"/>
              </a:solidFill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7" name="テキスト ボックス 6">
            <a:hlinkClick r:id="rId3" action="ppaction://hlinksldjump"/>
          </p:cNvPr>
          <p:cNvSpPr txBox="1"/>
          <p:nvPr/>
        </p:nvSpPr>
        <p:spPr>
          <a:xfrm>
            <a:off x="2202026" y="3810216"/>
            <a:ext cx="2741456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例題からスタート</a:t>
            </a:r>
            <a:endParaRPr kumimoji="1" lang="ja-JP" altLang="en-US" dirty="0">
              <a:solidFill>
                <a:schemeClr val="bg1"/>
              </a:solidFill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9" name="テキスト ボックス 8">
            <a:hlinkClick r:id="rId4" action="ppaction://hlinksldjump"/>
          </p:cNvPr>
          <p:cNvSpPr txBox="1"/>
          <p:nvPr/>
        </p:nvSpPr>
        <p:spPr>
          <a:xfrm>
            <a:off x="2202026" y="4727897"/>
            <a:ext cx="2741456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練習問題からスタート</a:t>
            </a:r>
            <a:endParaRPr kumimoji="1" lang="ja-JP" altLang="en-US" dirty="0">
              <a:solidFill>
                <a:schemeClr val="bg1"/>
              </a:solidFill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51479" y="2037976"/>
            <a:ext cx="204254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磁気</a:t>
            </a:r>
            <a:r>
              <a:rPr lang="ja-JP" altLang="en-US" dirty="0" smtClean="0">
                <a:solidFill>
                  <a:srgbClr val="0070C0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に関する法則</a:t>
            </a:r>
            <a:endParaRPr kumimoji="1" lang="ja-JP" altLang="en-US" dirty="0">
              <a:solidFill>
                <a:srgbClr val="0070C0"/>
              </a:solidFill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872115" y="2249209"/>
            <a:ext cx="3491345" cy="3439076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hlinkClick r:id="rId5" action="ppaction://hlinksldjump"/>
          </p:cNvPr>
          <p:cNvSpPr txBox="1"/>
          <p:nvPr/>
        </p:nvSpPr>
        <p:spPr>
          <a:xfrm>
            <a:off x="7247060" y="2892535"/>
            <a:ext cx="2741456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要点からスタート</a:t>
            </a:r>
            <a:endParaRPr kumimoji="1" lang="ja-JP" altLang="en-US" dirty="0">
              <a:solidFill>
                <a:schemeClr val="bg1"/>
              </a:solidFill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13" name="テキスト ボックス 12">
            <a:hlinkClick r:id="rId6" action="ppaction://hlinksldjump"/>
          </p:cNvPr>
          <p:cNvSpPr txBox="1"/>
          <p:nvPr/>
        </p:nvSpPr>
        <p:spPr>
          <a:xfrm>
            <a:off x="7247060" y="3810216"/>
            <a:ext cx="2741456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例題からスタート</a:t>
            </a:r>
            <a:endParaRPr kumimoji="1" lang="ja-JP" altLang="en-US" dirty="0">
              <a:solidFill>
                <a:schemeClr val="bg1"/>
              </a:solidFill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14" name="テキスト ボックス 13">
            <a:hlinkClick r:id="rId7" action="ppaction://hlinksldjump"/>
          </p:cNvPr>
          <p:cNvSpPr txBox="1"/>
          <p:nvPr/>
        </p:nvSpPr>
        <p:spPr>
          <a:xfrm>
            <a:off x="7247060" y="4727897"/>
            <a:ext cx="2741456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練習問題からスタート</a:t>
            </a:r>
            <a:endParaRPr kumimoji="1" lang="ja-JP" altLang="en-US" dirty="0">
              <a:solidFill>
                <a:schemeClr val="bg1"/>
              </a:solidFill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477760" y="2037976"/>
            <a:ext cx="227337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静電気</a:t>
            </a:r>
            <a:r>
              <a:rPr lang="ja-JP" altLang="en-US" dirty="0" smtClean="0">
                <a:solidFill>
                  <a:srgbClr val="00B050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に関する法則</a:t>
            </a:r>
            <a:endParaRPr kumimoji="1" lang="ja-JP" altLang="en-US" dirty="0">
              <a:solidFill>
                <a:srgbClr val="00B050"/>
              </a:solidFill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173839" y="5973457"/>
            <a:ext cx="3844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spc="500" dirty="0" smtClean="0">
                <a:solidFill>
                  <a:srgbClr val="FF0000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項目をマウスでクリック！</a:t>
            </a:r>
            <a:endParaRPr kumimoji="1" lang="ja-JP" altLang="en-US" sz="2000" spc="500" dirty="0">
              <a:solidFill>
                <a:srgbClr val="FF0000"/>
              </a:solidFill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17" name="角丸四角形 16">
            <a:hlinkClick r:id="rId8" action="ppaction://hlinksldjump"/>
          </p:cNvPr>
          <p:cNvSpPr/>
          <p:nvPr/>
        </p:nvSpPr>
        <p:spPr>
          <a:xfrm>
            <a:off x="10668000" y="6004235"/>
            <a:ext cx="1178843" cy="36933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終了</a:t>
            </a:r>
            <a:endParaRPr kumimoji="1" lang="ja-JP" altLang="en-US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8893134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88372" y="945575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</a:rPr>
              <a:t>＜例題＞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29029" y="225239"/>
            <a:ext cx="4083628" cy="473896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prstClr val="white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磁気に関するクーロンの法則</a:t>
            </a:r>
            <a:endParaRPr lang="ja-JP" altLang="en-US" sz="2000" dirty="0">
              <a:solidFill>
                <a:prstClr val="white"/>
              </a:solidFill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7" name="角丸四角形 6">
            <a:hlinkClick r:id="rId2" action="ppaction://hlinksldjump"/>
          </p:cNvPr>
          <p:cNvSpPr/>
          <p:nvPr/>
        </p:nvSpPr>
        <p:spPr>
          <a:xfrm>
            <a:off x="7915145" y="6096366"/>
            <a:ext cx="1458945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練習問題へ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角丸四角形 7">
            <a:hlinkClick r:id="rId3" action="ppaction://hlinksldjump"/>
          </p:cNvPr>
          <p:cNvSpPr/>
          <p:nvPr/>
        </p:nvSpPr>
        <p:spPr>
          <a:xfrm>
            <a:off x="9511984" y="6096366"/>
            <a:ext cx="1453639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要点</a:t>
            </a:r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へ戻る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727363" y="1376108"/>
                <a:ext cx="6891758" cy="9264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>
                    <a:solidFill>
                      <a:prstClr val="black"/>
                    </a:solidFill>
                  </a:rPr>
                  <a:t>図のように，空気中にある二つの磁極の強さが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=4×</m:t>
                    </m:r>
                    <m:sSup>
                      <m:sSupPr>
                        <m:ctrlP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Wb</m:t>
                    </m:r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</a:rPr>
                  <a:t>と</a:t>
                </a:r>
                <a:endParaRPr lang="en-US" altLang="ja-JP" dirty="0" smtClean="0">
                  <a:solidFill>
                    <a:prstClr val="black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n-US" altLang="ja-JP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</a:rPr>
                  <a:t>で</a:t>
                </a:r>
                <a:r>
                  <a:rPr lang="ja-JP" altLang="en-US" dirty="0">
                    <a:solidFill>
                      <a:prstClr val="black"/>
                    </a:solidFill>
                  </a:rPr>
                  <a:t>，</a:t>
                </a:r>
                <a:r>
                  <a:rPr lang="ja-JP" altLang="en-US" dirty="0" smtClean="0">
                    <a:solidFill>
                      <a:prstClr val="black"/>
                    </a:solidFill>
                  </a:rPr>
                  <a:t>両磁極間の距離が 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10 </m:t>
                    </m:r>
                    <m:r>
                      <m:rPr>
                        <m:sty m:val="p"/>
                      </m:rP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</a:rPr>
                  <a:t> のとき，両磁極</a:t>
                </a:r>
                <a:endParaRPr lang="en-US" altLang="ja-JP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dirty="0" smtClean="0">
                    <a:solidFill>
                      <a:prstClr val="black"/>
                    </a:solidFill>
                  </a:rPr>
                  <a:t>間に働く力 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</a:rPr>
                  <a:t> は何</a:t>
                </a:r>
                <a:r>
                  <a:rPr lang="ja-JP" altLang="en-US" dirty="0" smtClean="0">
                    <a:solidFill>
                      <a:prstClr val="black"/>
                    </a:solidFill>
                    <a:latin typeface="+mn-ea"/>
                  </a:rPr>
                  <a:t> ［</a:t>
                </a:r>
                <a:r>
                  <a:rPr lang="en-US" altLang="ja-JP" dirty="0" smtClean="0">
                    <a:solidFill>
                      <a:prstClr val="black"/>
                    </a:solidFill>
                    <a:latin typeface="+mn-ea"/>
                  </a:rPr>
                  <a:t>N</a:t>
                </a:r>
                <a:r>
                  <a:rPr lang="ja-JP" altLang="en-US" dirty="0" smtClean="0">
                    <a:solidFill>
                      <a:prstClr val="black"/>
                    </a:solidFill>
                    <a:latin typeface="+mn-ea"/>
                  </a:rPr>
                  <a:t>］</a:t>
                </a:r>
                <a:r>
                  <a:rPr lang="ja-JP" altLang="en-US" dirty="0" smtClean="0">
                    <a:solidFill>
                      <a:prstClr val="black"/>
                    </a:solidFill>
                  </a:rPr>
                  <a:t>か。</a:t>
                </a:r>
                <a:endParaRPr lang="en-US" altLang="ja-JP" dirty="0" smtClean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63" y="1376108"/>
                <a:ext cx="6891758" cy="926407"/>
              </a:xfrm>
              <a:prstGeom prst="rect">
                <a:avLst/>
              </a:prstGeom>
              <a:blipFill rotWithShape="0">
                <a:blip r:embed="rId4"/>
                <a:stretch>
                  <a:fillRect l="-707" t="-5921" b="-72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488372" y="2923233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</a:rPr>
              <a:t>＜解答＞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727363" y="3321828"/>
                <a:ext cx="70022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>
                    <a:solidFill>
                      <a:prstClr val="black"/>
                    </a:solidFill>
                  </a:rPr>
                  <a:t>①　両磁極間の距離の単位を</a:t>
                </a:r>
                <a:r>
                  <a:rPr lang="ja-JP" altLang="en-US" dirty="0" smtClean="0">
                    <a:solidFill>
                      <a:srgbClr val="FF0000"/>
                    </a:solidFill>
                    <a:latin typeface="+mn-ea"/>
                  </a:rPr>
                  <a:t>［</a:t>
                </a:r>
                <a:r>
                  <a:rPr lang="en-US" altLang="ja-JP" dirty="0" smtClean="0">
                    <a:solidFill>
                      <a:srgbClr val="FF0000"/>
                    </a:solidFill>
                    <a:latin typeface="+mn-ea"/>
                  </a:rPr>
                  <a:t>m</a:t>
                </a:r>
                <a:r>
                  <a:rPr lang="ja-JP" altLang="en-US" dirty="0" smtClean="0">
                    <a:solidFill>
                      <a:srgbClr val="FF0000"/>
                    </a:solidFill>
                    <a:latin typeface="+mn-ea"/>
                  </a:rPr>
                  <a:t>］</a:t>
                </a:r>
                <a:r>
                  <a:rPr lang="ja-JP" altLang="en-US" dirty="0" smtClean="0">
                    <a:solidFill>
                      <a:prstClr val="black"/>
                    </a:solidFill>
                  </a:rPr>
                  <a:t>に変換する。　→　</a:t>
                </a:r>
                <a:r>
                  <a:rPr lang="en-US" altLang="ja-JP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10 </m:t>
                    </m:r>
                    <m:r>
                      <m:rPr>
                        <m:sty m:val="p"/>
                      </m:rP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dirty="0" smtClean="0">
                    <a:solidFill>
                      <a:prstClr val="black"/>
                    </a:solidFill>
                  </a:rPr>
                  <a:t> </a:t>
                </a:r>
                <a:r>
                  <a:rPr lang="ja-JP" altLang="en-US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0.1</m:t>
                    </m:r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ja-JP" altLang="en-US" dirty="0">
                    <a:solidFill>
                      <a:prstClr val="black"/>
                    </a:solidFill>
                  </a:rPr>
                  <a:t> </a:t>
                </a:r>
                <a:endParaRPr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63" y="3321828"/>
                <a:ext cx="7002238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696" t="-14754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/>
          <p:cNvSpPr txBox="1"/>
          <p:nvPr/>
        </p:nvSpPr>
        <p:spPr>
          <a:xfrm>
            <a:off x="727363" y="4060492"/>
            <a:ext cx="5942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③</a:t>
            </a:r>
            <a:r>
              <a:rPr lang="ja-JP" altLang="en-US" dirty="0" smtClean="0">
                <a:solidFill>
                  <a:prstClr val="black"/>
                </a:solidFill>
              </a:rPr>
              <a:t>　</a:t>
            </a:r>
            <a:r>
              <a:rPr lang="ja-JP" altLang="en-US" dirty="0">
                <a:solidFill>
                  <a:prstClr val="black"/>
                </a:solidFill>
              </a:rPr>
              <a:t>二つの磁極間に働く力を求める式</a:t>
            </a:r>
            <a:r>
              <a:rPr lang="ja-JP" altLang="en-US" dirty="0" smtClean="0">
                <a:solidFill>
                  <a:prstClr val="black"/>
                </a:solidFill>
              </a:rPr>
              <a:t>に代入して計算する。</a:t>
            </a:r>
            <a:endParaRPr lang="ja-JP" alt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727363" y="3691160"/>
                <a:ext cx="75695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>
                    <a:solidFill>
                      <a:prstClr val="black"/>
                    </a:solidFill>
                  </a:rPr>
                  <a:t>②　</a:t>
                </a:r>
                <a:r>
                  <a:rPr lang="ja-JP" altLang="en-US" dirty="0">
                    <a:solidFill>
                      <a:prstClr val="black"/>
                    </a:solidFill>
                  </a:rPr>
                  <a:t>磁極</a:t>
                </a:r>
                <a:r>
                  <a:rPr lang="ja-JP" altLang="en-US" dirty="0" smtClean="0">
                    <a:solidFill>
                      <a:prstClr val="black"/>
                    </a:solidFill>
                  </a:rPr>
                  <a:t>が</a:t>
                </a:r>
                <a:r>
                  <a:rPr lang="ja-JP" altLang="en-US" b="1" dirty="0" smtClean="0">
                    <a:solidFill>
                      <a:srgbClr val="FF0000"/>
                    </a:solidFill>
                  </a:rPr>
                  <a:t>空気中</a:t>
                </a:r>
                <a:r>
                  <a:rPr lang="ja-JP" altLang="en-US" dirty="0" smtClean="0">
                    <a:solidFill>
                      <a:prstClr val="black"/>
                    </a:solidFill>
                  </a:rPr>
                  <a:t>にあるので，透磁率は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=4</m:t>
                    </m:r>
                    <m:r>
                      <a:rPr lang="ja-JP" alt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</m:t>
                        </m:r>
                      </m:sup>
                    </m:sSup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ja-JP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</a:rPr>
                  <a:t> となる。</a:t>
                </a:r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63" y="3691160"/>
                <a:ext cx="756950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644" t="-15000" b="-2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1134703" y="4614649"/>
                <a:ext cx="7499810" cy="5597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=6.33×</m:t>
                      </m:r>
                      <m:sSup>
                        <m:sSup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=6.33×</m:t>
                      </m:r>
                      <m:sSup>
                        <m:sSup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4×</m:t>
                          </m:r>
                          <m:sSup>
                            <m:sSup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</m:sup>
                          </m:sSup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×6×</m:t>
                          </m:r>
                          <m:sSup>
                            <m:sSup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0.1</m:t>
                              </m:r>
                            </m:e>
                            <m:sup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 0.152 </m:t>
                      </m:r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703" y="4614649"/>
                <a:ext cx="7499810" cy="55970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5952862" y="5384791"/>
                <a:ext cx="53620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ja-JP" altLang="en-US" dirty="0" smtClean="0">
                    <a:solidFill>
                      <a:prstClr val="black"/>
                    </a:solidFill>
                  </a:rPr>
                  <a:t>働く力の大きさは </a:t>
                </a:r>
                <a14:m>
                  <m:oMath xmlns:m="http://schemas.openxmlformats.org/officeDocument/2006/math"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0.152 </m:t>
                    </m:r>
                    <m:r>
                      <a:rPr lang="en-US" altLang="ja-JP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en-US" altLang="ja-JP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</a:rPr>
                  <a:t> で，磁極には</a:t>
                </a:r>
                <a:r>
                  <a:rPr lang="ja-JP" altLang="en-US" b="1" dirty="0" smtClean="0">
                    <a:solidFill>
                      <a:srgbClr val="FF0000"/>
                    </a:solidFill>
                  </a:rPr>
                  <a:t>反発力</a:t>
                </a:r>
                <a:r>
                  <a:rPr lang="ja-JP" altLang="en-US" dirty="0" smtClean="0">
                    <a:solidFill>
                      <a:prstClr val="black"/>
                    </a:solidFill>
                  </a:rPr>
                  <a:t>が働く。</a:t>
                </a:r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862" y="5384791"/>
                <a:ext cx="5362045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2730" t="-34783" r="-2048" b="-434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直線コネクタ 34"/>
          <p:cNvCxnSpPr/>
          <p:nvPr/>
        </p:nvCxnSpPr>
        <p:spPr>
          <a:xfrm>
            <a:off x="8026656" y="1812559"/>
            <a:ext cx="3730337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グループ化 35"/>
          <p:cNvGrpSpPr/>
          <p:nvPr/>
        </p:nvGrpSpPr>
        <p:grpSpPr>
          <a:xfrm>
            <a:off x="8565277" y="1679158"/>
            <a:ext cx="266801" cy="266802"/>
            <a:chOff x="2034408" y="1981802"/>
            <a:chExt cx="266801" cy="266802"/>
          </a:xfrm>
        </p:grpSpPr>
        <p:sp>
          <p:nvSpPr>
            <p:cNvPr id="37" name="円/楕円 36"/>
            <p:cNvSpPr/>
            <p:nvPr/>
          </p:nvSpPr>
          <p:spPr>
            <a:xfrm>
              <a:off x="2034408" y="1981802"/>
              <a:ext cx="266801" cy="26680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2153510" y="2013539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10912761" y="1679158"/>
            <a:ext cx="266801" cy="266802"/>
            <a:chOff x="4381892" y="1981802"/>
            <a:chExt cx="266801" cy="266802"/>
          </a:xfrm>
        </p:grpSpPr>
        <p:sp>
          <p:nvSpPr>
            <p:cNvPr id="40" name="円/楕円 39"/>
            <p:cNvSpPr/>
            <p:nvPr/>
          </p:nvSpPr>
          <p:spPr>
            <a:xfrm>
              <a:off x="4381892" y="1981802"/>
              <a:ext cx="266801" cy="26680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4500994" y="2013539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2" name="右矢印 41"/>
          <p:cNvSpPr/>
          <p:nvPr/>
        </p:nvSpPr>
        <p:spPr>
          <a:xfrm rot="10800000">
            <a:off x="7891545" y="1708650"/>
            <a:ext cx="644236" cy="207818"/>
          </a:xfrm>
          <a:prstGeom prst="rightArrow">
            <a:avLst>
              <a:gd name="adj1" fmla="val 50000"/>
              <a:gd name="adj2" fmla="val 8779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3" name="右矢印 42"/>
          <p:cNvSpPr/>
          <p:nvPr/>
        </p:nvSpPr>
        <p:spPr>
          <a:xfrm>
            <a:off x="11201684" y="1708650"/>
            <a:ext cx="644236" cy="207818"/>
          </a:xfrm>
          <a:prstGeom prst="rightArrow">
            <a:avLst>
              <a:gd name="adj1" fmla="val 50000"/>
              <a:gd name="adj2" fmla="val 8779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/>
              <p:cNvSpPr txBox="1"/>
              <p:nvPr/>
            </p:nvSpPr>
            <p:spPr>
              <a:xfrm>
                <a:off x="8524238" y="1247791"/>
                <a:ext cx="3488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4" name="テキスト ボックス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4238" y="1247791"/>
                <a:ext cx="348877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10345" r="-5172" b="-1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10869061" y="1247791"/>
                <a:ext cx="3542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9061" y="1247791"/>
                <a:ext cx="354200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8621" r="-6897" b="-1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テキスト ボックス 45"/>
          <p:cNvSpPr txBox="1"/>
          <p:nvPr/>
        </p:nvSpPr>
        <p:spPr>
          <a:xfrm>
            <a:off x="8198378" y="941544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Ｎ極</a:t>
            </a:r>
            <a:r>
              <a:rPr lang="en-US" altLang="ja-JP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(+)</a:t>
            </a:r>
            <a:endParaRPr lang="ja-JP" altLang="en-US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544184" y="941544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Ｎ極</a:t>
            </a:r>
            <a:r>
              <a:rPr lang="en-US" altLang="ja-JP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(+)</a:t>
            </a:r>
            <a:endParaRPr lang="ja-JP" altLang="en-US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7921041" y="1364950"/>
                <a:ext cx="203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1041" y="1364950"/>
                <a:ext cx="203004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26471" r="-20588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11620794" y="1364949"/>
                <a:ext cx="203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0794" y="1364949"/>
                <a:ext cx="203004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26471" r="-20588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コネクタ 49"/>
          <p:cNvCxnSpPr/>
          <p:nvPr/>
        </p:nvCxnSpPr>
        <p:spPr>
          <a:xfrm>
            <a:off x="8684379" y="2063515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11028028" y="2042733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8684379" y="2489542"/>
            <a:ext cx="2361781" cy="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/>
              <p:cNvSpPr txBox="1"/>
              <p:nvPr/>
            </p:nvSpPr>
            <p:spPr>
              <a:xfrm>
                <a:off x="9771235" y="2175743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3" name="テキスト ボックス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1235" y="2175743"/>
                <a:ext cx="166969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角丸四角形 53">
            <a:hlinkClick r:id="rId14" action="ppaction://hlinksldjump"/>
          </p:cNvPr>
          <p:cNvSpPr/>
          <p:nvPr/>
        </p:nvSpPr>
        <p:spPr>
          <a:xfrm>
            <a:off x="11079917" y="6096366"/>
            <a:ext cx="993154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トップ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182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27363" y="94557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練習問題</a:t>
            </a:r>
            <a:endParaRPr kumimoji="1" lang="en-US" altLang="ja-JP" dirty="0" smtClean="0"/>
          </a:p>
        </p:txBody>
      </p:sp>
      <p:sp>
        <p:nvSpPr>
          <p:cNvPr id="5" name="角丸四角形 4"/>
          <p:cNvSpPr/>
          <p:nvPr/>
        </p:nvSpPr>
        <p:spPr>
          <a:xfrm>
            <a:off x="329029" y="225239"/>
            <a:ext cx="4083628" cy="473896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latin typeface="AR P新藝体E" panose="020B0600010101010101" pitchFamily="50" charset="-128"/>
                <a:ea typeface="AR P新藝体E" panose="020B0600010101010101" pitchFamily="50" charset="-128"/>
              </a:rPr>
              <a:t>磁</a:t>
            </a:r>
            <a:r>
              <a:rPr kumimoji="1" lang="ja-JP" altLang="en-US" sz="2000" dirty="0" smtClean="0">
                <a:latin typeface="AR P新藝体E" panose="020B0600010101010101" pitchFamily="50" charset="-128"/>
                <a:ea typeface="AR P新藝体E" panose="020B0600010101010101" pitchFamily="50" charset="-128"/>
              </a:rPr>
              <a:t>気に関するクーロンの法則</a:t>
            </a:r>
            <a:endParaRPr kumimoji="1" lang="ja-JP" altLang="en-US" sz="2000" dirty="0"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27363" y="1561347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（１）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27362" y="2823257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（２）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7362" y="4085167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（３）</a:t>
            </a:r>
            <a:endParaRPr kumimoji="1" lang="ja-JP" altLang="en-US" dirty="0"/>
          </a:p>
        </p:txBody>
      </p:sp>
      <p:sp>
        <p:nvSpPr>
          <p:cNvPr id="12" name="角丸四角形 11">
            <a:hlinkClick r:id="rId2" action="ppaction://hlinksldjump"/>
          </p:cNvPr>
          <p:cNvSpPr/>
          <p:nvPr/>
        </p:nvSpPr>
        <p:spPr>
          <a:xfrm>
            <a:off x="9511984" y="6096366"/>
            <a:ext cx="1453639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要点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へ戻る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角丸四角形 12">
            <a:hlinkClick r:id="rId3" action="ppaction://hlinksldjump"/>
          </p:cNvPr>
          <p:cNvSpPr/>
          <p:nvPr/>
        </p:nvSpPr>
        <p:spPr>
          <a:xfrm>
            <a:off x="11079917" y="6096366"/>
            <a:ext cx="993154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トップ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1416133" y="1561347"/>
                <a:ext cx="8527976" cy="9264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 smtClean="0"/>
                  <a:t>真空</a:t>
                </a:r>
                <a:r>
                  <a:rPr kumimoji="1" lang="ja-JP" altLang="en-US" dirty="0" smtClean="0"/>
                  <a:t>中にある二つの磁極の強さが，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Wb</m:t>
                    </m:r>
                  </m:oMath>
                </a14:m>
                <a:r>
                  <a:rPr kumimoji="1" lang="en-US" altLang="ja-JP" dirty="0" smtClean="0"/>
                  <a:t> </a:t>
                </a:r>
                <a:r>
                  <a:rPr lang="ja-JP" altLang="en-US" dirty="0" smtClean="0"/>
                  <a:t>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ja-JP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－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5×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kumimoji="1"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</m:oMath>
                </a14:m>
                <a:r>
                  <a:rPr kumimoji="1" lang="en-US" altLang="ja-JP" dirty="0" smtClean="0"/>
                  <a:t> </a:t>
                </a:r>
                <a:r>
                  <a:rPr kumimoji="1" lang="ja-JP" altLang="en-US" dirty="0" smtClean="0"/>
                  <a:t>で</a:t>
                </a:r>
                <a:r>
                  <a:rPr kumimoji="1" lang="ja-JP" altLang="en-US" dirty="0" smtClean="0"/>
                  <a:t>，</a:t>
                </a:r>
                <a:endParaRPr kumimoji="1" lang="en-US" altLang="ja-JP" dirty="0" smtClean="0"/>
              </a:p>
              <a:p>
                <a:r>
                  <a:rPr kumimoji="1" lang="ja-JP" altLang="en-US" dirty="0" smtClean="0"/>
                  <a:t>両磁極間</a:t>
                </a:r>
                <a:r>
                  <a:rPr kumimoji="1" lang="ja-JP" altLang="en-US" dirty="0" smtClean="0"/>
                  <a:t>の距離が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ja-JP" altLang="en-US" dirty="0" smtClean="0"/>
                  <a:t> のとき，両磁極間に働く力の大きさ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kumimoji="1" lang="ja-JP" altLang="en-US" dirty="0" smtClean="0"/>
                  <a:t> は何 </a:t>
                </a:r>
                <a:r>
                  <a:rPr kumimoji="1" lang="ja-JP" altLang="en-US" dirty="0" smtClean="0">
                    <a:latin typeface="+mn-ea"/>
                  </a:rPr>
                  <a:t>［</a:t>
                </a:r>
                <a:r>
                  <a:rPr kumimoji="1" lang="en-US" altLang="ja-JP" dirty="0" smtClean="0">
                    <a:latin typeface="+mn-ea"/>
                  </a:rPr>
                  <a:t>N</a:t>
                </a:r>
                <a:r>
                  <a:rPr kumimoji="1" lang="ja-JP" altLang="en-US" dirty="0" smtClean="0">
                    <a:latin typeface="+mn-ea"/>
                  </a:rPr>
                  <a:t>］ </a:t>
                </a:r>
                <a:r>
                  <a:rPr kumimoji="1" lang="ja-JP" altLang="en-US" dirty="0" smtClean="0"/>
                  <a:t>か</a:t>
                </a:r>
                <a:r>
                  <a:rPr kumimoji="1" lang="ja-JP" altLang="en-US" dirty="0" smtClean="0"/>
                  <a:t>。</a:t>
                </a:r>
                <a:endParaRPr kumimoji="1" lang="en-US" altLang="ja-JP" dirty="0" smtClean="0"/>
              </a:p>
              <a:p>
                <a:r>
                  <a:rPr lang="ja-JP" altLang="en-US" dirty="0" smtClean="0"/>
                  <a:t>また，働く</a:t>
                </a:r>
                <a:r>
                  <a:rPr lang="ja-JP" altLang="en-US" dirty="0" smtClean="0"/>
                  <a:t>力は吸引力か反発力か。</a:t>
                </a:r>
                <a:endParaRPr kumimoji="1" lang="en-US" altLang="ja-JP" dirty="0" smtClean="0"/>
              </a:p>
            </p:txBody>
          </p:sp>
        </mc:Choice>
        <mc:Fallback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133" y="1561347"/>
                <a:ext cx="8527976" cy="926407"/>
              </a:xfrm>
              <a:prstGeom prst="rect">
                <a:avLst/>
              </a:prstGeom>
              <a:blipFill rotWithShape="0">
                <a:blip r:embed="rId4"/>
                <a:stretch>
                  <a:fillRect l="-572" t="-5263" b="-72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1412173" y="2867884"/>
                <a:ext cx="853193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 smtClean="0"/>
                  <a:t>空気</a:t>
                </a:r>
                <a:r>
                  <a:rPr kumimoji="1" lang="ja-JP" altLang="en-US" dirty="0" smtClean="0"/>
                  <a:t>中にある二つの磁極の強さが，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Wb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/>
                  <a:t>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=4×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ja-JP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Wb</m:t>
                    </m:r>
                  </m:oMath>
                </a14:m>
                <a:r>
                  <a:rPr kumimoji="1" lang="ja-JP" altLang="en-US" dirty="0" smtClean="0"/>
                  <a:t> で，そのときに両磁極間に働く力の大きさ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kumimoji="1" lang="ja-JP" altLang="en-US" dirty="0" smtClean="0"/>
                  <a:t>は 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.5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であった。磁極間の距離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kumimoji="1" lang="ja-JP" altLang="en-US" dirty="0" smtClean="0"/>
                  <a:t>は何</a:t>
                </a:r>
                <a14:m>
                  <m:oMath xmlns:m="http://schemas.openxmlformats.org/officeDocument/2006/math">
                    <m:r>
                      <a:rPr lang="ja-JP" alt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>
                    <a:latin typeface="+mn-ea"/>
                  </a:rPr>
                  <a:t>［</a:t>
                </a:r>
                <a:r>
                  <a:rPr lang="en-US" altLang="ja-JP" dirty="0" smtClean="0">
                    <a:latin typeface="+mn-ea"/>
                  </a:rPr>
                  <a:t>cm</a:t>
                </a:r>
                <a:r>
                  <a:rPr lang="ja-JP" altLang="en-US" dirty="0" smtClean="0">
                    <a:latin typeface="+mn-ea"/>
                  </a:rPr>
                  <a:t>］</a:t>
                </a:r>
                <a:r>
                  <a:rPr lang="ja-JP" altLang="en-US" dirty="0" smtClean="0"/>
                  <a:t>か。</a:t>
                </a:r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173" y="2867884"/>
                <a:ext cx="8531935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643" t="-7547" r="-71" b="-113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1412175" y="4085167"/>
                <a:ext cx="8613174" cy="649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 smtClean="0"/>
                  <a:t>空気</a:t>
                </a:r>
                <a:r>
                  <a:rPr kumimoji="1" lang="ja-JP" altLang="en-US" dirty="0" smtClean="0"/>
                  <a:t>中にある二つの磁極が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ja-JP" dirty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ja-JP" altLang="en-US" dirty="0" smtClean="0"/>
                  <a:t> 離れており，磁極間には</a:t>
                </a:r>
                <a14:m>
                  <m:oMath xmlns:m="http://schemas.openxmlformats.org/officeDocument/2006/math">
                    <m:r>
                      <a:rPr lang="en-US" altLang="ja-JP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0.8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en-US" altLang="ja-JP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err="1" smtClean="0"/>
                  <a:t>の吸</a:t>
                </a:r>
                <a:r>
                  <a:rPr lang="ja-JP" altLang="en-US" dirty="0" smtClean="0"/>
                  <a:t>引力が働いた。片方の磁極の強さが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en-US" altLang="ja-JP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Wb</m:t>
                    </m:r>
                  </m:oMath>
                </a14:m>
                <a:r>
                  <a:rPr kumimoji="1" lang="ja-JP" altLang="en-US" dirty="0" smtClean="0"/>
                  <a:t>のとき，もう一つの磁極の強さ</a:t>
                </a:r>
                <a:r>
                  <a:rPr lang="ja-JP" alt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dirty="0" smtClean="0"/>
                  <a:t>は何</a:t>
                </a:r>
                <a14:m>
                  <m:oMath xmlns:m="http://schemas.openxmlformats.org/officeDocument/2006/math">
                    <m:r>
                      <a:rPr lang="en-US" altLang="ja-JP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dirty="0" smtClean="0">
                    <a:latin typeface="+mn-ea"/>
                  </a:rPr>
                  <a:t>［</a:t>
                </a:r>
                <a:r>
                  <a:rPr kumimoji="1" lang="en-US" altLang="ja-JP" dirty="0" err="1" smtClean="0">
                    <a:latin typeface="+mn-ea"/>
                  </a:rPr>
                  <a:t>Wb</a:t>
                </a:r>
                <a:r>
                  <a:rPr kumimoji="1" lang="ja-JP" altLang="en-US" dirty="0" smtClean="0">
                    <a:latin typeface="+mn-ea"/>
                  </a:rPr>
                  <a:t>］</a:t>
                </a:r>
                <a:r>
                  <a:rPr kumimoji="1" lang="ja-JP" altLang="en-US" dirty="0" smtClean="0"/>
                  <a:t>か。</a:t>
                </a:r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175" y="4085167"/>
                <a:ext cx="8613174" cy="649409"/>
              </a:xfrm>
              <a:prstGeom prst="rect">
                <a:avLst/>
              </a:prstGeom>
              <a:blipFill rotWithShape="0">
                <a:blip r:embed="rId6"/>
                <a:stretch>
                  <a:fillRect l="-637" t="-7477" r="-2335" b="-1028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角丸四角形 17">
            <a:hlinkClick r:id="rId7" action="ppaction://hlinksldjump"/>
          </p:cNvPr>
          <p:cNvSpPr/>
          <p:nvPr/>
        </p:nvSpPr>
        <p:spPr>
          <a:xfrm>
            <a:off x="10316469" y="1838527"/>
            <a:ext cx="1178843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(1)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解答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角丸四角形 20">
            <a:hlinkClick r:id="rId8" action="ppaction://hlinksldjump"/>
          </p:cNvPr>
          <p:cNvSpPr/>
          <p:nvPr/>
        </p:nvSpPr>
        <p:spPr>
          <a:xfrm>
            <a:off x="10316469" y="3007922"/>
            <a:ext cx="1178843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(2)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解答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角丸四角形 21">
            <a:hlinkClick r:id="rId9" action="ppaction://hlinksldjump"/>
          </p:cNvPr>
          <p:cNvSpPr/>
          <p:nvPr/>
        </p:nvSpPr>
        <p:spPr>
          <a:xfrm>
            <a:off x="10316468" y="4225205"/>
            <a:ext cx="1178843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解答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9246623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27363" y="945575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練習問題</a:t>
            </a:r>
            <a:r>
              <a:rPr lang="ja-JP" altLang="en-US" b="1" dirty="0" smtClean="0">
                <a:solidFill>
                  <a:prstClr val="black"/>
                </a:solidFill>
              </a:rPr>
              <a:t>＜解答＞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29029" y="225239"/>
            <a:ext cx="4083628" cy="473896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prstClr val="white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磁気に関するクーロンの法則</a:t>
            </a:r>
            <a:endParaRPr lang="ja-JP" altLang="en-US" sz="2000" dirty="0">
              <a:solidFill>
                <a:prstClr val="white"/>
              </a:solidFill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7363" y="1561347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（１）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2" name="角丸四角形 11">
            <a:hlinkClick r:id="rId2" action="ppaction://hlinksldjump"/>
          </p:cNvPr>
          <p:cNvSpPr/>
          <p:nvPr/>
        </p:nvSpPr>
        <p:spPr>
          <a:xfrm>
            <a:off x="9511984" y="6096366"/>
            <a:ext cx="1453639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要点</a:t>
            </a:r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へ戻る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角丸四角形 12">
            <a:hlinkClick r:id="rId3" action="ppaction://hlinksldjump"/>
          </p:cNvPr>
          <p:cNvSpPr/>
          <p:nvPr/>
        </p:nvSpPr>
        <p:spPr>
          <a:xfrm>
            <a:off x="11079917" y="6096366"/>
            <a:ext cx="993154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トップ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角丸四角形 14">
            <a:hlinkClick r:id="rId4" action="ppaction://hlinksldjump"/>
          </p:cNvPr>
          <p:cNvSpPr/>
          <p:nvPr/>
        </p:nvSpPr>
        <p:spPr>
          <a:xfrm>
            <a:off x="7915145" y="6096366"/>
            <a:ext cx="1458945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問題へ戻る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64169" y="3408053"/>
            <a:ext cx="762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②</a:t>
            </a:r>
            <a:r>
              <a:rPr lang="ja-JP" altLang="en-US" dirty="0" smtClean="0">
                <a:solidFill>
                  <a:prstClr val="black"/>
                </a:solidFill>
              </a:rPr>
              <a:t>　</a:t>
            </a:r>
            <a:r>
              <a:rPr lang="ja-JP" altLang="en-US" dirty="0">
                <a:solidFill>
                  <a:prstClr val="black"/>
                </a:solidFill>
              </a:rPr>
              <a:t>単位</a:t>
            </a:r>
            <a:r>
              <a:rPr lang="ja-JP" altLang="en-US" dirty="0" smtClean="0">
                <a:solidFill>
                  <a:prstClr val="black"/>
                </a:solidFill>
              </a:rPr>
              <a:t>に</a:t>
            </a:r>
            <a:r>
              <a:rPr lang="ja-JP" altLang="en-US" dirty="0">
                <a:solidFill>
                  <a:prstClr val="black"/>
                </a:solidFill>
              </a:rPr>
              <a:t>注意</a:t>
            </a:r>
            <a:r>
              <a:rPr lang="ja-JP" altLang="en-US" dirty="0" smtClean="0">
                <a:solidFill>
                  <a:prstClr val="black"/>
                </a:solidFill>
              </a:rPr>
              <a:t>して</a:t>
            </a:r>
            <a:r>
              <a:rPr lang="ja-JP" altLang="en-US" dirty="0">
                <a:solidFill>
                  <a:prstClr val="black"/>
                </a:solidFill>
              </a:rPr>
              <a:t>，二つの磁極間に働く力を求める式</a:t>
            </a:r>
            <a:r>
              <a:rPr lang="ja-JP" altLang="en-US" dirty="0" smtClean="0">
                <a:solidFill>
                  <a:prstClr val="black"/>
                </a:solidFill>
              </a:rPr>
              <a:t>に代入して計算する。</a:t>
            </a:r>
            <a:endParaRPr lang="ja-JP" alt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1361373" y="3892205"/>
                <a:ext cx="8909555" cy="5597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=6.33×</m:t>
                      </m:r>
                      <m:sSup>
                        <m:sSup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=6.33×</m:t>
                      </m:r>
                      <m:sSup>
                        <m:sSup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</m:sup>
                          </m:sSup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ja-JP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（</m:t>
                          </m:r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  <m:r>
                            <a:rPr lang="ja-JP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）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altLang="ja-JP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 −</m:t>
                      </m:r>
                      <m: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2.37</m:t>
                      </m:r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373" y="3892205"/>
                <a:ext cx="8909555" cy="55970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5643478" y="5103216"/>
                <a:ext cx="59342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ja-JP" altLang="en-US" dirty="0" smtClean="0">
                    <a:solidFill>
                      <a:prstClr val="black"/>
                    </a:solidFill>
                  </a:rPr>
                  <a:t>働く力の大きさは</a:t>
                </a:r>
                <a14:m>
                  <m:oMath xmlns:m="http://schemas.openxmlformats.org/officeDocument/2006/math"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2.37×</m:t>
                    </m:r>
                    <m:sSup>
                      <m:sSupPr>
                        <m:ctrlP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altLang="ja-JP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en-US" altLang="ja-JP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</a:rPr>
                  <a:t> で，磁極には</a:t>
                </a:r>
                <a:r>
                  <a:rPr lang="ja-JP" altLang="en-US" b="1" dirty="0">
                    <a:solidFill>
                      <a:srgbClr val="0070C0"/>
                    </a:solidFill>
                  </a:rPr>
                  <a:t>吸引</a:t>
                </a:r>
                <a:r>
                  <a:rPr lang="ja-JP" altLang="en-US" b="1" dirty="0" smtClean="0">
                    <a:solidFill>
                      <a:srgbClr val="0070C0"/>
                    </a:solidFill>
                  </a:rPr>
                  <a:t>力</a:t>
                </a:r>
                <a:r>
                  <a:rPr lang="ja-JP" altLang="en-US" dirty="0" smtClean="0">
                    <a:solidFill>
                      <a:prstClr val="black"/>
                    </a:solidFill>
                  </a:rPr>
                  <a:t>が働く。</a:t>
                </a:r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478" y="5103216"/>
                <a:ext cx="5934253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2467" t="-34783" r="-1747" b="-434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964169" y="2970724"/>
                <a:ext cx="74167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>
                    <a:solidFill>
                      <a:schemeClr val="tx1"/>
                    </a:solidFill>
                  </a:rPr>
                  <a:t>①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dirty="0" smtClean="0">
                    <a:solidFill>
                      <a:schemeClr val="tx1"/>
                    </a:solidFill>
                  </a:rPr>
                  <a:t>が正，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dirty="0" err="1" smtClean="0">
                    <a:solidFill>
                      <a:schemeClr val="tx1"/>
                    </a:solidFill>
                  </a:rPr>
                  <a:t>が負で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あることから，磁極の極性が異なる。　</a:t>
                </a:r>
                <a:r>
                  <a:rPr lang="ja-JP" altLang="en-US" dirty="0"/>
                  <a:t>→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　</a:t>
                </a:r>
                <a:r>
                  <a:rPr lang="ja-JP" altLang="en-US" b="1" dirty="0" smtClean="0">
                    <a:solidFill>
                      <a:srgbClr val="0070C0"/>
                    </a:solidFill>
                  </a:rPr>
                  <a:t>吸引力</a:t>
                </a:r>
                <a:endParaRPr lang="ja-JP" alt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169" y="2970724"/>
                <a:ext cx="7416774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657" t="-13115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テキスト ボックス 38"/>
          <p:cNvSpPr txBox="1"/>
          <p:nvPr/>
        </p:nvSpPr>
        <p:spPr>
          <a:xfrm>
            <a:off x="8125102" y="4562371"/>
            <a:ext cx="284052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※</a:t>
            </a:r>
            <a:r>
              <a:rPr lang="ja-JP" altLang="en-US" sz="1400" dirty="0" smtClean="0">
                <a:solidFill>
                  <a:prstClr val="black"/>
                </a:solidFill>
              </a:rPr>
              <a:t>答えの「－」は働く力の向きを表す。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1416133" y="1561347"/>
                <a:ext cx="8527976" cy="9264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 smtClean="0"/>
                  <a:t>真空</a:t>
                </a:r>
                <a:r>
                  <a:rPr kumimoji="1" lang="ja-JP" altLang="en-US" dirty="0" smtClean="0"/>
                  <a:t>中にある二つの磁極の強さが，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Wb</m:t>
                    </m:r>
                  </m:oMath>
                </a14:m>
                <a:r>
                  <a:rPr kumimoji="1" lang="en-US" altLang="ja-JP" dirty="0" smtClean="0"/>
                  <a:t> </a:t>
                </a:r>
                <a:r>
                  <a:rPr lang="ja-JP" altLang="en-US" dirty="0" smtClean="0"/>
                  <a:t>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ja-JP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－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5×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kumimoji="1"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</m:oMath>
                </a14:m>
                <a:r>
                  <a:rPr kumimoji="1" lang="en-US" altLang="ja-JP" dirty="0" smtClean="0"/>
                  <a:t> </a:t>
                </a:r>
                <a:r>
                  <a:rPr kumimoji="1" lang="ja-JP" altLang="en-US" dirty="0" smtClean="0"/>
                  <a:t>で</a:t>
                </a:r>
                <a:r>
                  <a:rPr kumimoji="1" lang="ja-JP" altLang="en-US" dirty="0" smtClean="0"/>
                  <a:t>，</a:t>
                </a:r>
                <a:endParaRPr kumimoji="1" lang="en-US" altLang="ja-JP" dirty="0" smtClean="0"/>
              </a:p>
              <a:p>
                <a:r>
                  <a:rPr kumimoji="1" lang="ja-JP" altLang="en-US" dirty="0" smtClean="0"/>
                  <a:t>両磁極間</a:t>
                </a:r>
                <a:r>
                  <a:rPr kumimoji="1" lang="ja-JP" altLang="en-US" dirty="0" smtClean="0"/>
                  <a:t>の距離が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ja-JP" altLang="en-US" dirty="0" smtClean="0"/>
                  <a:t> のとき，両磁極間に働く力の大きさ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kumimoji="1" lang="ja-JP" altLang="en-US" dirty="0" smtClean="0"/>
                  <a:t> は何 </a:t>
                </a:r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［</m:t>
                    </m:r>
                    <m:r>
                      <m:rPr>
                        <m:sty m:val="p"/>
                      </m:rPr>
                      <a:rPr lang="en-US" altLang="ja-JP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ja-JP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］</m:t>
                    </m:r>
                  </m:oMath>
                </a14:m>
                <a:r>
                  <a:rPr kumimoji="1" lang="ja-JP" altLang="en-US" dirty="0" smtClean="0"/>
                  <a:t> か</a:t>
                </a:r>
                <a:r>
                  <a:rPr kumimoji="1" lang="ja-JP" altLang="en-US" dirty="0" smtClean="0"/>
                  <a:t>。</a:t>
                </a:r>
                <a:endParaRPr kumimoji="1" lang="en-US" altLang="ja-JP" dirty="0" smtClean="0"/>
              </a:p>
              <a:p>
                <a:r>
                  <a:rPr lang="ja-JP" altLang="en-US" dirty="0" smtClean="0"/>
                  <a:t>また，働く</a:t>
                </a:r>
                <a:r>
                  <a:rPr lang="ja-JP" altLang="en-US" dirty="0" smtClean="0"/>
                  <a:t>力は吸引力か反発力か。</a:t>
                </a:r>
                <a:endParaRPr kumimoji="1" lang="en-US" altLang="ja-JP" dirty="0" smtClean="0"/>
              </a:p>
            </p:txBody>
          </p:sp>
        </mc:Choice>
        <mc:Fallback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133" y="1561347"/>
                <a:ext cx="8527976" cy="926407"/>
              </a:xfrm>
              <a:prstGeom prst="rect">
                <a:avLst/>
              </a:prstGeom>
              <a:blipFill rotWithShape="0">
                <a:blip r:embed="rId8"/>
                <a:stretch>
                  <a:fillRect l="-572" t="-5263" b="-72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9628138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27363" y="945575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練習問題</a:t>
            </a:r>
            <a:r>
              <a:rPr lang="ja-JP" altLang="en-US" b="1" dirty="0" smtClean="0">
                <a:solidFill>
                  <a:prstClr val="black"/>
                </a:solidFill>
              </a:rPr>
              <a:t>＜解答＞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29029" y="225239"/>
            <a:ext cx="4083628" cy="473896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prstClr val="white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磁気に関するクーロンの法則</a:t>
            </a:r>
            <a:endParaRPr lang="ja-JP" altLang="en-US" sz="2000" dirty="0">
              <a:solidFill>
                <a:prstClr val="white"/>
              </a:solidFill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7363" y="1561347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（２）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2" name="角丸四角形 11">
            <a:hlinkClick r:id="rId2" action="ppaction://hlinksldjump"/>
          </p:cNvPr>
          <p:cNvSpPr/>
          <p:nvPr/>
        </p:nvSpPr>
        <p:spPr>
          <a:xfrm>
            <a:off x="9511984" y="6096366"/>
            <a:ext cx="1453639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要点</a:t>
            </a:r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へ戻る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角丸四角形 12">
            <a:hlinkClick r:id="rId3" action="ppaction://hlinksldjump"/>
          </p:cNvPr>
          <p:cNvSpPr/>
          <p:nvPr/>
        </p:nvSpPr>
        <p:spPr>
          <a:xfrm>
            <a:off x="11079917" y="6096366"/>
            <a:ext cx="993154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トップ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角丸四角形 14">
            <a:hlinkClick r:id="rId4" action="ppaction://hlinksldjump"/>
          </p:cNvPr>
          <p:cNvSpPr/>
          <p:nvPr/>
        </p:nvSpPr>
        <p:spPr>
          <a:xfrm>
            <a:off x="7915145" y="6096366"/>
            <a:ext cx="1458945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問題へ戻る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1213736" y="3489228"/>
                <a:ext cx="2433679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=6.33×</m:t>
                      </m:r>
                      <m:sSup>
                        <m:sSup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736" y="3489228"/>
                <a:ext cx="2433679" cy="4725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/>
          <p:cNvSpPr txBox="1"/>
          <p:nvPr/>
        </p:nvSpPr>
        <p:spPr>
          <a:xfrm>
            <a:off x="841664" y="2618363"/>
            <a:ext cx="7130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二つの磁極間に働く力を</a:t>
            </a:r>
            <a:r>
              <a:rPr lang="ja-JP" altLang="en-US" dirty="0" smtClean="0"/>
              <a:t>求める式を変形して，磁極間の距離を求める。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4611095" y="3255159"/>
                <a:ext cx="2574166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6.33</m:t>
                              </m:r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095" y="3255159"/>
                <a:ext cx="2574166" cy="818366"/>
              </a:xfrm>
              <a:prstGeom prst="rect">
                <a:avLst/>
              </a:prstGeom>
              <a:blipFill rotWithShape="0">
                <a:blip r:embed="rId7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1213736" y="4797509"/>
                <a:ext cx="6397842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6.33</m:t>
                              </m:r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×6×</m:t>
                              </m:r>
                              <m:sSup>
                                <m:sSupPr>
                                  <m:ctrlP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−4</m:t>
                                  </m:r>
                                </m:sup>
                              </m:sSup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×4×</m:t>
                              </m:r>
                              <m:sSup>
                                <m:sSupPr>
                                  <m:ctrlP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den>
                          </m:f>
                        </m:e>
                      </m:rad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 0.1</m:t>
                      </m:r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74</m:t>
                      </m:r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=17.4 </m:t>
                      </m:r>
                      <m:r>
                        <m:rPr>
                          <m:sty m:val="p"/>
                        </m:rP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736" y="4797509"/>
                <a:ext cx="6397842" cy="818366"/>
              </a:xfrm>
              <a:prstGeom prst="rect">
                <a:avLst/>
              </a:prstGeom>
              <a:blipFill rotWithShape="0">
                <a:blip r:embed="rId8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3851775" y="3540844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より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389621" y="3540844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となる。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88854" y="4171548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よ</a:t>
            </a:r>
            <a:r>
              <a:rPr lang="ja-JP" altLang="en-US" dirty="0"/>
              <a:t>って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1412173" y="1563525"/>
                <a:ext cx="853193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 smtClean="0"/>
                  <a:t>空気</a:t>
                </a:r>
                <a:r>
                  <a:rPr kumimoji="1" lang="ja-JP" altLang="en-US" dirty="0" smtClean="0"/>
                  <a:t>中にある二つの磁極の強さが，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Wb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/>
                  <a:t>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=4×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ja-JP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Wb</m:t>
                    </m:r>
                  </m:oMath>
                </a14:m>
                <a:r>
                  <a:rPr kumimoji="1" lang="ja-JP" altLang="en-US" dirty="0" smtClean="0"/>
                  <a:t> で</a:t>
                </a:r>
                <a:r>
                  <a:rPr kumimoji="1" lang="ja-JP" altLang="en-US" dirty="0" smtClean="0"/>
                  <a:t>，</a:t>
                </a:r>
                <a:endParaRPr kumimoji="1" lang="en-US" altLang="ja-JP" dirty="0" smtClean="0"/>
              </a:p>
              <a:p>
                <a:r>
                  <a:rPr kumimoji="1" lang="ja-JP" altLang="en-US" dirty="0" smtClean="0"/>
                  <a:t>その</a:t>
                </a:r>
                <a:r>
                  <a:rPr kumimoji="1" lang="ja-JP" altLang="en-US" dirty="0" smtClean="0"/>
                  <a:t>ときに両磁極間に働く力の大きさ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kumimoji="1" lang="ja-JP" altLang="en-US" dirty="0" smtClean="0"/>
                  <a:t>は 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ja-JP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.5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であった。磁極間の距離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kumimoji="1" lang="ja-JP" altLang="en-US" dirty="0" smtClean="0"/>
                  <a:t>は何</a:t>
                </a:r>
                <a14:m>
                  <m:oMath xmlns:m="http://schemas.openxmlformats.org/officeDocument/2006/math">
                    <m:r>
                      <a:rPr lang="ja-JP" alt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 dirty="0">
                        <a:latin typeface="Cambria Math" panose="02040503050406030204" pitchFamily="18" charset="0"/>
                      </a:rPr>
                      <m:t>［</m:t>
                    </m:r>
                    <m:r>
                      <m:rPr>
                        <m:sty m:val="p"/>
                      </m:rPr>
                      <a:rPr lang="en-US" altLang="ja-JP" i="1" dirty="0" smtClean="0">
                        <a:latin typeface="Cambria Math" panose="02040503050406030204" pitchFamily="18" charset="0"/>
                      </a:rPr>
                      <m:t>cm</m:t>
                    </m:r>
                    <m:r>
                      <a:rPr lang="ja-JP" altLang="en-US" i="1" dirty="0">
                        <a:latin typeface="Cambria Math" panose="02040503050406030204" pitchFamily="18" charset="0"/>
                      </a:rPr>
                      <m:t>］</m:t>
                    </m:r>
                  </m:oMath>
                </a14:m>
                <a:r>
                  <a:rPr lang="ja-JP" altLang="en-US" dirty="0" smtClean="0"/>
                  <a:t>か。</a:t>
                </a:r>
                <a:endParaRPr kumimoji="1" lang="en-US" altLang="ja-JP" dirty="0" smtClean="0"/>
              </a:p>
            </p:txBody>
          </p:sp>
        </mc:Choice>
        <mc:Fallback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173" y="1563525"/>
                <a:ext cx="8531935" cy="646331"/>
              </a:xfrm>
              <a:prstGeom prst="rect">
                <a:avLst/>
              </a:prstGeom>
              <a:blipFill rotWithShape="0">
                <a:blip r:embed="rId9"/>
                <a:stretch>
                  <a:fillRect l="-643" t="-7477" r="-2359" b="-1028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8109683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27363" y="945575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練習問題</a:t>
            </a:r>
            <a:r>
              <a:rPr lang="ja-JP" altLang="en-US" b="1" dirty="0" smtClean="0">
                <a:solidFill>
                  <a:prstClr val="black"/>
                </a:solidFill>
              </a:rPr>
              <a:t>＜解答＞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29029" y="225239"/>
            <a:ext cx="4083628" cy="473896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prstClr val="white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磁気に関するクーロンの法則</a:t>
            </a:r>
            <a:endParaRPr lang="ja-JP" altLang="en-US" sz="2000" dirty="0">
              <a:solidFill>
                <a:prstClr val="white"/>
              </a:solidFill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7363" y="1561347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（３）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2" name="角丸四角形 11">
            <a:hlinkClick r:id="rId2" action="ppaction://hlinksldjump"/>
          </p:cNvPr>
          <p:cNvSpPr/>
          <p:nvPr/>
        </p:nvSpPr>
        <p:spPr>
          <a:xfrm>
            <a:off x="9511984" y="6096366"/>
            <a:ext cx="1453639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要点</a:t>
            </a:r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へ戻る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角丸四角形 12">
            <a:hlinkClick r:id="rId3" action="ppaction://hlinksldjump"/>
          </p:cNvPr>
          <p:cNvSpPr/>
          <p:nvPr/>
        </p:nvSpPr>
        <p:spPr>
          <a:xfrm>
            <a:off x="11079917" y="6096366"/>
            <a:ext cx="993154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トップ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角丸四角形 14">
            <a:hlinkClick r:id="rId4" action="ppaction://hlinksldjump"/>
          </p:cNvPr>
          <p:cNvSpPr/>
          <p:nvPr/>
        </p:nvSpPr>
        <p:spPr>
          <a:xfrm>
            <a:off x="7915145" y="6096366"/>
            <a:ext cx="1458945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問題へ戻る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41664" y="2618363"/>
            <a:ext cx="7653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二つの磁極間に働く力を</a:t>
            </a:r>
            <a:r>
              <a:rPr lang="ja-JP" altLang="en-US" dirty="0" smtClean="0"/>
              <a:t>求める式を変形して，片方の磁極の強さを求める。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1213736" y="3448887"/>
                <a:ext cx="2433679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=6.33×</m:t>
                      </m:r>
                      <m:sSup>
                        <m:sSup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736" y="3448887"/>
                <a:ext cx="2433679" cy="4725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4611095" y="3350096"/>
                <a:ext cx="2364237" cy="6011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6.33</m:t>
                          </m:r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095" y="3350096"/>
                <a:ext cx="2364237" cy="6011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16"/>
          <p:cNvSpPr txBox="1"/>
          <p:nvPr/>
        </p:nvSpPr>
        <p:spPr>
          <a:xfrm>
            <a:off x="3851775" y="3500503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より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1013659" y="4812361"/>
                <a:ext cx="4904932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0.8</m:t>
                          </m:r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35×</m:t>
                                  </m:r>
                                  <m:sSup>
                                    <m:sSupPr>
                                      <m:ctrlPr>
                                        <a:rPr lang="en-US" altLang="ja-JP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altLang="ja-JP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6.33</m:t>
                          </m:r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×3×</m:t>
                          </m:r>
                          <m:sSup>
                            <m:sSupPr>
                              <m:ctrlP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</m:sup>
                          </m:sSup>
                        </m:den>
                      </m:f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5.16×</m:t>
                      </m:r>
                      <m:sSup>
                        <m:sSupPr>
                          <m:ctrlP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Wb</m:t>
                      </m:r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659" y="4812361"/>
                <a:ext cx="4904932" cy="55579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7179692" y="3500503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となる。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88854" y="4171548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よ</a:t>
            </a:r>
            <a:r>
              <a:rPr lang="ja-JP" altLang="en-US" dirty="0"/>
              <a:t>って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1412175" y="1570578"/>
                <a:ext cx="8712326" cy="649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 smtClean="0"/>
                  <a:t>空気</a:t>
                </a:r>
                <a:r>
                  <a:rPr kumimoji="1" lang="ja-JP" altLang="en-US" dirty="0" smtClean="0"/>
                  <a:t>中にある二つの磁極が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ja-JP" dirty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ja-JP" altLang="en-US" dirty="0" smtClean="0"/>
                  <a:t> 離れており，磁極間には</a:t>
                </a:r>
                <a14:m>
                  <m:oMath xmlns:m="http://schemas.openxmlformats.org/officeDocument/2006/math">
                    <m:r>
                      <a:rPr lang="en-US" altLang="ja-JP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0.8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en-US" altLang="ja-JP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err="1" smtClean="0"/>
                  <a:t>の吸</a:t>
                </a:r>
                <a:r>
                  <a:rPr lang="ja-JP" altLang="en-US" dirty="0" smtClean="0"/>
                  <a:t>引力が働いた</a:t>
                </a:r>
                <a:r>
                  <a:rPr lang="ja-JP" altLang="en-US" dirty="0" smtClean="0"/>
                  <a:t>。</a:t>
                </a:r>
                <a:endParaRPr lang="en-US" altLang="ja-JP" dirty="0" smtClean="0"/>
              </a:p>
              <a:p>
                <a:r>
                  <a:rPr lang="ja-JP" altLang="en-US" dirty="0" smtClean="0"/>
                  <a:t>片方</a:t>
                </a:r>
                <a:r>
                  <a:rPr lang="ja-JP" altLang="en-US" dirty="0" smtClean="0"/>
                  <a:t>の磁極の強さが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en-US" altLang="ja-JP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Wb</m:t>
                    </m:r>
                  </m:oMath>
                </a14:m>
                <a:r>
                  <a:rPr kumimoji="1" lang="ja-JP" altLang="en-US" dirty="0" smtClean="0"/>
                  <a:t>のとき，もう一つの磁極の強さ</a:t>
                </a:r>
                <a:r>
                  <a:rPr lang="ja-JP" alt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dirty="0" smtClean="0"/>
                  <a:t>は何</a:t>
                </a:r>
                <a14:m>
                  <m:oMath xmlns:m="http://schemas.openxmlformats.org/officeDocument/2006/math">
                    <m:r>
                      <a:rPr lang="en-US" altLang="ja-JP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ja-JP" altLang="en-US" i="1" dirty="0">
                        <a:latin typeface="Cambria Math" panose="02040503050406030204" pitchFamily="18" charset="0"/>
                      </a:rPr>
                      <m:t>［</m:t>
                    </m:r>
                    <m:r>
                      <m:rPr>
                        <m:sty m:val="p"/>
                      </m:rPr>
                      <a:rPr lang="en-US" altLang="ja-JP" i="1" dirty="0" smtClean="0">
                        <a:latin typeface="Cambria Math" panose="02040503050406030204" pitchFamily="18" charset="0"/>
                      </a:rPr>
                      <m:t>Wb</m:t>
                    </m:r>
                    <m:r>
                      <a:rPr lang="ja-JP" altLang="en-US" i="1" dirty="0">
                        <a:latin typeface="Cambria Math" panose="02040503050406030204" pitchFamily="18" charset="0"/>
                      </a:rPr>
                      <m:t>］</m:t>
                    </m:r>
                  </m:oMath>
                </a14:m>
                <a:r>
                  <a:rPr kumimoji="1" lang="ja-JP" altLang="en-US" dirty="0" smtClean="0"/>
                  <a:t>か。</a:t>
                </a:r>
                <a:endParaRPr kumimoji="1" lang="en-US" altLang="ja-JP" dirty="0" smtClean="0"/>
              </a:p>
            </p:txBody>
          </p:sp>
        </mc:Choice>
        <mc:Fallback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175" y="1570578"/>
                <a:ext cx="8712326" cy="649409"/>
              </a:xfrm>
              <a:prstGeom prst="rect">
                <a:avLst/>
              </a:prstGeom>
              <a:blipFill rotWithShape="0">
                <a:blip r:embed="rId9"/>
                <a:stretch>
                  <a:fillRect l="-630" t="-8491" r="-2239" b="-113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0962449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329029" y="225239"/>
            <a:ext cx="4083628" cy="473896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静電</a:t>
            </a:r>
            <a:r>
              <a:rPr kumimoji="1" lang="ja-JP" altLang="en-US" sz="2000" dirty="0" smtClean="0">
                <a:latin typeface="AR P新藝体E" panose="020B0600010101010101" pitchFamily="50" charset="-128"/>
                <a:ea typeface="AR P新藝体E" panose="020B0600010101010101" pitchFamily="50" charset="-128"/>
              </a:rPr>
              <a:t>気に関するクーロンの法則</a:t>
            </a:r>
            <a:endParaRPr kumimoji="1" lang="ja-JP" altLang="en-US" sz="2000" dirty="0"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6" name="角丸四角形 5">
            <a:hlinkClick r:id="rId2" action="ppaction://hlinksldjump"/>
          </p:cNvPr>
          <p:cNvSpPr/>
          <p:nvPr/>
        </p:nvSpPr>
        <p:spPr>
          <a:xfrm>
            <a:off x="11079917" y="6103788"/>
            <a:ext cx="993154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トップ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角丸四角形 7">
            <a:hlinkClick r:id="rId3" action="ppaction://hlinksldjump"/>
          </p:cNvPr>
          <p:cNvSpPr/>
          <p:nvPr/>
        </p:nvSpPr>
        <p:spPr>
          <a:xfrm>
            <a:off x="9488384" y="6103788"/>
            <a:ext cx="1453639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要点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へ戻る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727363" y="1376108"/>
                <a:ext cx="632384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図のように</a:t>
                </a:r>
                <a:r>
                  <a:rPr lang="ja-JP" altLang="en-US" dirty="0"/>
                  <a:t>真</a:t>
                </a:r>
                <a:r>
                  <a:rPr lang="ja-JP" altLang="en-US" dirty="0" smtClean="0"/>
                  <a:t>空</a:t>
                </a:r>
                <a:r>
                  <a:rPr kumimoji="1" lang="ja-JP" altLang="en-US" dirty="0" smtClean="0"/>
                  <a:t>中にある二つの正の電荷が，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3 </m:t>
                    </m:r>
                    <m:r>
                      <a:rPr lang="ja-JP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/>
                  <a:t>と</a:t>
                </a:r>
                <a:endParaRPr kumimoji="1" lang="en-US" altLang="ja-JP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4 </m:t>
                    </m:r>
                    <m:r>
                      <a:rPr lang="ja-JP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dirty="0" smtClean="0"/>
                  <a:t>で，両電荷間の距離が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30 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cm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/>
                  <a:t>のとき，</a:t>
                </a:r>
                <a:r>
                  <a:rPr lang="ja-JP" altLang="en-US" dirty="0" smtClean="0"/>
                  <a:t>両電荷間</a:t>
                </a:r>
                <a:r>
                  <a:rPr lang="ja-JP" altLang="en-US" dirty="0" smtClean="0"/>
                  <a:t>に働く静電力の大きさ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kumimoji="1" lang="ja-JP" altLang="en-US" dirty="0" smtClean="0"/>
                  <a:t> は何 </a:t>
                </a:r>
                <a14:m>
                  <m:oMath xmlns:m="http://schemas.openxmlformats.org/officeDocument/2006/math">
                    <m:r>
                      <a:rPr lang="ja-JP" altLang="en-US">
                        <a:latin typeface="Cambria Math" panose="02040503050406030204" pitchFamily="18" charset="0"/>
                      </a:rPr>
                      <m:t>［</m:t>
                    </m:r>
                    <m:r>
                      <m:rPr>
                        <m:sty m:val="p"/>
                      </m:rPr>
                      <a:rPr lang="en-US" altLang="ja-JP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］</m:t>
                    </m:r>
                  </m:oMath>
                </a14:m>
                <a:r>
                  <a:rPr kumimoji="1" lang="ja-JP" altLang="en-US" dirty="0" smtClean="0"/>
                  <a:t> か。</a:t>
                </a:r>
                <a:endParaRPr kumimoji="1" lang="en-US" altLang="ja-JP" dirty="0" smtClean="0"/>
              </a:p>
            </p:txBody>
          </p:sp>
        </mc:Choice>
        <mc:Fallback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63" y="1376108"/>
                <a:ext cx="6323847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771" t="-5960" b="-7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直線コネクタ 35"/>
          <p:cNvCxnSpPr/>
          <p:nvPr/>
        </p:nvCxnSpPr>
        <p:spPr>
          <a:xfrm>
            <a:off x="7927011" y="1813485"/>
            <a:ext cx="3730337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グループ化 36"/>
          <p:cNvGrpSpPr/>
          <p:nvPr/>
        </p:nvGrpSpPr>
        <p:grpSpPr>
          <a:xfrm>
            <a:off x="8465632" y="1680084"/>
            <a:ext cx="266801" cy="266802"/>
            <a:chOff x="2227386" y="2367221"/>
            <a:chExt cx="266801" cy="266802"/>
          </a:xfrm>
        </p:grpSpPr>
        <p:sp>
          <p:nvSpPr>
            <p:cNvPr id="38" name="円/楕円 37"/>
            <p:cNvSpPr/>
            <p:nvPr/>
          </p:nvSpPr>
          <p:spPr>
            <a:xfrm>
              <a:off x="2227386" y="2367221"/>
              <a:ext cx="266801" cy="26680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2346488" y="2398958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10813116" y="1680084"/>
            <a:ext cx="266801" cy="266802"/>
            <a:chOff x="4574870" y="2367221"/>
            <a:chExt cx="266801" cy="266802"/>
          </a:xfrm>
        </p:grpSpPr>
        <p:sp>
          <p:nvSpPr>
            <p:cNvPr id="41" name="円/楕円 40"/>
            <p:cNvSpPr/>
            <p:nvPr/>
          </p:nvSpPr>
          <p:spPr>
            <a:xfrm>
              <a:off x="4574870" y="2367221"/>
              <a:ext cx="266801" cy="26680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4693972" y="2398958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8424593" y="1248717"/>
                <a:ext cx="3030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4593" y="1248717"/>
                <a:ext cx="303095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26000" r="-6000" b="-3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10769416" y="1248717"/>
                <a:ext cx="3084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9416" y="1248717"/>
                <a:ext cx="308418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24000" r="-8000" b="-3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テキスト ボックス 46"/>
          <p:cNvSpPr txBox="1"/>
          <p:nvPr/>
        </p:nvSpPr>
        <p:spPr>
          <a:xfrm>
            <a:off x="8367589" y="94616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正</a:t>
            </a:r>
            <a:endParaRPr kumimoji="1" lang="ja-JP" altLang="en-US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723667" y="94557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正</a:t>
            </a:r>
            <a:endParaRPr kumimoji="1" lang="ja-JP" altLang="en-US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>
            <a:off x="8584734" y="2064441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10928383" y="2043659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8584734" y="2490468"/>
            <a:ext cx="2361781" cy="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/>
              <p:cNvSpPr txBox="1"/>
              <p:nvPr/>
            </p:nvSpPr>
            <p:spPr>
              <a:xfrm>
                <a:off x="9671590" y="2176669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4" name="テキスト ボックス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1590" y="2176669"/>
                <a:ext cx="166969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テキスト ボックス 34"/>
          <p:cNvSpPr txBox="1"/>
          <p:nvPr/>
        </p:nvSpPr>
        <p:spPr>
          <a:xfrm>
            <a:off x="488372" y="945575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</a:rPr>
              <a:t>＜例題＞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57" name="角丸四角形 56">
            <a:hlinkClick r:id="rId14" action="ppaction://hlinksldjump"/>
          </p:cNvPr>
          <p:cNvSpPr/>
          <p:nvPr/>
        </p:nvSpPr>
        <p:spPr>
          <a:xfrm>
            <a:off x="6219500" y="2527409"/>
            <a:ext cx="831710" cy="36933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解答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8" name="角丸四角形 57">
            <a:hlinkClick r:id="rId15" action="ppaction://hlinksldjump"/>
          </p:cNvPr>
          <p:cNvSpPr/>
          <p:nvPr/>
        </p:nvSpPr>
        <p:spPr>
          <a:xfrm>
            <a:off x="5001840" y="2527409"/>
            <a:ext cx="994083" cy="36933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ヒント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31202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329029" y="225239"/>
            <a:ext cx="4083628" cy="473896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prstClr val="white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静電</a:t>
            </a:r>
            <a:r>
              <a:rPr lang="ja-JP" altLang="en-US" sz="2000" dirty="0" smtClean="0">
                <a:solidFill>
                  <a:prstClr val="white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気に関するクーロンの法則</a:t>
            </a:r>
            <a:endParaRPr lang="ja-JP" altLang="en-US" sz="2000" dirty="0">
              <a:solidFill>
                <a:prstClr val="white"/>
              </a:solidFill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>
            <a:off x="7927011" y="1813485"/>
            <a:ext cx="3730337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グループ化 36"/>
          <p:cNvGrpSpPr/>
          <p:nvPr/>
        </p:nvGrpSpPr>
        <p:grpSpPr>
          <a:xfrm>
            <a:off x="8465632" y="1680084"/>
            <a:ext cx="266801" cy="266802"/>
            <a:chOff x="2227386" y="2367221"/>
            <a:chExt cx="266801" cy="266802"/>
          </a:xfrm>
        </p:grpSpPr>
        <p:sp>
          <p:nvSpPr>
            <p:cNvPr id="38" name="円/楕円 37"/>
            <p:cNvSpPr/>
            <p:nvPr/>
          </p:nvSpPr>
          <p:spPr>
            <a:xfrm>
              <a:off x="2227386" y="2367221"/>
              <a:ext cx="266801" cy="26680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2346488" y="2398958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10813116" y="1680084"/>
            <a:ext cx="266801" cy="266802"/>
            <a:chOff x="4574870" y="2367221"/>
            <a:chExt cx="266801" cy="266802"/>
          </a:xfrm>
        </p:grpSpPr>
        <p:sp>
          <p:nvSpPr>
            <p:cNvPr id="41" name="円/楕円 40"/>
            <p:cNvSpPr/>
            <p:nvPr/>
          </p:nvSpPr>
          <p:spPr>
            <a:xfrm>
              <a:off x="4574870" y="2367221"/>
              <a:ext cx="266801" cy="26680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4693972" y="2398958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8424593" y="1248717"/>
                <a:ext cx="3030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4593" y="1248717"/>
                <a:ext cx="303095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26000" r="-6000" b="-3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10769416" y="1248717"/>
                <a:ext cx="3084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9416" y="1248717"/>
                <a:ext cx="308418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4000" r="-8000" b="-3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テキスト ボックス 46"/>
          <p:cNvSpPr txBox="1"/>
          <p:nvPr/>
        </p:nvSpPr>
        <p:spPr>
          <a:xfrm>
            <a:off x="8367589" y="94616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正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723667" y="94557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正</a:t>
            </a:r>
          </a:p>
        </p:txBody>
      </p:sp>
      <p:cxnSp>
        <p:nvCxnSpPr>
          <p:cNvPr id="51" name="直線コネクタ 50"/>
          <p:cNvCxnSpPr/>
          <p:nvPr/>
        </p:nvCxnSpPr>
        <p:spPr>
          <a:xfrm>
            <a:off x="8584734" y="2064441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10928383" y="2043659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8584734" y="2490468"/>
            <a:ext cx="2361781" cy="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/>
              <p:cNvSpPr txBox="1"/>
              <p:nvPr/>
            </p:nvSpPr>
            <p:spPr>
              <a:xfrm>
                <a:off x="9671590" y="2176669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4" name="テキスト ボックス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1590" y="2176669"/>
                <a:ext cx="16696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テキスト ボックス 34"/>
          <p:cNvSpPr txBox="1"/>
          <p:nvPr/>
        </p:nvSpPr>
        <p:spPr>
          <a:xfrm>
            <a:off x="488372" y="945575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</a:rPr>
              <a:t>＜例題＞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88372" y="2923233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</a:rPr>
              <a:t>＜</a:t>
            </a:r>
            <a:r>
              <a:rPr lang="ja-JP" altLang="en-US" b="1" dirty="0">
                <a:solidFill>
                  <a:prstClr val="black"/>
                </a:solidFill>
              </a:rPr>
              <a:t>ヒント</a:t>
            </a:r>
            <a:r>
              <a:rPr lang="ja-JP" altLang="en-US" b="1" dirty="0" smtClean="0">
                <a:solidFill>
                  <a:prstClr val="black"/>
                </a:solidFill>
              </a:rPr>
              <a:t>＞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57" name="角丸四角形 56">
            <a:hlinkClick r:id="rId5" action="ppaction://hlinksldjump"/>
          </p:cNvPr>
          <p:cNvSpPr/>
          <p:nvPr/>
        </p:nvSpPr>
        <p:spPr>
          <a:xfrm>
            <a:off x="5291555" y="2314242"/>
            <a:ext cx="831710" cy="36933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解答</a:t>
            </a:r>
          </a:p>
        </p:txBody>
      </p:sp>
      <p:sp>
        <p:nvSpPr>
          <p:cNvPr id="61" name="角丸四角形 60">
            <a:hlinkClick r:id="rId6" action="ppaction://hlinksldjump"/>
          </p:cNvPr>
          <p:cNvSpPr/>
          <p:nvPr/>
        </p:nvSpPr>
        <p:spPr>
          <a:xfrm>
            <a:off x="11079917" y="6103788"/>
            <a:ext cx="993154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トップ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2" name="角丸四角形 61">
            <a:hlinkClick r:id="rId7" action="ppaction://hlinksldjump"/>
          </p:cNvPr>
          <p:cNvSpPr/>
          <p:nvPr/>
        </p:nvSpPr>
        <p:spPr>
          <a:xfrm>
            <a:off x="9488384" y="6103788"/>
            <a:ext cx="1453639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要点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へ戻る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/>
              <p:cNvSpPr txBox="1"/>
              <p:nvPr/>
            </p:nvSpPr>
            <p:spPr>
              <a:xfrm>
                <a:off x="1381634" y="3453049"/>
                <a:ext cx="66826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・電荷が真空中にあるので，両電荷</a:t>
                </a:r>
                <a:r>
                  <a:rPr kumimoji="1" lang="ja-JP" altLang="en-US" dirty="0" smtClean="0"/>
                  <a:t>間に働く静電力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kumimoji="1" lang="ja-JP" altLang="en-US" dirty="0" smtClean="0"/>
                  <a:t> を求める式は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65" name="テキスト ボックス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634" y="3453049"/>
                <a:ext cx="6682663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821" t="-13115" r="-91" b="-1967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/>
              <p:cNvSpPr txBox="1"/>
              <p:nvPr/>
            </p:nvSpPr>
            <p:spPr>
              <a:xfrm>
                <a:off x="1381634" y="4606660"/>
                <a:ext cx="2567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・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の単位はどうか。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66" name="テキスト ボックス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634" y="4606660"/>
                <a:ext cx="2567498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2138" t="-15000" r="-1663" b="-2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テキスト ボックス 66"/>
          <p:cNvSpPr txBox="1"/>
          <p:nvPr/>
        </p:nvSpPr>
        <p:spPr>
          <a:xfrm>
            <a:off x="1381634" y="5227378"/>
            <a:ext cx="3360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・</a:t>
            </a:r>
            <a:r>
              <a:rPr kumimoji="1" lang="ja-JP" altLang="en-US" dirty="0" smtClean="0"/>
              <a:t>磁極間の距離の単位はどうか。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/>
              <p:cNvSpPr txBox="1"/>
              <p:nvPr/>
            </p:nvSpPr>
            <p:spPr>
              <a:xfrm>
                <a:off x="3407476" y="3956025"/>
                <a:ext cx="247676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9×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［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］</m:t>
                      </m:r>
                    </m:oMath>
                  </m:oMathPara>
                </a14:m>
                <a:endParaRPr kumimoji="1" lang="ja-JP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68" name="テキスト ボックス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7476" y="3956025"/>
                <a:ext cx="2476768" cy="51860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テキスト ボックス 69"/>
              <p:cNvSpPr txBox="1"/>
              <p:nvPr/>
            </p:nvSpPr>
            <p:spPr>
              <a:xfrm>
                <a:off x="727363" y="1376108"/>
                <a:ext cx="619595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図のように</a:t>
                </a:r>
                <a:r>
                  <a:rPr lang="ja-JP" altLang="en-US" dirty="0"/>
                  <a:t>真</a:t>
                </a:r>
                <a:r>
                  <a:rPr lang="ja-JP" altLang="en-US" dirty="0" smtClean="0"/>
                  <a:t>空</a:t>
                </a:r>
                <a:r>
                  <a:rPr kumimoji="1" lang="ja-JP" altLang="en-US" dirty="0" smtClean="0"/>
                  <a:t>中にある二つの正の電荷が，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3 </m:t>
                    </m:r>
                    <m:r>
                      <a:rPr lang="ja-JP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/>
                  <a:t>と</a:t>
                </a:r>
                <a:endParaRPr kumimoji="1" lang="en-US" altLang="ja-JP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4 </m:t>
                    </m:r>
                    <m:r>
                      <a:rPr lang="ja-JP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dirty="0" smtClean="0"/>
                  <a:t>で，両電荷間の距離が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30 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cm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/>
                  <a:t>のとき，</a:t>
                </a:r>
                <a:r>
                  <a:rPr lang="ja-JP" altLang="en-US" dirty="0" smtClean="0"/>
                  <a:t>両電荷間</a:t>
                </a:r>
                <a:r>
                  <a:rPr lang="ja-JP" altLang="en-US" dirty="0" smtClean="0"/>
                  <a:t>に働く静電力の大きさ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kumimoji="1" lang="ja-JP" altLang="en-US" dirty="0" smtClean="0"/>
                  <a:t> は何 </a:t>
                </a:r>
                <a14:m>
                  <m:oMath xmlns:m="http://schemas.openxmlformats.org/officeDocument/2006/math">
                    <m:r>
                      <a:rPr lang="ja-JP" altLang="en-US" i="1">
                        <a:latin typeface="Cambria Math" panose="02040503050406030204" pitchFamily="18" charset="0"/>
                      </a:rPr>
                      <m:t>［</m:t>
                    </m:r>
                    <m:r>
                      <m:rPr>
                        <m:sty m:val="p"/>
                      </m:rPr>
                      <a:rPr lang="en-US" altLang="ja-JP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］</m:t>
                    </m:r>
                  </m:oMath>
                </a14:m>
                <a:r>
                  <a:rPr kumimoji="1" lang="ja-JP" altLang="en-US" dirty="0" smtClean="0"/>
                  <a:t> か。</a:t>
                </a:r>
                <a:endParaRPr kumimoji="1" lang="en-US" altLang="ja-JP" dirty="0" smtClean="0"/>
              </a:p>
            </p:txBody>
          </p:sp>
        </mc:Choice>
        <mc:Fallback>
          <p:sp>
            <p:nvSpPr>
              <p:cNvPr id="70" name="テキスト ボックス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63" y="1376108"/>
                <a:ext cx="6195951" cy="923330"/>
              </a:xfrm>
              <a:prstGeom prst="rect">
                <a:avLst/>
              </a:prstGeom>
              <a:blipFill rotWithShape="0">
                <a:blip r:embed="rId11"/>
                <a:stretch>
                  <a:fillRect l="-787" t="-5960" r="-98" b="-7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27"/>
          <p:cNvSpPr txBox="1"/>
          <p:nvPr/>
        </p:nvSpPr>
        <p:spPr>
          <a:xfrm>
            <a:off x="6077344" y="4029854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となる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208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329029" y="225239"/>
            <a:ext cx="4083628" cy="473896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prstClr val="white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静電</a:t>
            </a:r>
            <a:r>
              <a:rPr lang="ja-JP" altLang="en-US" sz="2000" dirty="0" smtClean="0">
                <a:solidFill>
                  <a:prstClr val="white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気に関するクーロンの法則</a:t>
            </a:r>
            <a:endParaRPr lang="ja-JP" altLang="en-US" sz="2000" dirty="0">
              <a:solidFill>
                <a:prstClr val="white"/>
              </a:solidFill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6" name="角丸四角形 5">
            <a:hlinkClick r:id="rId2" action="ppaction://hlinksldjump"/>
          </p:cNvPr>
          <p:cNvSpPr/>
          <p:nvPr/>
        </p:nvSpPr>
        <p:spPr>
          <a:xfrm>
            <a:off x="11079917" y="6103788"/>
            <a:ext cx="993154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トップ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角丸四角形 6">
            <a:hlinkClick r:id="rId3" action="ppaction://hlinksldjump"/>
          </p:cNvPr>
          <p:cNvSpPr/>
          <p:nvPr/>
        </p:nvSpPr>
        <p:spPr>
          <a:xfrm>
            <a:off x="7891545" y="6103788"/>
            <a:ext cx="1458945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練習問題へ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角丸四角形 7">
            <a:hlinkClick r:id="rId4" action="ppaction://hlinksldjump"/>
          </p:cNvPr>
          <p:cNvSpPr/>
          <p:nvPr/>
        </p:nvSpPr>
        <p:spPr>
          <a:xfrm>
            <a:off x="9488384" y="6103788"/>
            <a:ext cx="1453639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要点</a:t>
            </a:r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へ戻る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727363" y="3309954"/>
                <a:ext cx="6837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>
                    <a:solidFill>
                      <a:prstClr val="black"/>
                    </a:solidFill>
                  </a:rPr>
                  <a:t>①　両電荷間の距離の単位を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ja-JP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</m:t>
                        </m:r>
                      </m:e>
                    </m:d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</a:rPr>
                  <a:t> に変換する　→　</a:t>
                </a:r>
                <a:r>
                  <a:rPr lang="en-US" altLang="ja-JP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0 </m:t>
                    </m:r>
                    <m:r>
                      <m:rPr>
                        <m:sty m:val="p"/>
                      </m:rP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</a:rPr>
                  <a:t> </a:t>
                </a:r>
                <a:r>
                  <a:rPr lang="ja-JP" alt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dirty="0">
                    <a:solidFill>
                      <a:prstClr val="black"/>
                    </a:solidFill>
                  </a:rPr>
                  <a:t> </a:t>
                </a:r>
                <a:r>
                  <a:rPr lang="ja-JP" alt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</m:t>
                    </m:r>
                    <m:r>
                      <a:rPr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ja-JP" altLang="en-US" dirty="0">
                    <a:solidFill>
                      <a:prstClr val="black"/>
                    </a:solidFill>
                  </a:rPr>
                  <a:t> </a:t>
                </a:r>
                <a:endParaRPr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63" y="3309954"/>
                <a:ext cx="6837128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713" t="-14754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727363" y="4453534"/>
            <a:ext cx="7327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④</a:t>
            </a:r>
            <a:r>
              <a:rPr lang="ja-JP" altLang="en-US" dirty="0" smtClean="0">
                <a:solidFill>
                  <a:prstClr val="black"/>
                </a:solidFill>
              </a:rPr>
              <a:t>　</a:t>
            </a:r>
            <a:r>
              <a:rPr lang="ja-JP" altLang="en-US" dirty="0">
                <a:solidFill>
                  <a:prstClr val="black"/>
                </a:solidFill>
              </a:rPr>
              <a:t>二つの点電荷の間に働く力（静電力）を求める式</a:t>
            </a:r>
            <a:r>
              <a:rPr lang="ja-JP" altLang="en-US" dirty="0" smtClean="0">
                <a:solidFill>
                  <a:prstClr val="black"/>
                </a:solidFill>
              </a:rPr>
              <a:t>に代入して計算する。</a:t>
            </a:r>
            <a:endParaRPr lang="ja-JP" alt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727363" y="4083036"/>
                <a:ext cx="76642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>
                    <a:solidFill>
                      <a:prstClr val="black"/>
                    </a:solidFill>
                  </a:rPr>
                  <a:t>③　</a:t>
                </a:r>
                <a:r>
                  <a:rPr lang="ja-JP" altLang="en-US" dirty="0">
                    <a:solidFill>
                      <a:prstClr val="black"/>
                    </a:solidFill>
                  </a:rPr>
                  <a:t>電荷</a:t>
                </a:r>
                <a:r>
                  <a:rPr lang="ja-JP" altLang="en-US" dirty="0" smtClean="0">
                    <a:solidFill>
                      <a:prstClr val="black"/>
                    </a:solidFill>
                  </a:rPr>
                  <a:t>が</a:t>
                </a:r>
                <a:r>
                  <a:rPr lang="ja-JP" altLang="en-US" b="1" dirty="0">
                    <a:solidFill>
                      <a:srgbClr val="FF0000"/>
                    </a:solidFill>
                  </a:rPr>
                  <a:t>真</a:t>
                </a:r>
                <a:r>
                  <a:rPr lang="ja-JP" altLang="en-US" b="1" dirty="0" smtClean="0">
                    <a:solidFill>
                      <a:srgbClr val="FF0000"/>
                    </a:solidFill>
                  </a:rPr>
                  <a:t>空中</a:t>
                </a:r>
                <a:r>
                  <a:rPr lang="ja-JP" altLang="en-US" dirty="0" smtClean="0">
                    <a:solidFill>
                      <a:prstClr val="black"/>
                    </a:solidFill>
                  </a:rPr>
                  <a:t>にあるので，誘電率は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  <m: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ja-JP" alt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8.85</m:t>
                    </m:r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lang="en-US" altLang="ja-JP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</a:rPr>
                  <a:t>となる。</a:t>
                </a:r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63" y="4083036"/>
                <a:ext cx="7664214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636" t="-15000" b="-2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1118922" y="4865727"/>
                <a:ext cx="6407139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=9×</m:t>
                      </m:r>
                      <m:sSup>
                        <m:sSup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=9×</m:t>
                      </m:r>
                      <m:sSup>
                        <m:sSup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3×</m:t>
                          </m:r>
                          <m:sSup>
                            <m:sSup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−6</m:t>
                              </m:r>
                            </m:sup>
                          </m:sSup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×4×</m:t>
                          </m:r>
                          <m:sSup>
                            <m:sSup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0.3</m:t>
                              </m:r>
                            </m:e>
                            <m:sup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 1</m:t>
                      </m:r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2 </m:t>
                      </m:r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922" y="4865727"/>
                <a:ext cx="6407139" cy="55579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5975195" y="5588584"/>
                <a:ext cx="59038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ja-JP" altLang="en-US" dirty="0" smtClean="0">
                    <a:solidFill>
                      <a:prstClr val="black"/>
                    </a:solidFill>
                  </a:rPr>
                  <a:t>働く</a:t>
                </a:r>
                <a:r>
                  <a:rPr lang="ja-JP" altLang="en-US" dirty="0">
                    <a:solidFill>
                      <a:prstClr val="black"/>
                    </a:solidFill>
                  </a:rPr>
                  <a:t>静電</a:t>
                </a:r>
                <a:r>
                  <a:rPr lang="ja-JP" altLang="en-US" dirty="0" smtClean="0">
                    <a:solidFill>
                      <a:prstClr val="black"/>
                    </a:solidFill>
                  </a:rPr>
                  <a:t>力の大きさは </a:t>
                </a:r>
                <a14:m>
                  <m:oMath xmlns:m="http://schemas.openxmlformats.org/officeDocument/2006/math"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1.2 </m:t>
                    </m:r>
                    <m:r>
                      <a:rPr lang="en-US" altLang="ja-JP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</a:rPr>
                  <a:t> で，電荷間には</a:t>
                </a:r>
                <a:r>
                  <a:rPr lang="ja-JP" altLang="en-US" b="1" dirty="0" smtClean="0">
                    <a:solidFill>
                      <a:srgbClr val="FF0000"/>
                    </a:solidFill>
                  </a:rPr>
                  <a:t>反発力</a:t>
                </a:r>
                <a:r>
                  <a:rPr lang="ja-JP" altLang="en-US" dirty="0" smtClean="0">
                    <a:solidFill>
                      <a:prstClr val="black"/>
                    </a:solidFill>
                  </a:rPr>
                  <a:t>が働く。</a:t>
                </a:r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195" y="5588584"/>
                <a:ext cx="5903860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2374" t="-35556" b="-4444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直線コネクタ 35"/>
          <p:cNvCxnSpPr/>
          <p:nvPr/>
        </p:nvCxnSpPr>
        <p:spPr>
          <a:xfrm>
            <a:off x="7927011" y="1813485"/>
            <a:ext cx="3730337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グループ化 36"/>
          <p:cNvGrpSpPr/>
          <p:nvPr/>
        </p:nvGrpSpPr>
        <p:grpSpPr>
          <a:xfrm>
            <a:off x="8465632" y="1680084"/>
            <a:ext cx="266801" cy="266802"/>
            <a:chOff x="2227386" y="2367221"/>
            <a:chExt cx="266801" cy="266802"/>
          </a:xfrm>
        </p:grpSpPr>
        <p:sp>
          <p:nvSpPr>
            <p:cNvPr id="38" name="円/楕円 37"/>
            <p:cNvSpPr/>
            <p:nvPr/>
          </p:nvSpPr>
          <p:spPr>
            <a:xfrm>
              <a:off x="2227386" y="2367221"/>
              <a:ext cx="266801" cy="26680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2346488" y="2398958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10813116" y="1680084"/>
            <a:ext cx="266801" cy="266802"/>
            <a:chOff x="4574870" y="2367221"/>
            <a:chExt cx="266801" cy="266802"/>
          </a:xfrm>
        </p:grpSpPr>
        <p:sp>
          <p:nvSpPr>
            <p:cNvPr id="41" name="円/楕円 40"/>
            <p:cNvSpPr/>
            <p:nvPr/>
          </p:nvSpPr>
          <p:spPr>
            <a:xfrm>
              <a:off x="4574870" y="2367221"/>
              <a:ext cx="266801" cy="26680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4693972" y="2398958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3" name="右矢印 42"/>
          <p:cNvSpPr/>
          <p:nvPr/>
        </p:nvSpPr>
        <p:spPr>
          <a:xfrm rot="10800000">
            <a:off x="7795269" y="1709576"/>
            <a:ext cx="644236" cy="207818"/>
          </a:xfrm>
          <a:prstGeom prst="rightArrow">
            <a:avLst>
              <a:gd name="adj1" fmla="val 50000"/>
              <a:gd name="adj2" fmla="val 8779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4" name="右矢印 43"/>
          <p:cNvSpPr/>
          <p:nvPr/>
        </p:nvSpPr>
        <p:spPr>
          <a:xfrm>
            <a:off x="11106044" y="1709576"/>
            <a:ext cx="644236" cy="207818"/>
          </a:xfrm>
          <a:prstGeom prst="rightArrow">
            <a:avLst>
              <a:gd name="adj1" fmla="val 50000"/>
              <a:gd name="adj2" fmla="val 8779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8424593" y="1248717"/>
                <a:ext cx="3030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4593" y="1248717"/>
                <a:ext cx="303095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26000" r="-6000" b="-3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10769416" y="1248717"/>
                <a:ext cx="3084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9416" y="1248717"/>
                <a:ext cx="308418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24000" r="-8000" b="-3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テキスト ボックス 46"/>
          <p:cNvSpPr txBox="1"/>
          <p:nvPr/>
        </p:nvSpPr>
        <p:spPr>
          <a:xfrm>
            <a:off x="8367589" y="94616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正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723667" y="94557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正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7821396" y="1365876"/>
                <a:ext cx="203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1396" y="1365876"/>
                <a:ext cx="203004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/>
              <p:cNvSpPr txBox="1"/>
              <p:nvPr/>
            </p:nvSpPr>
            <p:spPr>
              <a:xfrm>
                <a:off x="11521149" y="1365875"/>
                <a:ext cx="203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0" name="テキスト ボックス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1149" y="1365875"/>
                <a:ext cx="203004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30303" r="-21212" b="-65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直線コネクタ 50"/>
          <p:cNvCxnSpPr/>
          <p:nvPr/>
        </p:nvCxnSpPr>
        <p:spPr>
          <a:xfrm>
            <a:off x="8584734" y="2064441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10928383" y="2043659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8584734" y="2490468"/>
            <a:ext cx="2361781" cy="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/>
              <p:cNvSpPr txBox="1"/>
              <p:nvPr/>
            </p:nvSpPr>
            <p:spPr>
              <a:xfrm>
                <a:off x="9671590" y="2176669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4" name="テキスト ボックス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1590" y="2176669"/>
                <a:ext cx="166969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727363" y="3696519"/>
                <a:ext cx="8091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>
                    <a:solidFill>
                      <a:prstClr val="black"/>
                    </a:solidFill>
                  </a:rPr>
                  <a:t>②　両電荷の単位を </a:t>
                </a:r>
                <a14:m>
                  <m:oMath xmlns:m="http://schemas.openxmlformats.org/officeDocument/2006/math">
                    <m:r>
                      <a:rPr lang="ja-JP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［</m:t>
                    </m:r>
                    <m:r>
                      <m:rPr>
                        <m:sty m:val="p"/>
                      </m:rPr>
                      <a:rPr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ja-JP" alt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］</m:t>
                    </m:r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</a:rPr>
                  <a:t> に変換する　→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−6</m:t>
                        </m:r>
                      </m:sup>
                    </m:sSup>
                    <m:r>
                      <a:rPr lang="en-US" altLang="ja-JP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altLang="ja-JP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ja-JP" dirty="0" smtClean="0">
                    <a:solidFill>
                      <a:prstClr val="black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4×</m:t>
                    </m:r>
                    <m:sSup>
                      <m:sSupPr>
                        <m:ctrlP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−6</m:t>
                        </m:r>
                      </m:sup>
                    </m:sSup>
                    <m:r>
                      <a:rPr lang="en-US" altLang="ja-JP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a14:m>
                <a:endParaRPr lang="ja-JP" altLang="en-US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63" y="3696519"/>
                <a:ext cx="8091318" cy="369332"/>
              </a:xfrm>
              <a:prstGeom prst="rect">
                <a:avLst/>
              </a:prstGeom>
              <a:blipFill rotWithShape="0">
                <a:blip r:embed="rId14"/>
                <a:stretch>
                  <a:fillRect l="-602" t="-13115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テキスト ボックス 34"/>
          <p:cNvSpPr txBox="1"/>
          <p:nvPr/>
        </p:nvSpPr>
        <p:spPr>
          <a:xfrm>
            <a:off x="488372" y="945575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</a:rPr>
              <a:t>＜例題＞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88372" y="2923233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</a:rPr>
              <a:t>＜解答＞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テキスト ボックス 61"/>
              <p:cNvSpPr txBox="1"/>
              <p:nvPr/>
            </p:nvSpPr>
            <p:spPr>
              <a:xfrm>
                <a:off x="727363" y="1376108"/>
                <a:ext cx="623327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図のように</a:t>
                </a:r>
                <a:r>
                  <a:rPr lang="ja-JP" altLang="en-US" dirty="0"/>
                  <a:t>真</a:t>
                </a:r>
                <a:r>
                  <a:rPr lang="ja-JP" altLang="en-US" dirty="0" smtClean="0"/>
                  <a:t>空</a:t>
                </a:r>
                <a:r>
                  <a:rPr kumimoji="1" lang="ja-JP" altLang="en-US" dirty="0" smtClean="0"/>
                  <a:t>中にある二つの正の電荷が，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3 </m:t>
                    </m:r>
                    <m:r>
                      <a:rPr lang="ja-JP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/>
                  <a:t>と</a:t>
                </a:r>
                <a:endParaRPr kumimoji="1" lang="en-US" altLang="ja-JP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4 </m:t>
                    </m:r>
                    <m:r>
                      <a:rPr lang="ja-JP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dirty="0" smtClean="0"/>
                  <a:t>で，両電荷間の距離が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30 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cm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/>
                  <a:t>のとき，</a:t>
                </a:r>
                <a:r>
                  <a:rPr lang="ja-JP" altLang="en-US" dirty="0" smtClean="0"/>
                  <a:t>両電荷間</a:t>
                </a:r>
                <a:r>
                  <a:rPr lang="ja-JP" altLang="en-US" dirty="0" smtClean="0"/>
                  <a:t>に働く静電力の大きさ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kumimoji="1" lang="ja-JP" altLang="en-US" dirty="0" smtClean="0"/>
                  <a:t> は何</a:t>
                </a:r>
                <a14:m>
                  <m:oMath xmlns:m="http://schemas.openxmlformats.org/officeDocument/2006/math">
                    <m:r>
                      <a:rPr lang="ja-JP" altLang="en-US" i="1">
                        <a:latin typeface="Cambria Math" panose="02040503050406030204" pitchFamily="18" charset="0"/>
                      </a:rPr>
                      <m:t>［</m:t>
                    </m:r>
                    <m:r>
                      <m:rPr>
                        <m:sty m:val="p"/>
                      </m:rPr>
                      <a:rPr lang="en-US" altLang="ja-JP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］</m:t>
                    </m:r>
                  </m:oMath>
                </a14:m>
                <a:r>
                  <a:rPr kumimoji="1" lang="ja-JP" altLang="en-US" dirty="0" smtClean="0"/>
                  <a:t>か。</a:t>
                </a:r>
                <a:endParaRPr kumimoji="1" lang="en-US" altLang="ja-JP" dirty="0" smtClean="0"/>
              </a:p>
            </p:txBody>
          </p:sp>
        </mc:Choice>
        <mc:Fallback>
          <p:sp>
            <p:nvSpPr>
              <p:cNvPr id="62" name="テキスト ボックス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63" y="1376108"/>
                <a:ext cx="6233274" cy="923330"/>
              </a:xfrm>
              <a:prstGeom prst="rect">
                <a:avLst/>
              </a:prstGeom>
              <a:blipFill rotWithShape="0">
                <a:blip r:embed="rId15"/>
                <a:stretch>
                  <a:fillRect l="-782" t="-5960" b="-7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138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329029" y="225239"/>
            <a:ext cx="4083628" cy="473896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静電</a:t>
            </a:r>
            <a:r>
              <a:rPr kumimoji="1" lang="ja-JP" altLang="en-US" sz="2000" dirty="0" smtClean="0">
                <a:latin typeface="AR P新藝体E" panose="020B0600010101010101" pitchFamily="50" charset="-128"/>
                <a:ea typeface="AR P新藝体E" panose="020B0600010101010101" pitchFamily="50" charset="-128"/>
              </a:rPr>
              <a:t>気に関するクーロンの法則</a:t>
            </a:r>
            <a:endParaRPr kumimoji="1" lang="ja-JP" altLang="en-US" sz="2000" dirty="0"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7363" y="94557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練習問題</a:t>
            </a:r>
            <a:endParaRPr kumimoji="1"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27363" y="1561347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（１）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27362" y="2823257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（２）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7362" y="4085167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（３）</a:t>
            </a:r>
            <a:endParaRPr kumimoji="1" lang="ja-JP" altLang="en-US" dirty="0"/>
          </a:p>
        </p:txBody>
      </p:sp>
      <p:sp>
        <p:nvSpPr>
          <p:cNvPr id="11" name="角丸四角形 10">
            <a:hlinkClick r:id="rId2" action="ppaction://hlinksldjump"/>
          </p:cNvPr>
          <p:cNvSpPr/>
          <p:nvPr/>
        </p:nvSpPr>
        <p:spPr>
          <a:xfrm>
            <a:off x="11079917" y="6103788"/>
            <a:ext cx="993154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トップ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角丸四角形 12">
            <a:hlinkClick r:id="rId3" action="ppaction://hlinksldjump"/>
          </p:cNvPr>
          <p:cNvSpPr/>
          <p:nvPr/>
        </p:nvSpPr>
        <p:spPr>
          <a:xfrm>
            <a:off x="9488384" y="6103788"/>
            <a:ext cx="1453639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要点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へ戻る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1416132" y="1561347"/>
                <a:ext cx="852105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 smtClean="0"/>
                  <a:t>真空</a:t>
                </a:r>
                <a:r>
                  <a:rPr kumimoji="1" lang="ja-JP" altLang="en-US" dirty="0" smtClean="0"/>
                  <a:t>中で，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ja-JP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/>
                  <a:t>の正の電荷と，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4 </m:t>
                    </m:r>
                    <m:r>
                      <a:rPr lang="ja-JP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dirty="0" smtClean="0"/>
                  <a:t>の負の電荷が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cm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/>
                  <a:t>離れている</a:t>
                </a:r>
                <a:r>
                  <a:rPr lang="ja-JP" altLang="en-US" dirty="0" smtClean="0"/>
                  <a:t>。</a:t>
                </a:r>
                <a:endParaRPr lang="en-US" altLang="ja-JP" dirty="0" smtClean="0"/>
              </a:p>
              <a:p>
                <a:r>
                  <a:rPr lang="ja-JP" altLang="en-US" dirty="0" smtClean="0"/>
                  <a:t>この</a:t>
                </a:r>
                <a:r>
                  <a:rPr lang="ja-JP" altLang="en-US" dirty="0" smtClean="0"/>
                  <a:t>とき，</a:t>
                </a:r>
                <a:r>
                  <a:rPr kumimoji="1" lang="ja-JP" altLang="en-US" dirty="0" smtClean="0"/>
                  <a:t>両電荷間に働く</a:t>
                </a:r>
                <a:r>
                  <a:rPr lang="ja-JP" altLang="en-US" dirty="0"/>
                  <a:t>静電力の</a:t>
                </a:r>
                <a:r>
                  <a:rPr lang="ja-JP" altLang="en-US" dirty="0" smtClean="0"/>
                  <a:t>大きさ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kumimoji="1" lang="ja-JP" altLang="en-US" dirty="0" smtClean="0"/>
                  <a:t>は何</a:t>
                </a:r>
                <a14:m>
                  <m:oMath xmlns:m="http://schemas.openxmlformats.org/officeDocument/2006/math">
                    <m:r>
                      <a:rPr lang="ja-JP" altLang="en-US" i="1">
                        <a:latin typeface="Cambria Math" panose="02040503050406030204" pitchFamily="18" charset="0"/>
                      </a:rPr>
                      <m:t>［</m:t>
                    </m:r>
                    <m:r>
                      <m:rPr>
                        <m:sty m:val="p"/>
                      </m:rPr>
                      <a:rPr lang="en-US" altLang="ja-JP" i="1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］</m:t>
                    </m:r>
                  </m:oMath>
                </a14:m>
                <a:r>
                  <a:rPr kumimoji="1" lang="ja-JP" altLang="en-US" dirty="0" smtClean="0"/>
                  <a:t>か。</a:t>
                </a:r>
                <a:r>
                  <a:rPr lang="ja-JP" altLang="en-US" dirty="0" smtClean="0"/>
                  <a:t>また，働く静電力は吸引力</a:t>
                </a:r>
                <a:r>
                  <a:rPr lang="ja-JP" altLang="en-US" dirty="0" smtClean="0"/>
                  <a:t>か</a:t>
                </a:r>
                <a:endParaRPr lang="en-US" altLang="ja-JP" dirty="0" smtClean="0"/>
              </a:p>
              <a:p>
                <a:r>
                  <a:rPr lang="ja-JP" altLang="en-US" dirty="0" smtClean="0"/>
                  <a:t>反発力</a:t>
                </a:r>
                <a:r>
                  <a:rPr lang="ja-JP" altLang="en-US" dirty="0" smtClean="0"/>
                  <a:t>か。</a:t>
                </a:r>
                <a:endParaRPr kumimoji="1" lang="en-US" altLang="ja-JP" dirty="0" smtClean="0"/>
              </a:p>
            </p:txBody>
          </p:sp>
        </mc:Choice>
        <mc:Fallback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132" y="1561347"/>
                <a:ext cx="8521051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572" t="-5263" b="-72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1416132" y="2820262"/>
                <a:ext cx="852105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 smtClean="0"/>
                  <a:t>空気</a:t>
                </a:r>
                <a:r>
                  <a:rPr kumimoji="1" lang="ja-JP" altLang="en-US" dirty="0" smtClean="0"/>
                  <a:t>中で，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4 </m:t>
                    </m:r>
                    <m:r>
                      <a:rPr lang="ja-JP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/>
                  <a:t>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6 </m:t>
                    </m:r>
                    <m:r>
                      <a:rPr lang="ja-JP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</m:oMath>
                </a14:m>
                <a:r>
                  <a:rPr kumimoji="1" lang="ja-JP" altLang="en-US" dirty="0" smtClean="0"/>
                  <a:t> の正の電荷があり</a:t>
                </a:r>
                <a:r>
                  <a:rPr lang="ja-JP" altLang="en-US" dirty="0"/>
                  <a:t>，</a:t>
                </a:r>
                <a:r>
                  <a:rPr kumimoji="1" lang="ja-JP" altLang="en-US" dirty="0" smtClean="0"/>
                  <a:t>両電荷間に</a:t>
                </a:r>
                <a14:m>
                  <m:oMath xmlns:m="http://schemas.openxmlformats.org/officeDocument/2006/math">
                    <m:r>
                      <a:rPr lang="ja-JP" alt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4 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dirty="0" smtClean="0"/>
                  <a:t>の反発力が働いた。</a:t>
                </a:r>
                <a:r>
                  <a:rPr lang="ja-JP" altLang="en-US" dirty="0" smtClean="0"/>
                  <a:t>この</a:t>
                </a:r>
                <a:r>
                  <a:rPr lang="ja-JP" altLang="en-US" dirty="0"/>
                  <a:t>ときの両電荷間の</a:t>
                </a:r>
                <a:r>
                  <a:rPr lang="ja-JP" altLang="en-US" dirty="0" smtClean="0"/>
                  <a:t>距離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ja-JP" altLang="en-US" dirty="0"/>
                  <a:t>は何</a:t>
                </a:r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 panose="02040503050406030204" pitchFamily="18" charset="0"/>
                      </a:rPr>
                      <m:t>［</m:t>
                    </m:r>
                    <m:r>
                      <m:rPr>
                        <m:sty m:val="p"/>
                      </m:rPr>
                      <a:rPr lang="en-US" altLang="ja-JP" i="1" dirty="0">
                        <a:latin typeface="Cambria Math" panose="02040503050406030204" pitchFamily="18" charset="0"/>
                      </a:rPr>
                      <m:t>cm</m:t>
                    </m:r>
                    <m:r>
                      <a:rPr lang="ja-JP" altLang="en-US" i="1" dirty="0">
                        <a:latin typeface="Cambria Math" panose="02040503050406030204" pitchFamily="18" charset="0"/>
                      </a:rPr>
                      <m:t>］</m:t>
                    </m:r>
                  </m:oMath>
                </a14:m>
                <a:r>
                  <a:rPr lang="ja-JP" altLang="en-US" dirty="0" smtClean="0">
                    <a:latin typeface="+mn-ea"/>
                  </a:rPr>
                  <a:t> </a:t>
                </a:r>
                <a:r>
                  <a:rPr lang="ja-JP" altLang="en-US" dirty="0"/>
                  <a:t>か</a:t>
                </a:r>
                <a:r>
                  <a:rPr lang="ja-JP" altLang="en-US" dirty="0" smtClean="0"/>
                  <a:t>。</a:t>
                </a:r>
                <a:endParaRPr lang="en-US" altLang="ja-JP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132" y="2820262"/>
                <a:ext cx="8521051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572" t="-8491" b="-113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1412174" y="4085167"/>
                <a:ext cx="86368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 smtClean="0"/>
                  <a:t>空気</a:t>
                </a:r>
                <a:r>
                  <a:rPr kumimoji="1" lang="ja-JP" altLang="en-US" dirty="0" smtClean="0"/>
                  <a:t>中にある二つの電荷が</a:t>
                </a:r>
                <a14:m>
                  <m:oMath xmlns:m="http://schemas.openxmlformats.org/officeDocument/2006/math">
                    <m:r>
                      <a:rPr lang="en-US" altLang="ja-JP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altLang="ja-JP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 dirty="0"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ja-JP" altLang="en-US" dirty="0" smtClean="0"/>
                  <a:t> 離れており</a:t>
                </a:r>
                <a:r>
                  <a:rPr lang="ja-JP" altLang="en-US" dirty="0"/>
                  <a:t>，</a:t>
                </a:r>
                <a:r>
                  <a:rPr lang="ja-JP" altLang="en-US" dirty="0" smtClean="0"/>
                  <a:t>電荷の間には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0.8 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err="1" smtClean="0"/>
                  <a:t>の吸</a:t>
                </a:r>
                <a:r>
                  <a:rPr lang="ja-JP" altLang="en-US" dirty="0" smtClean="0"/>
                  <a:t>引力が働いた。片方の電荷が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8 </m:t>
                    </m:r>
                    <m:r>
                      <a:rPr lang="ja-JP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</m:oMath>
                </a14:m>
                <a:r>
                  <a:rPr kumimoji="1" lang="ja-JP" altLang="en-US" dirty="0" smtClean="0"/>
                  <a:t> のとき，もう一つの電荷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は何</a:t>
                </a:r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 panose="02040503050406030204" pitchFamily="18" charset="0"/>
                      </a:rPr>
                      <m:t>［</m:t>
                    </m:r>
                    <m:r>
                      <m:rPr>
                        <m:sty m:val="p"/>
                      </m:rPr>
                      <a:rPr lang="en-US" altLang="ja-JP" i="1" dirty="0" smtClean="0">
                        <a:latin typeface="Cambria Math" panose="02040503050406030204" pitchFamily="18" charset="0"/>
                      </a:rPr>
                      <m:t>μ</m:t>
                    </m:r>
                    <m:r>
                      <m:rPr>
                        <m:sty m:val="p"/>
                      </m:rPr>
                      <a:rPr lang="en-US" altLang="ja-JP" i="1" dirty="0">
                        <a:latin typeface="Cambria Math" panose="02040503050406030204" pitchFamily="18" charset="0"/>
                      </a:rPr>
                      <m:t>C</m:t>
                    </m:r>
                    <m:r>
                      <a:rPr lang="ja-JP" altLang="en-US" i="1" dirty="0">
                        <a:latin typeface="Cambria Math" panose="02040503050406030204" pitchFamily="18" charset="0"/>
                      </a:rPr>
                      <m:t>］</m:t>
                    </m:r>
                  </m:oMath>
                </a14:m>
                <a:r>
                  <a:rPr kumimoji="1" lang="ja-JP" altLang="en-US" dirty="0" smtClean="0"/>
                  <a:t>か。</a:t>
                </a:r>
                <a:endParaRPr kumimoji="1" lang="en-US" altLang="ja-JP" dirty="0" smtClean="0"/>
              </a:p>
            </p:txBody>
          </p:sp>
        </mc:Choice>
        <mc:Fallback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174" y="4085167"/>
                <a:ext cx="8636895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636" t="-7547" r="-2331" b="-113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角丸四角形 17">
            <a:hlinkClick r:id="rId7" action="ppaction://hlinksldjump"/>
          </p:cNvPr>
          <p:cNvSpPr/>
          <p:nvPr/>
        </p:nvSpPr>
        <p:spPr>
          <a:xfrm>
            <a:off x="10316468" y="1699846"/>
            <a:ext cx="1178843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(1)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解答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角丸四角形 18">
            <a:hlinkClick r:id="rId8" action="ppaction://hlinksldjump"/>
          </p:cNvPr>
          <p:cNvSpPr/>
          <p:nvPr/>
        </p:nvSpPr>
        <p:spPr>
          <a:xfrm>
            <a:off x="10316469" y="3007922"/>
            <a:ext cx="1178843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(2)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解答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角丸四角形 19">
            <a:hlinkClick r:id="rId9" action="ppaction://hlinksldjump"/>
          </p:cNvPr>
          <p:cNvSpPr/>
          <p:nvPr/>
        </p:nvSpPr>
        <p:spPr>
          <a:xfrm>
            <a:off x="10316468" y="4225205"/>
            <a:ext cx="1178843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解答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5298384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329029" y="225239"/>
            <a:ext cx="4083628" cy="473896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prstClr val="white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静電</a:t>
            </a:r>
            <a:r>
              <a:rPr lang="ja-JP" altLang="en-US" sz="2000" dirty="0" smtClean="0">
                <a:solidFill>
                  <a:prstClr val="white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気に関するクーロンの法則</a:t>
            </a:r>
            <a:endParaRPr lang="ja-JP" altLang="en-US" sz="2000" dirty="0">
              <a:solidFill>
                <a:prstClr val="white"/>
              </a:solidFill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7363" y="945575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練習問題</a:t>
            </a:r>
            <a:r>
              <a:rPr lang="ja-JP" altLang="en-US" b="1" dirty="0" smtClean="0">
                <a:solidFill>
                  <a:prstClr val="black"/>
                </a:solidFill>
              </a:rPr>
              <a:t>＜解答＞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7363" y="1561347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（１）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2" name="角丸四角形 11">
            <a:hlinkClick r:id="rId2" action="ppaction://hlinksldjump"/>
          </p:cNvPr>
          <p:cNvSpPr/>
          <p:nvPr/>
        </p:nvSpPr>
        <p:spPr>
          <a:xfrm>
            <a:off x="11079917" y="6103788"/>
            <a:ext cx="993154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トップ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角丸四角形 12">
            <a:hlinkClick r:id="rId3" action="ppaction://hlinksldjump"/>
          </p:cNvPr>
          <p:cNvSpPr/>
          <p:nvPr/>
        </p:nvSpPr>
        <p:spPr>
          <a:xfrm>
            <a:off x="9488384" y="6103788"/>
            <a:ext cx="1453639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要点</a:t>
            </a:r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へ戻る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角丸四角形 14">
            <a:hlinkClick r:id="rId4" action="ppaction://hlinksldjump"/>
          </p:cNvPr>
          <p:cNvSpPr/>
          <p:nvPr/>
        </p:nvSpPr>
        <p:spPr>
          <a:xfrm>
            <a:off x="7891545" y="6103788"/>
            <a:ext cx="1458945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問題へ戻る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64169" y="3408053"/>
            <a:ext cx="9204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②</a:t>
            </a:r>
            <a:r>
              <a:rPr lang="ja-JP" altLang="en-US" dirty="0" smtClean="0">
                <a:solidFill>
                  <a:prstClr val="black"/>
                </a:solidFill>
              </a:rPr>
              <a:t>　</a:t>
            </a:r>
            <a:r>
              <a:rPr lang="ja-JP" altLang="en-US" dirty="0">
                <a:solidFill>
                  <a:prstClr val="black"/>
                </a:solidFill>
              </a:rPr>
              <a:t>単位</a:t>
            </a:r>
            <a:r>
              <a:rPr lang="ja-JP" altLang="en-US" dirty="0" smtClean="0">
                <a:solidFill>
                  <a:prstClr val="black"/>
                </a:solidFill>
              </a:rPr>
              <a:t>に</a:t>
            </a:r>
            <a:r>
              <a:rPr lang="ja-JP" altLang="en-US" dirty="0">
                <a:solidFill>
                  <a:prstClr val="black"/>
                </a:solidFill>
              </a:rPr>
              <a:t>注意</a:t>
            </a:r>
            <a:r>
              <a:rPr lang="ja-JP" altLang="en-US" dirty="0" smtClean="0">
                <a:solidFill>
                  <a:prstClr val="black"/>
                </a:solidFill>
              </a:rPr>
              <a:t>して</a:t>
            </a:r>
            <a:r>
              <a:rPr lang="ja-JP" altLang="en-US" dirty="0">
                <a:solidFill>
                  <a:prstClr val="black"/>
                </a:solidFill>
              </a:rPr>
              <a:t>，二つの点電荷の間に働く力（静電力）を求める式</a:t>
            </a:r>
            <a:r>
              <a:rPr lang="ja-JP" altLang="en-US" dirty="0" smtClean="0">
                <a:solidFill>
                  <a:prstClr val="black"/>
                </a:solidFill>
              </a:rPr>
              <a:t>に代入して計算をする。</a:t>
            </a:r>
            <a:endParaRPr lang="ja-JP" alt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1361373" y="3892205"/>
                <a:ext cx="7317644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=9×</m:t>
                      </m:r>
                      <m:sSup>
                        <m:sSup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ja-JP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（</m:t>
                          </m:r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ja-JP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）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</m:t>
                              </m:r>
                              <m:r>
                                <a:rPr lang="en-US" altLang="ja-JP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 −</m:t>
                      </m:r>
                      <m: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2.7</m:t>
                      </m:r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373" y="3892205"/>
                <a:ext cx="7317644" cy="55579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5643478" y="5103216"/>
                <a:ext cx="55159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ja-JP" altLang="en-US" dirty="0" smtClean="0">
                    <a:solidFill>
                      <a:prstClr val="black"/>
                    </a:solidFill>
                  </a:rPr>
                  <a:t>働く力の大きさは</a:t>
                </a:r>
                <a:r>
                  <a:rPr lang="ja-JP" alt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2.7</m:t>
                    </m:r>
                    <m:r>
                      <a:rPr lang="en-US" altLang="ja-JP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en-US" altLang="ja-JP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</a:rPr>
                  <a:t> で，両電荷間には</a:t>
                </a:r>
                <a:r>
                  <a:rPr lang="ja-JP" altLang="en-US" b="1" dirty="0">
                    <a:solidFill>
                      <a:srgbClr val="0070C0"/>
                    </a:solidFill>
                  </a:rPr>
                  <a:t>吸引</a:t>
                </a:r>
                <a:r>
                  <a:rPr lang="ja-JP" altLang="en-US" b="1" dirty="0" smtClean="0">
                    <a:solidFill>
                      <a:srgbClr val="0070C0"/>
                    </a:solidFill>
                  </a:rPr>
                  <a:t>力</a:t>
                </a:r>
                <a:r>
                  <a:rPr lang="ja-JP" altLang="en-US" dirty="0" smtClean="0">
                    <a:solidFill>
                      <a:prstClr val="black"/>
                    </a:solidFill>
                  </a:rPr>
                  <a:t>が働く。</a:t>
                </a:r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478" y="5103216"/>
                <a:ext cx="5515934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2652" t="-34783" r="-1878" b="-434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964169" y="2970724"/>
                <a:ext cx="86781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>
                    <a:solidFill>
                      <a:schemeClr val="tx1"/>
                    </a:solidFill>
                  </a:rPr>
                  <a:t>①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dirty="0" smtClean="0">
                    <a:solidFill>
                      <a:schemeClr val="tx1"/>
                    </a:solidFill>
                  </a:rPr>
                  <a:t>が正</a:t>
                </a:r>
                <a:r>
                  <a:rPr lang="ja-JP" altLang="en-US" dirty="0" smtClean="0"/>
                  <a:t>の電荷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ja-JP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dirty="0" err="1" smtClean="0">
                    <a:solidFill>
                      <a:schemeClr val="tx1"/>
                    </a:solidFill>
                  </a:rPr>
                  <a:t>が負の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電荷であることから，</a:t>
                </a:r>
                <a:r>
                  <a:rPr lang="ja-JP" altLang="en-US" dirty="0"/>
                  <a:t>電荷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の極性が異なる。　</a:t>
                </a:r>
                <a:r>
                  <a:rPr lang="ja-JP" altLang="en-US" dirty="0"/>
                  <a:t>→</a:t>
                </a:r>
                <a:r>
                  <a:rPr lang="ja-JP" altLang="en-US" dirty="0" smtClean="0">
                    <a:solidFill>
                      <a:schemeClr val="tx1"/>
                    </a:solidFill>
                  </a:rPr>
                  <a:t>　</a:t>
                </a:r>
                <a:r>
                  <a:rPr lang="ja-JP" altLang="en-US" b="1" dirty="0" smtClean="0">
                    <a:solidFill>
                      <a:srgbClr val="0070C0"/>
                    </a:solidFill>
                  </a:rPr>
                  <a:t>吸引力</a:t>
                </a:r>
                <a:endParaRPr lang="ja-JP" alt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169" y="2970724"/>
                <a:ext cx="8678145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562" t="-13115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7374682" y="4525986"/>
            <a:ext cx="284052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※</a:t>
            </a:r>
            <a:r>
              <a:rPr lang="ja-JP" altLang="en-US" sz="1400" dirty="0" smtClean="0">
                <a:solidFill>
                  <a:prstClr val="black"/>
                </a:solidFill>
              </a:rPr>
              <a:t>答えの「－」は働く力の向きを表す。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1416132" y="1561347"/>
                <a:ext cx="89507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 smtClean="0"/>
                  <a:t>真空</a:t>
                </a:r>
                <a:r>
                  <a:rPr kumimoji="1" lang="ja-JP" altLang="en-US" dirty="0" smtClean="0"/>
                  <a:t>中で，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ja-JP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/>
                  <a:t>の正の電荷と，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4 </m:t>
                    </m:r>
                    <m:r>
                      <a:rPr lang="ja-JP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dirty="0" smtClean="0"/>
                  <a:t>の負の電荷が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cm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/>
                  <a:t>離れている。このとき，</a:t>
                </a:r>
                <a:r>
                  <a:rPr kumimoji="1" lang="ja-JP" altLang="en-US" dirty="0" smtClean="0"/>
                  <a:t>両電荷間に働く</a:t>
                </a:r>
                <a:r>
                  <a:rPr lang="ja-JP" altLang="en-US" dirty="0"/>
                  <a:t>静電力の</a:t>
                </a:r>
                <a:r>
                  <a:rPr lang="ja-JP" altLang="en-US" dirty="0" smtClean="0"/>
                  <a:t>大きさ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kumimoji="1" lang="ja-JP" altLang="en-US" dirty="0" smtClean="0"/>
                  <a:t>は何</a:t>
                </a:r>
                <a14:m>
                  <m:oMath xmlns:m="http://schemas.openxmlformats.org/officeDocument/2006/math">
                    <m:r>
                      <a:rPr lang="ja-JP" altLang="en-US" i="1">
                        <a:latin typeface="Cambria Math" panose="02040503050406030204" pitchFamily="18" charset="0"/>
                      </a:rPr>
                      <m:t>［</m:t>
                    </m:r>
                    <m:r>
                      <m:rPr>
                        <m:sty m:val="p"/>
                      </m:rPr>
                      <a:rPr lang="en-US" altLang="ja-JP" i="1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］</m:t>
                    </m:r>
                  </m:oMath>
                </a14:m>
                <a:r>
                  <a:rPr kumimoji="1" lang="ja-JP" altLang="en-US" dirty="0" smtClean="0"/>
                  <a:t>か。</a:t>
                </a:r>
                <a:r>
                  <a:rPr lang="ja-JP" altLang="en-US" dirty="0" smtClean="0"/>
                  <a:t>また，働く静電力は吸引力か反発力か。</a:t>
                </a:r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132" y="1561347"/>
                <a:ext cx="8950740" cy="646331"/>
              </a:xfrm>
              <a:prstGeom prst="rect">
                <a:avLst/>
              </a:prstGeom>
              <a:blipFill rotWithShape="0">
                <a:blip r:embed="rId9"/>
                <a:stretch>
                  <a:fillRect l="-545" t="-7547" r="-2178" b="-113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4876759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線コネクタ 24"/>
          <p:cNvCxnSpPr/>
          <p:nvPr/>
        </p:nvCxnSpPr>
        <p:spPr>
          <a:xfrm>
            <a:off x="1926091" y="2235528"/>
            <a:ext cx="3730337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127380" y="4386331"/>
            <a:ext cx="3345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・両磁極の強さの積に比例する。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62823" y="5797295"/>
            <a:ext cx="313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・両磁極を結ぶ直線上にある。</a:t>
            </a:r>
            <a:endParaRPr kumimoji="1" lang="ja-JP" altLang="en-US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2464712" y="2102127"/>
            <a:ext cx="266801" cy="266802"/>
            <a:chOff x="2034408" y="1981802"/>
            <a:chExt cx="266801" cy="266802"/>
          </a:xfrm>
        </p:grpSpPr>
        <p:sp>
          <p:nvSpPr>
            <p:cNvPr id="14" name="円/楕円 13"/>
            <p:cNvSpPr/>
            <p:nvPr/>
          </p:nvSpPr>
          <p:spPr>
            <a:xfrm>
              <a:off x="2034408" y="1981802"/>
              <a:ext cx="266801" cy="26680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2153510" y="2013539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4812196" y="2102127"/>
            <a:ext cx="266801" cy="266802"/>
            <a:chOff x="4381892" y="1981802"/>
            <a:chExt cx="266801" cy="266802"/>
          </a:xfrm>
        </p:grpSpPr>
        <p:sp>
          <p:nvSpPr>
            <p:cNvPr id="22" name="円/楕円 21"/>
            <p:cNvSpPr/>
            <p:nvPr/>
          </p:nvSpPr>
          <p:spPr>
            <a:xfrm>
              <a:off x="4381892" y="1981802"/>
              <a:ext cx="266801" cy="26680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4500994" y="2013539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36" name="右矢印 35"/>
          <p:cNvSpPr/>
          <p:nvPr/>
        </p:nvSpPr>
        <p:spPr>
          <a:xfrm rot="10800000">
            <a:off x="1790980" y="2131619"/>
            <a:ext cx="644236" cy="207818"/>
          </a:xfrm>
          <a:prstGeom prst="rightArrow">
            <a:avLst>
              <a:gd name="adj1" fmla="val 50000"/>
              <a:gd name="adj2" fmla="val 8779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右矢印 36"/>
          <p:cNvSpPr/>
          <p:nvPr/>
        </p:nvSpPr>
        <p:spPr>
          <a:xfrm>
            <a:off x="5101119" y="2131619"/>
            <a:ext cx="644236" cy="207818"/>
          </a:xfrm>
          <a:prstGeom prst="rightArrow">
            <a:avLst>
              <a:gd name="adj1" fmla="val 50000"/>
              <a:gd name="adj2" fmla="val 8779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1" name="直線コネクタ 40"/>
          <p:cNvCxnSpPr/>
          <p:nvPr/>
        </p:nvCxnSpPr>
        <p:spPr>
          <a:xfrm>
            <a:off x="7027953" y="2237157"/>
            <a:ext cx="3730337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グループ化 16"/>
          <p:cNvGrpSpPr/>
          <p:nvPr/>
        </p:nvGrpSpPr>
        <p:grpSpPr>
          <a:xfrm>
            <a:off x="7566574" y="2103756"/>
            <a:ext cx="266801" cy="266802"/>
            <a:chOff x="7566574" y="1983431"/>
            <a:chExt cx="266801" cy="266802"/>
          </a:xfrm>
        </p:grpSpPr>
        <p:sp>
          <p:nvSpPr>
            <p:cNvPr id="44" name="円/楕円 43"/>
            <p:cNvSpPr/>
            <p:nvPr/>
          </p:nvSpPr>
          <p:spPr>
            <a:xfrm>
              <a:off x="7566574" y="1983431"/>
              <a:ext cx="266801" cy="26680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7685676" y="2015168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9914058" y="2103756"/>
            <a:ext cx="266801" cy="266802"/>
            <a:chOff x="9914058" y="1983431"/>
            <a:chExt cx="266801" cy="266802"/>
          </a:xfrm>
        </p:grpSpPr>
        <p:sp>
          <p:nvSpPr>
            <p:cNvPr id="48" name="円/楕円 47"/>
            <p:cNvSpPr/>
            <p:nvPr/>
          </p:nvSpPr>
          <p:spPr>
            <a:xfrm>
              <a:off x="9914058" y="1983431"/>
              <a:ext cx="266801" cy="26680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10033160" y="2015168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0" name="右矢印 49"/>
          <p:cNvSpPr/>
          <p:nvPr/>
        </p:nvSpPr>
        <p:spPr>
          <a:xfrm rot="10800000">
            <a:off x="9233817" y="2133248"/>
            <a:ext cx="644236" cy="207818"/>
          </a:xfrm>
          <a:prstGeom prst="rightArrow">
            <a:avLst>
              <a:gd name="adj1" fmla="val 50000"/>
              <a:gd name="adj2" fmla="val 8779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右矢印 50"/>
          <p:cNvSpPr/>
          <p:nvPr/>
        </p:nvSpPr>
        <p:spPr>
          <a:xfrm>
            <a:off x="7850278" y="2133248"/>
            <a:ext cx="644236" cy="207818"/>
          </a:xfrm>
          <a:prstGeom prst="rightArrow">
            <a:avLst>
              <a:gd name="adj1" fmla="val 50000"/>
              <a:gd name="adj2" fmla="val 8779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/>
              <p:cNvSpPr txBox="1"/>
              <p:nvPr/>
            </p:nvSpPr>
            <p:spPr>
              <a:xfrm>
                <a:off x="2423673" y="1670760"/>
                <a:ext cx="3488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3" name="テキスト ボックス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673" y="1670760"/>
                <a:ext cx="348877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0526" r="-5263" b="-152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/>
              <p:cNvSpPr txBox="1"/>
              <p:nvPr/>
            </p:nvSpPr>
            <p:spPr>
              <a:xfrm>
                <a:off x="4768496" y="1670760"/>
                <a:ext cx="3542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4" name="テキスト ボックス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496" y="1670760"/>
                <a:ext cx="354200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8621" r="-8621" b="-152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7525534" y="1667788"/>
                <a:ext cx="3488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5534" y="1667788"/>
                <a:ext cx="348877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0526" r="-5263" b="-1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/>
              <p:cNvSpPr txBox="1"/>
              <p:nvPr/>
            </p:nvSpPr>
            <p:spPr>
              <a:xfrm>
                <a:off x="9868678" y="1667788"/>
                <a:ext cx="3542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8" name="テキスト ボックス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8678" y="1667788"/>
                <a:ext cx="354200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8621" r="-6897" b="-1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テキスト ボックス 58"/>
          <p:cNvSpPr txBox="1"/>
          <p:nvPr/>
        </p:nvSpPr>
        <p:spPr>
          <a:xfrm>
            <a:off x="2097813" y="1364513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Ｎ極</a:t>
            </a:r>
            <a:r>
              <a:rPr lang="en-US" altLang="ja-JP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(+)</a:t>
            </a:r>
            <a:endParaRPr kumimoji="1" lang="ja-JP" altLang="en-US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443619" y="1364513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Ｎ極</a:t>
            </a:r>
            <a:r>
              <a:rPr lang="en-US" altLang="ja-JP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(+)</a:t>
            </a:r>
            <a:endParaRPr kumimoji="1" lang="ja-JP" altLang="en-US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236209" y="1364513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Ｎ極</a:t>
            </a:r>
            <a:r>
              <a:rPr lang="en-US" altLang="ja-JP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(+)</a:t>
            </a:r>
            <a:endParaRPr kumimoji="1" lang="ja-JP" altLang="en-US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9583693" y="1368441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</a:t>
            </a:r>
            <a:r>
              <a:rPr lang="ja-JP" altLang="en-US" b="1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極</a:t>
            </a:r>
            <a:r>
              <a:rPr lang="en-US" altLang="ja-JP" b="1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(-)</a:t>
            </a:r>
            <a:endParaRPr kumimoji="1" lang="ja-JP" altLang="en-US" b="1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903167" y="3187542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反発力</a:t>
            </a:r>
            <a:endParaRPr kumimoji="1" lang="ja-JP" altLang="en-US" sz="3200" dirty="0">
              <a:solidFill>
                <a:srgbClr val="FF0000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9494154" y="3129217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吸引</a:t>
            </a:r>
            <a:r>
              <a:rPr lang="ja-JP" altLang="en-US" sz="3200" dirty="0" smtClean="0">
                <a:solidFill>
                  <a:srgbClr val="0070C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力</a:t>
            </a:r>
            <a:endParaRPr kumimoji="1" lang="ja-JP" altLang="en-US" sz="3200" dirty="0">
              <a:solidFill>
                <a:srgbClr val="0070C0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/>
              <p:cNvSpPr txBox="1"/>
              <p:nvPr/>
            </p:nvSpPr>
            <p:spPr>
              <a:xfrm>
                <a:off x="1820476" y="1787919"/>
                <a:ext cx="203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5" name="テキスト ボックス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476" y="1787919"/>
                <a:ext cx="203004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0303" r="-21212" b="-65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/>
              <p:cNvSpPr txBox="1"/>
              <p:nvPr/>
            </p:nvSpPr>
            <p:spPr>
              <a:xfrm>
                <a:off x="5520229" y="1787918"/>
                <a:ext cx="203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6" name="テキスト ボックス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229" y="1787918"/>
                <a:ext cx="203004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30303" r="-21212" b="-65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8284136" y="1787917"/>
                <a:ext cx="203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136" y="1787917"/>
                <a:ext cx="203004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30303" r="-21212" b="-65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/>
              <p:cNvSpPr txBox="1"/>
              <p:nvPr/>
            </p:nvSpPr>
            <p:spPr>
              <a:xfrm>
                <a:off x="9270687" y="1787917"/>
                <a:ext cx="203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8" name="テキスト ボックス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0687" y="1787917"/>
                <a:ext cx="203004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0303" r="-21212" b="-65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直線コネクタ 71"/>
          <p:cNvCxnSpPr/>
          <p:nvPr/>
        </p:nvCxnSpPr>
        <p:spPr>
          <a:xfrm>
            <a:off x="2583814" y="2486484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>
            <a:off x="4927463" y="2465702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>
            <a:off x="7699159" y="2465701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10045777" y="2450114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2583814" y="2912511"/>
            <a:ext cx="2361781" cy="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7683996" y="2889359"/>
            <a:ext cx="2361781" cy="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テキスト ボックス 78"/>
              <p:cNvSpPr txBox="1"/>
              <p:nvPr/>
            </p:nvSpPr>
            <p:spPr>
              <a:xfrm>
                <a:off x="3670670" y="2598712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9" name="テキスト ボックス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670" y="2598712"/>
                <a:ext cx="166969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/>
              <p:cNvSpPr txBox="1"/>
              <p:nvPr/>
            </p:nvSpPr>
            <p:spPr>
              <a:xfrm>
                <a:off x="8788984" y="2597460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0" name="テキスト ボックス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8984" y="2597460"/>
                <a:ext cx="166969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角丸四角形 80"/>
          <p:cNvSpPr/>
          <p:nvPr/>
        </p:nvSpPr>
        <p:spPr>
          <a:xfrm>
            <a:off x="329029" y="225239"/>
            <a:ext cx="4083628" cy="473896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二</a:t>
            </a:r>
            <a:r>
              <a:rPr lang="ja-JP" altLang="en-US" sz="2000" dirty="0" smtClean="0">
                <a:latin typeface="AR P新藝体E" panose="020B0600010101010101" pitchFamily="50" charset="-128"/>
                <a:ea typeface="AR P新藝体E" panose="020B0600010101010101" pitchFamily="50" charset="-128"/>
              </a:rPr>
              <a:t>つの磁極間に働く</a:t>
            </a:r>
            <a:r>
              <a:rPr lang="ja-JP" altLang="en-US" sz="2000" dirty="0" smtClean="0">
                <a:latin typeface="AR P新藝体E" panose="020B0600010101010101" pitchFamily="50" charset="-128"/>
                <a:ea typeface="AR P新藝体E" panose="020B0600010101010101" pitchFamily="50" charset="-128"/>
              </a:rPr>
              <a:t>力（要点）</a:t>
            </a:r>
            <a:endParaRPr kumimoji="1" lang="ja-JP" altLang="en-US" sz="2000" dirty="0"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76170" y="3984041"/>
            <a:ext cx="184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◆働く力の大きさ</a:t>
            </a:r>
            <a:endParaRPr kumimoji="1" lang="ja-JP" altLang="en-US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76170" y="5395005"/>
            <a:ext cx="167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◆働く力の向き</a:t>
            </a:r>
            <a:endParaRPr kumimoji="1" lang="ja-JP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2127380" y="4788621"/>
                <a:ext cx="40080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・磁極間の距離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ja-JP" altLang="en-US" dirty="0" smtClean="0"/>
                  <a:t> の２乗に反比例する。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380" y="4788621"/>
                <a:ext cx="4008085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1370" t="-15000" r="-913" b="-2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角丸四角形 7">
            <a:hlinkClick r:id="rId13" action="ppaction://hlinksldjump"/>
          </p:cNvPr>
          <p:cNvSpPr/>
          <p:nvPr/>
        </p:nvSpPr>
        <p:spPr>
          <a:xfrm>
            <a:off x="11079917" y="6096366"/>
            <a:ext cx="993154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トップ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9" name="角丸四角形 68">
            <a:hlinkClick r:id="rId14" action="ppaction://hlinksldjump"/>
          </p:cNvPr>
          <p:cNvSpPr/>
          <p:nvPr/>
        </p:nvSpPr>
        <p:spPr>
          <a:xfrm>
            <a:off x="8817821" y="6096366"/>
            <a:ext cx="993154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77417" y="3337316"/>
            <a:ext cx="4652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磁極の極性が同じ場合は　　　　　　　　　が働く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6714318" y="3295263"/>
            <a:ext cx="5046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磁極の極性が異なる場合は　　　　　　　　　が働く</a:t>
            </a:r>
            <a:endParaRPr kumimoji="1" lang="ja-JP" altLang="en-US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921433" y="891272"/>
            <a:ext cx="2499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空間</a:t>
            </a:r>
            <a:r>
              <a:rPr lang="ja-JP" altLang="en-US" dirty="0" smtClean="0"/>
              <a:t>に磁極があるとき，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4682801" y="261758"/>
                <a:ext cx="6873893" cy="64633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便宜上，磁極が点と考えられるほど磁極間の距離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kumimoji="1" lang="ja-JP" altLang="en-US" dirty="0" smtClean="0"/>
                  <a:t> が大きい場合は，</a:t>
                </a:r>
                <a:endParaRPr kumimoji="1" lang="en-US" altLang="ja-JP" dirty="0" smtClean="0"/>
              </a:p>
              <a:p>
                <a:r>
                  <a:rPr kumimoji="1" lang="ja-JP" altLang="en-US" dirty="0" smtClean="0"/>
                  <a:t>磁極を点（点磁極）として</a:t>
                </a:r>
                <a:r>
                  <a:rPr lang="ja-JP" altLang="en-US" dirty="0" smtClean="0"/>
                  <a:t>考える。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801" y="261758"/>
                <a:ext cx="6873893" cy="646331"/>
              </a:xfrm>
              <a:prstGeom prst="rect">
                <a:avLst/>
              </a:prstGeom>
              <a:blipFill rotWithShape="0">
                <a:blip r:embed="rId15"/>
                <a:stretch>
                  <a:fillRect l="-619" t="-7407" r="-2743" b="-10185"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4591250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329029" y="225239"/>
            <a:ext cx="4083628" cy="473896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prstClr val="white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静電</a:t>
            </a:r>
            <a:r>
              <a:rPr lang="ja-JP" altLang="en-US" sz="2000" dirty="0" smtClean="0">
                <a:solidFill>
                  <a:prstClr val="white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気に関するクーロンの法則</a:t>
            </a:r>
            <a:endParaRPr lang="ja-JP" altLang="en-US" sz="2000" dirty="0">
              <a:solidFill>
                <a:prstClr val="white"/>
              </a:solidFill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7363" y="945575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練習問題</a:t>
            </a:r>
            <a:r>
              <a:rPr lang="ja-JP" altLang="en-US" b="1" dirty="0" smtClean="0">
                <a:solidFill>
                  <a:prstClr val="black"/>
                </a:solidFill>
              </a:rPr>
              <a:t>＜解答＞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7363" y="1561347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（２）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2" name="角丸四角形 11">
            <a:hlinkClick r:id="rId2" action="ppaction://hlinksldjump"/>
          </p:cNvPr>
          <p:cNvSpPr/>
          <p:nvPr/>
        </p:nvSpPr>
        <p:spPr>
          <a:xfrm>
            <a:off x="11079917" y="6103788"/>
            <a:ext cx="993154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トップ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角丸四角形 12">
            <a:hlinkClick r:id="rId3" action="ppaction://hlinksldjump"/>
          </p:cNvPr>
          <p:cNvSpPr/>
          <p:nvPr/>
        </p:nvSpPr>
        <p:spPr>
          <a:xfrm>
            <a:off x="9488384" y="6103788"/>
            <a:ext cx="1453639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要点</a:t>
            </a:r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へ戻る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角丸四角形 14">
            <a:hlinkClick r:id="rId4" action="ppaction://hlinksldjump"/>
          </p:cNvPr>
          <p:cNvSpPr/>
          <p:nvPr/>
        </p:nvSpPr>
        <p:spPr>
          <a:xfrm>
            <a:off x="7891545" y="6103788"/>
            <a:ext cx="1458945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問題へ戻る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1213736" y="3327864"/>
                <a:ext cx="203273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=9×</m:t>
                      </m:r>
                      <m:sSup>
                        <m:sSup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736" y="3327864"/>
                <a:ext cx="2032736" cy="5186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841664" y="2618363"/>
            <a:ext cx="886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二つの点電荷の間に働く力（静電力）を</a:t>
            </a:r>
            <a:r>
              <a:rPr lang="ja-JP" altLang="en-US" dirty="0" smtClean="0"/>
              <a:t>求める式を変形して，両電荷間の距離を求める。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4611095" y="3093795"/>
                <a:ext cx="2173223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sup>
                              </m:sSup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095" y="3093795"/>
                <a:ext cx="2173223" cy="818366"/>
              </a:xfrm>
              <a:prstGeom prst="rect">
                <a:avLst/>
              </a:prstGeom>
              <a:blipFill rotWithShape="0">
                <a:blip r:embed="rId7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1213736" y="4849013"/>
                <a:ext cx="5783891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sup>
                              </m:sSup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×4×</m:t>
                              </m:r>
                              <m:sSup>
                                <m:sSupPr>
                                  <m:ctrlP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×6×</m:t>
                              </m:r>
                              <m:sSup>
                                <m:sSupPr>
                                  <m:ctrlP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2.4</m:t>
                              </m:r>
                            </m:den>
                          </m:f>
                        </m:e>
                      </m:rad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 0.</m:t>
                      </m:r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=30 </m:t>
                      </m:r>
                      <m:r>
                        <m:rPr>
                          <m:sty m:val="p"/>
                        </m:rP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736" y="4849013"/>
                <a:ext cx="5783891" cy="818366"/>
              </a:xfrm>
              <a:prstGeom prst="rect">
                <a:avLst/>
              </a:prstGeom>
              <a:blipFill rotWithShape="0">
                <a:blip r:embed="rId8"/>
                <a:stretch>
                  <a:fillRect b="-7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651303" y="340250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より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88854" y="4171548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よ</a:t>
            </a:r>
            <a:r>
              <a:rPr lang="ja-JP" altLang="en-US" dirty="0"/>
              <a:t>って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206889" y="3402500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となる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1416132" y="1569691"/>
                <a:ext cx="852105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 smtClean="0"/>
                  <a:t>空気</a:t>
                </a:r>
                <a:r>
                  <a:rPr kumimoji="1" lang="ja-JP" altLang="en-US" dirty="0" smtClean="0"/>
                  <a:t>中で，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4 </m:t>
                    </m:r>
                    <m:r>
                      <a:rPr lang="ja-JP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/>
                  <a:t>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6 </m:t>
                    </m:r>
                    <m:r>
                      <a:rPr lang="ja-JP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</m:oMath>
                </a14:m>
                <a:r>
                  <a:rPr kumimoji="1" lang="ja-JP" altLang="en-US" dirty="0" smtClean="0"/>
                  <a:t> の正の電荷があり</a:t>
                </a:r>
                <a:r>
                  <a:rPr lang="ja-JP" altLang="en-US" dirty="0"/>
                  <a:t>，</a:t>
                </a:r>
                <a:r>
                  <a:rPr kumimoji="1" lang="ja-JP" altLang="en-US" dirty="0" smtClean="0"/>
                  <a:t>両電荷間に</a:t>
                </a:r>
                <a14:m>
                  <m:oMath xmlns:m="http://schemas.openxmlformats.org/officeDocument/2006/math">
                    <m:r>
                      <a:rPr lang="ja-JP" alt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4 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dirty="0" smtClean="0"/>
                  <a:t>の反発力が働いた。</a:t>
                </a:r>
                <a:r>
                  <a:rPr lang="ja-JP" altLang="en-US" dirty="0" smtClean="0"/>
                  <a:t>この</a:t>
                </a:r>
                <a:r>
                  <a:rPr lang="ja-JP" altLang="en-US" dirty="0"/>
                  <a:t>ときの両電荷間の</a:t>
                </a:r>
                <a:r>
                  <a:rPr lang="ja-JP" altLang="en-US" dirty="0" smtClean="0"/>
                  <a:t>距離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ja-JP" altLang="en-US" dirty="0"/>
                  <a:t>は何</a:t>
                </a:r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 panose="02040503050406030204" pitchFamily="18" charset="0"/>
                      </a:rPr>
                      <m:t>［</m:t>
                    </m:r>
                    <m:r>
                      <m:rPr>
                        <m:sty m:val="p"/>
                      </m:rPr>
                      <a:rPr lang="en-US" altLang="ja-JP" i="1" dirty="0">
                        <a:latin typeface="Cambria Math" panose="02040503050406030204" pitchFamily="18" charset="0"/>
                      </a:rPr>
                      <m:t>cm</m:t>
                    </m:r>
                    <m:r>
                      <a:rPr lang="ja-JP" altLang="en-US" i="1" dirty="0">
                        <a:latin typeface="Cambria Math" panose="02040503050406030204" pitchFamily="18" charset="0"/>
                      </a:rPr>
                      <m:t>］</m:t>
                    </m:r>
                  </m:oMath>
                </a14:m>
                <a:r>
                  <a:rPr lang="ja-JP" altLang="en-US" dirty="0"/>
                  <a:t>か</a:t>
                </a:r>
                <a:r>
                  <a:rPr lang="ja-JP" altLang="en-US" dirty="0" smtClean="0"/>
                  <a:t>。</a:t>
                </a:r>
                <a:endParaRPr lang="en-US" altLang="ja-JP" dirty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132" y="1569691"/>
                <a:ext cx="8521051" cy="646331"/>
              </a:xfrm>
              <a:prstGeom prst="rect">
                <a:avLst/>
              </a:prstGeom>
              <a:blipFill rotWithShape="0">
                <a:blip r:embed="rId9"/>
                <a:stretch>
                  <a:fillRect l="-572" t="-7477" b="-1028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4647926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329029" y="225239"/>
            <a:ext cx="4083628" cy="473896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prstClr val="white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静電</a:t>
            </a:r>
            <a:r>
              <a:rPr lang="ja-JP" altLang="en-US" sz="2000" dirty="0" smtClean="0">
                <a:solidFill>
                  <a:prstClr val="white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気に関するクーロンの法則</a:t>
            </a:r>
            <a:endParaRPr lang="ja-JP" altLang="en-US" sz="2000" dirty="0">
              <a:solidFill>
                <a:prstClr val="white"/>
              </a:solidFill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7363" y="945575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練習問題</a:t>
            </a:r>
            <a:r>
              <a:rPr lang="ja-JP" altLang="en-US" b="1" dirty="0" smtClean="0">
                <a:solidFill>
                  <a:prstClr val="black"/>
                </a:solidFill>
              </a:rPr>
              <a:t>＜解答＞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7363" y="1561347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（３）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2" name="角丸四角形 11">
            <a:hlinkClick r:id="rId2" action="ppaction://hlinksldjump"/>
          </p:cNvPr>
          <p:cNvSpPr/>
          <p:nvPr/>
        </p:nvSpPr>
        <p:spPr>
          <a:xfrm>
            <a:off x="11079917" y="6103788"/>
            <a:ext cx="993154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トップ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角丸四角形 12">
            <a:hlinkClick r:id="rId3" action="ppaction://hlinksldjump"/>
          </p:cNvPr>
          <p:cNvSpPr/>
          <p:nvPr/>
        </p:nvSpPr>
        <p:spPr>
          <a:xfrm>
            <a:off x="9488384" y="6103788"/>
            <a:ext cx="1453639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要点</a:t>
            </a:r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へ戻る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角丸四角形 14">
            <a:hlinkClick r:id="rId4" action="ppaction://hlinksldjump"/>
          </p:cNvPr>
          <p:cNvSpPr/>
          <p:nvPr/>
        </p:nvSpPr>
        <p:spPr>
          <a:xfrm>
            <a:off x="7891545" y="6103788"/>
            <a:ext cx="1458945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問題へ戻る</a:t>
            </a:r>
            <a:endParaRPr lang="ja-JP" altLang="en-US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41664" y="2618363"/>
            <a:ext cx="873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二つの点電荷の間に働く力（静電力）を</a:t>
            </a:r>
            <a:r>
              <a:rPr lang="ja-JP" altLang="en-US" dirty="0" smtClean="0"/>
              <a:t>求める式を変形して，もう一つの電荷を求める。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1213736" y="3341311"/>
                <a:ext cx="203273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=9×</m:t>
                      </m:r>
                      <m:sSup>
                        <m:sSup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736" y="3341311"/>
                <a:ext cx="2032736" cy="5186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4194238" y="3242520"/>
                <a:ext cx="1882630" cy="6011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4238" y="3242520"/>
                <a:ext cx="1882630" cy="6011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16"/>
          <p:cNvSpPr txBox="1"/>
          <p:nvPr/>
        </p:nvSpPr>
        <p:spPr>
          <a:xfrm>
            <a:off x="3442875" y="340581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より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1076005" y="4825808"/>
                <a:ext cx="4871975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0.8</m:t>
                          </m:r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60×</m:t>
                                  </m:r>
                                  <m:sSup>
                                    <m:sSupPr>
                                      <m:ctrlPr>
                                        <a:rPr lang="en-US" altLang="ja-JP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altLang="ja-JP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9×</m:t>
                          </m:r>
                          <m:sSup>
                            <m:sSupPr>
                              <m:ctrlP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×8×</m:t>
                          </m:r>
                          <m:sSup>
                            <m:sSupPr>
                              <m:ctrlP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−6</m:t>
                              </m:r>
                            </m:sup>
                          </m:sSup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</m:den>
                      </m:f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4×</m:t>
                      </m:r>
                      <m:sSup>
                        <m:sSupPr>
                          <m:ctrlP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4 </m:t>
                      </m:r>
                      <m:r>
                        <a:rPr lang="ja-JP" alt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m:rPr>
                          <m:sty m:val="p"/>
                        </m:rPr>
                        <a:rPr lang="en-US" altLang="ja-JP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en-US" altLang="ja-JP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005" y="4825808"/>
                <a:ext cx="4871975" cy="55579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1188854" y="4171548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よ</a:t>
            </a:r>
            <a:r>
              <a:rPr lang="ja-JP" altLang="en-US" dirty="0"/>
              <a:t>って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73271" y="3405810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となる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1412174" y="1570578"/>
                <a:ext cx="869287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 smtClean="0"/>
                  <a:t>空気</a:t>
                </a:r>
                <a:r>
                  <a:rPr kumimoji="1" lang="ja-JP" altLang="en-US" dirty="0" smtClean="0"/>
                  <a:t>中にある二つの電荷が</a:t>
                </a:r>
                <a14:m>
                  <m:oMath xmlns:m="http://schemas.openxmlformats.org/officeDocument/2006/math">
                    <m:r>
                      <a:rPr lang="en-US" altLang="ja-JP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altLang="ja-JP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 dirty="0">
                        <a:latin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ja-JP" altLang="en-US" dirty="0" smtClean="0"/>
                  <a:t> 離れており</a:t>
                </a:r>
                <a:r>
                  <a:rPr lang="ja-JP" altLang="en-US" dirty="0"/>
                  <a:t>，</a:t>
                </a:r>
                <a:r>
                  <a:rPr lang="ja-JP" altLang="en-US" dirty="0" smtClean="0"/>
                  <a:t>電荷の間には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0.8 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err="1" smtClean="0"/>
                  <a:t>の吸</a:t>
                </a:r>
                <a:r>
                  <a:rPr lang="ja-JP" altLang="en-US" dirty="0" smtClean="0"/>
                  <a:t>引力が</a:t>
                </a:r>
                <a:r>
                  <a:rPr lang="ja-JP" altLang="en-US" dirty="0" smtClean="0"/>
                  <a:t>働いた。</a:t>
                </a:r>
                <a:r>
                  <a:rPr lang="ja-JP" altLang="en-US" dirty="0" smtClean="0"/>
                  <a:t>片方の電荷が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8 </m:t>
                    </m:r>
                    <m:r>
                      <a:rPr lang="ja-JP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</m:oMath>
                </a14:m>
                <a:r>
                  <a:rPr kumimoji="1" lang="ja-JP" altLang="en-US" dirty="0" smtClean="0"/>
                  <a:t> のとき，もう一つの電荷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は何</a:t>
                </a:r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 panose="02040503050406030204" pitchFamily="18" charset="0"/>
                      </a:rPr>
                      <m:t>［</m:t>
                    </m:r>
                    <m:r>
                      <m:rPr>
                        <m:sty m:val="p"/>
                      </m:rPr>
                      <a:rPr lang="en-US" altLang="ja-JP" i="1" dirty="0" smtClean="0">
                        <a:latin typeface="Cambria Math" panose="02040503050406030204" pitchFamily="18" charset="0"/>
                      </a:rPr>
                      <m:t>μ</m:t>
                    </m:r>
                    <m:r>
                      <m:rPr>
                        <m:sty m:val="p"/>
                      </m:rPr>
                      <a:rPr lang="en-US" altLang="ja-JP" i="1" dirty="0">
                        <a:latin typeface="Cambria Math" panose="02040503050406030204" pitchFamily="18" charset="0"/>
                      </a:rPr>
                      <m:t>C</m:t>
                    </m:r>
                    <m:r>
                      <a:rPr lang="ja-JP" altLang="en-US" i="1" dirty="0">
                        <a:latin typeface="Cambria Math" panose="02040503050406030204" pitchFamily="18" charset="0"/>
                      </a:rPr>
                      <m:t>］</m:t>
                    </m:r>
                  </m:oMath>
                </a14:m>
                <a:r>
                  <a:rPr kumimoji="1" lang="ja-JP" altLang="en-US" dirty="0" smtClean="0"/>
                  <a:t>か。</a:t>
                </a:r>
                <a:endParaRPr kumimoji="1" lang="en-US" altLang="ja-JP" dirty="0" smtClean="0"/>
              </a:p>
            </p:txBody>
          </p:sp>
        </mc:Choice>
        <mc:Fallback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174" y="1570578"/>
                <a:ext cx="8692879" cy="646331"/>
              </a:xfrm>
              <a:prstGeom prst="rect">
                <a:avLst/>
              </a:prstGeom>
              <a:blipFill rotWithShape="0">
                <a:blip r:embed="rId9"/>
                <a:stretch>
                  <a:fillRect l="-631" t="-8491" r="-561" b="-113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8833338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417621" y="2873828"/>
            <a:ext cx="35317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スライドショー</a:t>
            </a:r>
            <a:r>
              <a:rPr kumimoji="1" lang="ja-JP" altLang="en-US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を終了します。</a:t>
            </a:r>
            <a:endParaRPr kumimoji="1" lang="en-US" altLang="ja-JP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en-US" altLang="ja-JP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Esc</a:t>
            </a:r>
            <a:r>
              <a:rPr lang="ja-JP" altLang="en-US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」キーを押してください。</a:t>
            </a:r>
            <a:endParaRPr kumimoji="1" lang="ja-JP" altLang="en-US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0426671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6440916" y="2106254"/>
                <a:ext cx="2162643" cy="5638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kumimoji="1" lang="ja-JP" altLang="en-US" b="0" i="1" smtClean="0">
                              <a:latin typeface="Cambria Math" panose="02040503050406030204" pitchFamily="18" charset="0"/>
                            </a:rPr>
                            <m:t>𝜋𝜇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［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］</m:t>
                      </m:r>
                    </m:oMath>
                  </m:oMathPara>
                </a14:m>
                <a:endParaRPr kumimoji="1" lang="ja-JP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916" y="2106254"/>
                <a:ext cx="2162643" cy="56380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9387215" y="2107768"/>
                <a:ext cx="17684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ja-JP" altLang="en-US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：</m:t>
                    </m:r>
                  </m:oMath>
                </a14:m>
                <a:r>
                  <a:rPr kumimoji="1" lang="ja-JP" altLang="en-US" dirty="0" smtClean="0"/>
                  <a:t>透磁率［</a:t>
                </a:r>
                <a:r>
                  <a:rPr kumimoji="1" lang="en-US" altLang="ja-JP" dirty="0" smtClean="0"/>
                  <a:t>H/m</a:t>
                </a:r>
                <a:r>
                  <a:rPr kumimoji="1" lang="ja-JP" altLang="en-US" dirty="0" smtClean="0"/>
                  <a:t>］</a:t>
                </a:r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7215" y="2107768"/>
                <a:ext cx="1768433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5000" r="-2759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9387215" y="2691368"/>
                <a:ext cx="19668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：</m:t>
                    </m:r>
                  </m:oMath>
                </a14:m>
                <a:r>
                  <a:rPr kumimoji="1" lang="ja-JP" altLang="en-US" dirty="0" smtClean="0"/>
                  <a:t>磁極の強さ［</a:t>
                </a:r>
                <a:r>
                  <a:rPr kumimoji="1" lang="en-US" altLang="ja-JP" dirty="0" err="1" smtClean="0"/>
                  <a:t>Wb</a:t>
                </a:r>
                <a:r>
                  <a:rPr kumimoji="1" lang="ja-JP" altLang="en-US" dirty="0" smtClean="0"/>
                  <a:t>］</a:t>
                </a:r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7215" y="2691368"/>
                <a:ext cx="1966885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096" t="-34783" r="-6811" b="-521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9454497" y="3184897"/>
                <a:ext cx="20245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：</m:t>
                    </m:r>
                  </m:oMath>
                </a14:m>
                <a:r>
                  <a:rPr kumimoji="1" lang="ja-JP" altLang="en-US" dirty="0" smtClean="0"/>
                  <a:t>磁極間の距離［</a:t>
                </a:r>
                <a:r>
                  <a:rPr lang="en-US" altLang="ja-JP" dirty="0" smtClean="0"/>
                  <a:t>m</a:t>
                </a:r>
                <a:r>
                  <a:rPr lang="ja-JP" altLang="en-US" dirty="0" smtClean="0"/>
                  <a:t>］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4497" y="3184897"/>
                <a:ext cx="202459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012" t="-34783" r="-6627" b="-521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角丸四角形 23"/>
          <p:cNvSpPr/>
          <p:nvPr/>
        </p:nvSpPr>
        <p:spPr>
          <a:xfrm>
            <a:off x="329029" y="225239"/>
            <a:ext cx="4354938" cy="473896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latin typeface="AR P新藝体E" panose="020B0600010101010101" pitchFamily="50" charset="-128"/>
                <a:ea typeface="AR P新藝体E" panose="020B0600010101010101" pitchFamily="50" charset="-128"/>
              </a:rPr>
              <a:t>磁</a:t>
            </a:r>
            <a:r>
              <a:rPr kumimoji="1" lang="ja-JP" altLang="en-US" sz="2000" dirty="0" smtClean="0">
                <a:latin typeface="AR P新藝体E" panose="020B0600010101010101" pitchFamily="50" charset="-128"/>
                <a:ea typeface="AR P新藝体E" panose="020B0600010101010101" pitchFamily="50" charset="-128"/>
              </a:rPr>
              <a:t>気に関するクーロンの</a:t>
            </a:r>
            <a:r>
              <a:rPr kumimoji="1" lang="ja-JP" altLang="en-US" sz="2000" dirty="0" smtClean="0">
                <a:latin typeface="AR P新藝体E" panose="020B0600010101010101" pitchFamily="50" charset="-128"/>
                <a:ea typeface="AR P新藝体E" panose="020B0600010101010101" pitchFamily="50" charset="-128"/>
              </a:rPr>
              <a:t>法則</a:t>
            </a:r>
            <a:r>
              <a:rPr lang="ja-JP" altLang="en-US" sz="20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（要点）</a:t>
            </a:r>
            <a:endParaRPr kumimoji="1" lang="ja-JP" altLang="en-US" sz="2000" dirty="0"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69969" y="832536"/>
            <a:ext cx="371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◆二つの磁極間に働く力を求める式</a:t>
            </a:r>
            <a:endParaRPr kumimoji="1" lang="ja-JP" altLang="en-US" b="1" dirty="0"/>
          </a:p>
        </p:txBody>
      </p:sp>
      <p:sp>
        <p:nvSpPr>
          <p:cNvPr id="32" name="角丸四角形 31">
            <a:hlinkClick r:id="rId6" action="ppaction://hlinksldjump"/>
          </p:cNvPr>
          <p:cNvSpPr/>
          <p:nvPr/>
        </p:nvSpPr>
        <p:spPr>
          <a:xfrm>
            <a:off x="11079917" y="6096366"/>
            <a:ext cx="993154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トップ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角丸四角形 32">
            <a:hlinkClick r:id="rId7" action="ppaction://hlinksldjump"/>
          </p:cNvPr>
          <p:cNvSpPr/>
          <p:nvPr/>
        </p:nvSpPr>
        <p:spPr>
          <a:xfrm>
            <a:off x="8817821" y="6096366"/>
            <a:ext cx="993154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角丸四角形 33">
            <a:hlinkClick r:id="rId8" action="ppaction://hlinksldjump"/>
          </p:cNvPr>
          <p:cNvSpPr/>
          <p:nvPr/>
        </p:nvSpPr>
        <p:spPr>
          <a:xfrm>
            <a:off x="9948869" y="6096366"/>
            <a:ext cx="993154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5972330" y="4115967"/>
                <a:ext cx="569098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※</a:t>
                </a:r>
                <a:r>
                  <a:rPr kumimoji="1" lang="ja-JP" altLang="en-US" dirty="0" smtClean="0"/>
                  <a:t>磁極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ja-JP" altLang="en-US" dirty="0"/>
                      <m:t>の強さ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kumimoji="1" lang="ja-JP" altLang="en-US" dirty="0" smtClean="0"/>
                  <a:t>は，</a:t>
                </a:r>
                <a:endParaRPr kumimoji="1" lang="en-US" altLang="ja-JP" dirty="0" smtClean="0"/>
              </a:p>
              <a:p>
                <a:r>
                  <a:rPr lang="ja-JP" altLang="en-US" dirty="0"/>
                  <a:t>　</a:t>
                </a:r>
                <a:r>
                  <a:rPr lang="ja-JP" altLang="en-US" dirty="0" smtClean="0"/>
                  <a:t>　　　　</a:t>
                </a:r>
                <a:r>
                  <a:rPr kumimoji="1" lang="en-US" altLang="ja-JP" dirty="0" smtClean="0"/>
                  <a:t>N</a:t>
                </a:r>
                <a:r>
                  <a:rPr kumimoji="1" lang="ja-JP" altLang="en-US" dirty="0" smtClean="0"/>
                  <a:t>極のときは正（＋），</a:t>
                </a:r>
                <a:r>
                  <a:rPr kumimoji="1" lang="en-US" altLang="ja-JP" dirty="0" smtClean="0"/>
                  <a:t>S</a:t>
                </a:r>
                <a:r>
                  <a:rPr kumimoji="1" lang="ja-JP" altLang="en-US" dirty="0" smtClean="0"/>
                  <a:t>極のときは負（</a:t>
                </a:r>
                <a:r>
                  <a:rPr lang="ja-JP" altLang="en-US" dirty="0"/>
                  <a:t>－</a:t>
                </a:r>
                <a:r>
                  <a:rPr kumimoji="1" lang="ja-JP" altLang="en-US" dirty="0" smtClean="0"/>
                  <a:t>）で表す。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330" y="4115967"/>
                <a:ext cx="5690982" cy="646331"/>
              </a:xfrm>
              <a:prstGeom prst="rect">
                <a:avLst/>
              </a:prstGeom>
              <a:blipFill rotWithShape="0">
                <a:blip r:embed="rId9"/>
                <a:stretch>
                  <a:fillRect l="-965" t="-7547" r="-322" b="-150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コネクタ 26"/>
          <p:cNvCxnSpPr/>
          <p:nvPr/>
        </p:nvCxnSpPr>
        <p:spPr>
          <a:xfrm>
            <a:off x="1275975" y="2821713"/>
            <a:ext cx="3730337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グループ化 27"/>
          <p:cNvGrpSpPr/>
          <p:nvPr/>
        </p:nvGrpSpPr>
        <p:grpSpPr>
          <a:xfrm>
            <a:off x="1814596" y="2688312"/>
            <a:ext cx="266801" cy="266802"/>
            <a:chOff x="2034408" y="1981802"/>
            <a:chExt cx="266801" cy="266802"/>
          </a:xfrm>
        </p:grpSpPr>
        <p:sp>
          <p:nvSpPr>
            <p:cNvPr id="29" name="円/楕円 28"/>
            <p:cNvSpPr/>
            <p:nvPr/>
          </p:nvSpPr>
          <p:spPr>
            <a:xfrm>
              <a:off x="2034408" y="1981802"/>
              <a:ext cx="266801" cy="26680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2153510" y="2013539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4162080" y="2688312"/>
            <a:ext cx="266801" cy="266802"/>
            <a:chOff x="4381892" y="1981802"/>
            <a:chExt cx="266801" cy="266802"/>
          </a:xfrm>
        </p:grpSpPr>
        <p:sp>
          <p:nvSpPr>
            <p:cNvPr id="35" name="円/楕円 34"/>
            <p:cNvSpPr/>
            <p:nvPr/>
          </p:nvSpPr>
          <p:spPr>
            <a:xfrm>
              <a:off x="4381892" y="1981802"/>
              <a:ext cx="266801" cy="26680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4500994" y="2013539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37" name="右矢印 36"/>
          <p:cNvSpPr/>
          <p:nvPr/>
        </p:nvSpPr>
        <p:spPr>
          <a:xfrm rot="10800000">
            <a:off x="1140864" y="2717804"/>
            <a:ext cx="644236" cy="207818"/>
          </a:xfrm>
          <a:prstGeom prst="rightArrow">
            <a:avLst>
              <a:gd name="adj1" fmla="val 50000"/>
              <a:gd name="adj2" fmla="val 8779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右矢印 37"/>
          <p:cNvSpPr/>
          <p:nvPr/>
        </p:nvSpPr>
        <p:spPr>
          <a:xfrm>
            <a:off x="4451003" y="2717804"/>
            <a:ext cx="644236" cy="207818"/>
          </a:xfrm>
          <a:prstGeom prst="rightArrow">
            <a:avLst>
              <a:gd name="adj1" fmla="val 50000"/>
              <a:gd name="adj2" fmla="val 8779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1547082" y="2216121"/>
                <a:ext cx="8666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ja-JP" altLang="en-US" i="1">
                        <a:latin typeface="Cambria Math" panose="02040503050406030204" pitchFamily="18" charset="0"/>
                      </a:rPr>
                      <m:t>［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</a:rPr>
                      <m:t>Wb</m:t>
                    </m:r>
                  </m:oMath>
                </a14:m>
                <a:r>
                  <a:rPr kumimoji="1" lang="ja-JP" altLang="en-US" dirty="0" smtClean="0"/>
                  <a:t>］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082" y="2216121"/>
                <a:ext cx="866648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7042" t="-35556" r="-15493" b="-4444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3843767" y="2203496"/>
                <a:ext cx="9248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［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Wb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］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767" y="2203496"/>
                <a:ext cx="924869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3311" t="-8696" r="-9272" b="-2391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552321" y="2691368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［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kumimoji="1" lang="ja-JP" altLang="en-US" dirty="0" smtClean="0"/>
                  <a:t>］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21" y="2691368"/>
                <a:ext cx="528991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16279" t="-34783" r="-26744" b="-434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5173817" y="2688312"/>
                <a:ext cx="5818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［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］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817" y="2688312"/>
                <a:ext cx="581891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9474" t="-8889" r="-14737" b="-2444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直線コネクタ 42"/>
          <p:cNvCxnSpPr/>
          <p:nvPr/>
        </p:nvCxnSpPr>
        <p:spPr>
          <a:xfrm>
            <a:off x="1933698" y="3072669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4277347" y="3051887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1933698" y="3498696"/>
            <a:ext cx="2361781" cy="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3020554" y="3184897"/>
                <a:ext cx="5196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554" y="3184897"/>
                <a:ext cx="519629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5814" t="-2174" r="-16279" b="-369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8427488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角丸四角形 23"/>
          <p:cNvSpPr/>
          <p:nvPr/>
        </p:nvSpPr>
        <p:spPr>
          <a:xfrm>
            <a:off x="329028" y="225239"/>
            <a:ext cx="4401591" cy="473896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latin typeface="AR P新藝体E" panose="020B0600010101010101" pitchFamily="50" charset="-128"/>
                <a:ea typeface="AR P新藝体E" panose="020B0600010101010101" pitchFamily="50" charset="-128"/>
              </a:rPr>
              <a:t>磁</a:t>
            </a:r>
            <a:r>
              <a:rPr kumimoji="1" lang="ja-JP" altLang="en-US" sz="2000" dirty="0" smtClean="0">
                <a:latin typeface="AR P新藝体E" panose="020B0600010101010101" pitchFamily="50" charset="-128"/>
                <a:ea typeface="AR P新藝体E" panose="020B0600010101010101" pitchFamily="50" charset="-128"/>
              </a:rPr>
              <a:t>気に関するクーロンの</a:t>
            </a:r>
            <a:r>
              <a:rPr kumimoji="1" lang="ja-JP" altLang="en-US" sz="2000" dirty="0" smtClean="0">
                <a:latin typeface="AR P新藝体E" panose="020B0600010101010101" pitchFamily="50" charset="-128"/>
                <a:ea typeface="AR P新藝体E" panose="020B0600010101010101" pitchFamily="50" charset="-128"/>
              </a:rPr>
              <a:t>法則</a:t>
            </a:r>
            <a:r>
              <a:rPr lang="ja-JP" altLang="en-US" sz="20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（要点）</a:t>
            </a:r>
            <a:endParaRPr kumimoji="1" lang="ja-JP" altLang="en-US" sz="2000" dirty="0"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32" name="角丸四角形 31">
            <a:hlinkClick r:id="rId2" action="ppaction://hlinksldjump"/>
          </p:cNvPr>
          <p:cNvSpPr/>
          <p:nvPr/>
        </p:nvSpPr>
        <p:spPr>
          <a:xfrm>
            <a:off x="11079917" y="6096366"/>
            <a:ext cx="993154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トップ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角丸四角形 32">
            <a:hlinkClick r:id="rId3" action="ppaction://hlinksldjump"/>
          </p:cNvPr>
          <p:cNvSpPr/>
          <p:nvPr/>
        </p:nvSpPr>
        <p:spPr>
          <a:xfrm>
            <a:off x="8817821" y="6096366"/>
            <a:ext cx="993154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例題へ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角丸四角形 33">
            <a:hlinkClick r:id="rId4" action="ppaction://hlinksldjump"/>
          </p:cNvPr>
          <p:cNvSpPr/>
          <p:nvPr/>
        </p:nvSpPr>
        <p:spPr>
          <a:xfrm>
            <a:off x="9948869" y="6096366"/>
            <a:ext cx="993154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1313297" y="2383175"/>
            <a:ext cx="3730337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グループ化 27"/>
          <p:cNvGrpSpPr/>
          <p:nvPr/>
        </p:nvGrpSpPr>
        <p:grpSpPr>
          <a:xfrm>
            <a:off x="1851918" y="2249774"/>
            <a:ext cx="266801" cy="266802"/>
            <a:chOff x="2034408" y="1981802"/>
            <a:chExt cx="266801" cy="266802"/>
          </a:xfrm>
        </p:grpSpPr>
        <p:sp>
          <p:nvSpPr>
            <p:cNvPr id="29" name="円/楕円 28"/>
            <p:cNvSpPr/>
            <p:nvPr/>
          </p:nvSpPr>
          <p:spPr>
            <a:xfrm>
              <a:off x="2034408" y="1981802"/>
              <a:ext cx="266801" cy="26680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2153510" y="2013539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4199402" y="2249774"/>
            <a:ext cx="266801" cy="266802"/>
            <a:chOff x="4381892" y="1981802"/>
            <a:chExt cx="266801" cy="266802"/>
          </a:xfrm>
        </p:grpSpPr>
        <p:sp>
          <p:nvSpPr>
            <p:cNvPr id="35" name="円/楕円 34"/>
            <p:cNvSpPr/>
            <p:nvPr/>
          </p:nvSpPr>
          <p:spPr>
            <a:xfrm>
              <a:off x="4381892" y="1981802"/>
              <a:ext cx="266801" cy="26680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4500994" y="2013539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37" name="右矢印 36"/>
          <p:cNvSpPr/>
          <p:nvPr/>
        </p:nvSpPr>
        <p:spPr>
          <a:xfrm rot="10800000">
            <a:off x="1178186" y="2279266"/>
            <a:ext cx="644236" cy="207818"/>
          </a:xfrm>
          <a:prstGeom prst="rightArrow">
            <a:avLst>
              <a:gd name="adj1" fmla="val 50000"/>
              <a:gd name="adj2" fmla="val 8779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右矢印 37"/>
          <p:cNvSpPr/>
          <p:nvPr/>
        </p:nvSpPr>
        <p:spPr>
          <a:xfrm>
            <a:off x="4488325" y="2279266"/>
            <a:ext cx="644236" cy="207818"/>
          </a:xfrm>
          <a:prstGeom prst="rightArrow">
            <a:avLst>
              <a:gd name="adj1" fmla="val 50000"/>
              <a:gd name="adj2" fmla="val 8779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1584404" y="1777583"/>
                <a:ext cx="8666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ja-JP" altLang="en-US" i="1">
                        <a:latin typeface="Cambria Math" panose="02040503050406030204" pitchFamily="18" charset="0"/>
                      </a:rPr>
                      <m:t>［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</a:rPr>
                      <m:t>Wb</m:t>
                    </m:r>
                  </m:oMath>
                </a14:m>
                <a:r>
                  <a:rPr kumimoji="1" lang="ja-JP" altLang="en-US" dirty="0" smtClean="0"/>
                  <a:t>］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404" y="1777583"/>
                <a:ext cx="86664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042" t="-35556" r="-15493" b="-4444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3881089" y="1764958"/>
                <a:ext cx="9248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［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Wb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］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089" y="1764958"/>
                <a:ext cx="92486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311" t="-8889" r="-9272" b="-2444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589643" y="2252830"/>
                <a:ext cx="528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［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kumimoji="1" lang="ja-JP" altLang="en-US" dirty="0" smtClean="0"/>
                  <a:t>］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43" y="2252830"/>
                <a:ext cx="528991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6092" t="-35556" r="-25287" b="-4444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5211139" y="2249774"/>
                <a:ext cx="5818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［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］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139" y="2249774"/>
                <a:ext cx="581891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9474" t="-8889" r="-14737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直線コネクタ 42"/>
          <p:cNvCxnSpPr/>
          <p:nvPr/>
        </p:nvCxnSpPr>
        <p:spPr>
          <a:xfrm>
            <a:off x="1971020" y="2634131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4314669" y="2613349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1971020" y="3060158"/>
            <a:ext cx="2361781" cy="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3057876" y="2746359"/>
                <a:ext cx="5196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876" y="2746359"/>
                <a:ext cx="519629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5882" t="-4444" r="-16471" b="-377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テキスト ボックス 46"/>
          <p:cNvSpPr txBox="1"/>
          <p:nvPr/>
        </p:nvSpPr>
        <p:spPr>
          <a:xfrm>
            <a:off x="669969" y="826758"/>
            <a:ext cx="2912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◆磁極が真空中にある場合</a:t>
            </a:r>
            <a:endParaRPr kumimoji="1" lang="ja-JP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6074656" y="1091925"/>
                <a:ext cx="47418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 smtClean="0"/>
                  <a:t>透磁率</a:t>
                </a:r>
                <a14:m>
                  <m:oMath xmlns:m="http://schemas.openxmlformats.org/officeDocument/2006/math">
                    <m:r>
                      <a:rPr lang="ja-JP" altLang="en-US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ja-JP" altLang="en-US" dirty="0" smtClean="0"/>
                  <a:t>は，真空</a:t>
                </a:r>
                <a:r>
                  <a:rPr lang="ja-JP" altLang="en-US" dirty="0"/>
                  <a:t>の透磁率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になる。 </a:t>
                </a:r>
                <a:endParaRPr kumimoji="1" lang="en-US" altLang="ja-JP" dirty="0" smtClean="0"/>
              </a:p>
              <a:p>
                <a:r>
                  <a:rPr lang="ja-JP" altLang="en-US" dirty="0" smtClean="0"/>
                  <a:t>（</a:t>
                </a:r>
                <a:r>
                  <a:rPr lang="ja-JP" altLang="en-US" dirty="0"/>
                  <a:t>真空の透磁率 ：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</m:t>
                        </m:r>
                      </m:sup>
                    </m:sSup>
                    <m:r>
                      <a:rPr lang="ja-JP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［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r>
                      <a:rPr lang="ja-JP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］</m:t>
                    </m:r>
                  </m:oMath>
                </a14:m>
                <a:r>
                  <a:rPr lang="ja-JP" altLang="en-US" dirty="0" smtClean="0"/>
                  <a:t>）</a:t>
                </a:r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4656" y="1091925"/>
                <a:ext cx="4741808" cy="646331"/>
              </a:xfrm>
              <a:prstGeom prst="rect">
                <a:avLst/>
              </a:prstGeom>
              <a:blipFill rotWithShape="0">
                <a:blip r:embed="rId10"/>
                <a:stretch>
                  <a:fillRect l="-1028" t="-7547" b="-113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6184433" y="2735121"/>
                <a:ext cx="1797415" cy="5670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kumimoji="1" lang="ja-JP" alt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kumimoji="1" lang="en-US" altLang="ja-JP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ja-JP" alt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4433" y="2735121"/>
                <a:ext cx="1797415" cy="56707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/>
              <p:cNvSpPr txBox="1"/>
              <p:nvPr/>
            </p:nvSpPr>
            <p:spPr>
              <a:xfrm>
                <a:off x="6074656" y="3430684"/>
                <a:ext cx="5504584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kumimoji="1" lang="ja-JP" alt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kumimoji="1" lang="ja-JP" alt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kumimoji="1" lang="en-US" altLang="ja-JP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−7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=6.33×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［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］</m:t>
                      </m:r>
                    </m:oMath>
                  </m:oMathPara>
                </a14:m>
                <a:endParaRPr kumimoji="1" lang="ja-JP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50" name="テキスト ボックス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4656" y="3430684"/>
                <a:ext cx="5504584" cy="52046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/>
              <p:cNvSpPr txBox="1"/>
              <p:nvPr/>
            </p:nvSpPr>
            <p:spPr>
              <a:xfrm>
                <a:off x="6078209" y="2237304"/>
                <a:ext cx="29941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よって，働く力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ja-JP" altLang="en-US" dirty="0" smtClean="0"/>
                  <a:t>を求める式は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51" name="テキスト ボックス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8209" y="2237304"/>
                <a:ext cx="2994153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1629" t="-13115" r="-1426" b="-1967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テキスト ボックス 51"/>
          <p:cNvSpPr txBox="1"/>
          <p:nvPr/>
        </p:nvSpPr>
        <p:spPr>
          <a:xfrm>
            <a:off x="10942023" y="4079632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となる。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69969" y="4322795"/>
            <a:ext cx="2912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◆磁極が空気中にある場合</a:t>
            </a:r>
            <a:endParaRPr kumimoji="1" lang="ja-JP" altLang="en-US" b="1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184685" y="4898390"/>
            <a:ext cx="5163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空気の透磁率は，真空の透磁率とほぼ同じである。</a:t>
            </a:r>
            <a:endParaRPr kumimoji="1" lang="en-US" altLang="ja-JP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5854205" y="5438016"/>
                <a:ext cx="2877711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6.33×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［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］</m:t>
                      </m:r>
                    </m:oMath>
                  </m:oMathPara>
                </a14:m>
                <a:endParaRPr kumimoji="1" lang="ja-JP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4205" y="5438016"/>
                <a:ext cx="2877711" cy="47256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1213185" y="5503926"/>
                <a:ext cx="47398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よって</a:t>
                </a:r>
                <a:r>
                  <a:rPr lang="ja-JP" altLang="en-US" dirty="0"/>
                  <a:t>，二つの磁極間に働く</a:t>
                </a:r>
                <a:r>
                  <a:rPr kumimoji="1" lang="ja-JP" altLang="en-US" dirty="0" smtClean="0"/>
                  <a:t>力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ja-JP" altLang="en-US" dirty="0" smtClean="0"/>
                  <a:t>を求める式は，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56" name="テキスト ボックス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185" y="5503926"/>
                <a:ext cx="4739824" cy="369332"/>
              </a:xfrm>
              <a:prstGeom prst="rect">
                <a:avLst/>
              </a:prstGeom>
              <a:blipFill rotWithShape="0">
                <a:blip r:embed="rId15"/>
                <a:stretch>
                  <a:fillRect l="-1028" t="-15000" r="-514" b="-2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テキスト ボックス 60"/>
          <p:cNvSpPr txBox="1"/>
          <p:nvPr/>
        </p:nvSpPr>
        <p:spPr>
          <a:xfrm>
            <a:off x="8731916" y="550392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となる。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2607567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線コネクタ 14"/>
          <p:cNvCxnSpPr/>
          <p:nvPr/>
        </p:nvCxnSpPr>
        <p:spPr>
          <a:xfrm>
            <a:off x="1688765" y="2285470"/>
            <a:ext cx="3730337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1"/>
          <p:cNvGrpSpPr/>
          <p:nvPr/>
        </p:nvGrpSpPr>
        <p:grpSpPr>
          <a:xfrm>
            <a:off x="2227386" y="2152069"/>
            <a:ext cx="266801" cy="266802"/>
            <a:chOff x="2227386" y="2367221"/>
            <a:chExt cx="266801" cy="266802"/>
          </a:xfrm>
        </p:grpSpPr>
        <p:sp>
          <p:nvSpPr>
            <p:cNvPr id="18" name="円/楕円 17"/>
            <p:cNvSpPr/>
            <p:nvPr/>
          </p:nvSpPr>
          <p:spPr>
            <a:xfrm>
              <a:off x="2227386" y="2367221"/>
              <a:ext cx="266801" cy="26680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2346488" y="2398958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4574870" y="2152069"/>
            <a:ext cx="266801" cy="266802"/>
            <a:chOff x="4574870" y="2367221"/>
            <a:chExt cx="266801" cy="266802"/>
          </a:xfrm>
        </p:grpSpPr>
        <p:sp>
          <p:nvSpPr>
            <p:cNvPr id="22" name="円/楕円 21"/>
            <p:cNvSpPr/>
            <p:nvPr/>
          </p:nvSpPr>
          <p:spPr>
            <a:xfrm>
              <a:off x="4574870" y="2367221"/>
              <a:ext cx="266801" cy="26680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4693972" y="2398958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" name="右矢印 23"/>
          <p:cNvSpPr/>
          <p:nvPr/>
        </p:nvSpPr>
        <p:spPr>
          <a:xfrm rot="10800000">
            <a:off x="1557023" y="2181561"/>
            <a:ext cx="644236" cy="207818"/>
          </a:xfrm>
          <a:prstGeom prst="rightArrow">
            <a:avLst>
              <a:gd name="adj1" fmla="val 50000"/>
              <a:gd name="adj2" fmla="val 8779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右矢印 24"/>
          <p:cNvSpPr/>
          <p:nvPr/>
        </p:nvSpPr>
        <p:spPr>
          <a:xfrm>
            <a:off x="4867798" y="2181561"/>
            <a:ext cx="644236" cy="207818"/>
          </a:xfrm>
          <a:prstGeom prst="rightArrow">
            <a:avLst>
              <a:gd name="adj1" fmla="val 50000"/>
              <a:gd name="adj2" fmla="val 8779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コネクタ 25"/>
          <p:cNvCxnSpPr/>
          <p:nvPr/>
        </p:nvCxnSpPr>
        <p:spPr>
          <a:xfrm>
            <a:off x="6992332" y="2287099"/>
            <a:ext cx="3730337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>
            <a:off x="7530953" y="2153698"/>
            <a:ext cx="266801" cy="266802"/>
            <a:chOff x="7530953" y="2368850"/>
            <a:chExt cx="266801" cy="266802"/>
          </a:xfrm>
        </p:grpSpPr>
        <p:sp>
          <p:nvSpPr>
            <p:cNvPr id="29" name="円/楕円 28"/>
            <p:cNvSpPr/>
            <p:nvPr/>
          </p:nvSpPr>
          <p:spPr>
            <a:xfrm>
              <a:off x="7530953" y="2368850"/>
              <a:ext cx="266801" cy="26680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7650055" y="2400587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9878437" y="2153698"/>
            <a:ext cx="266801" cy="266802"/>
            <a:chOff x="9878437" y="2368850"/>
            <a:chExt cx="266801" cy="266802"/>
          </a:xfrm>
        </p:grpSpPr>
        <p:sp>
          <p:nvSpPr>
            <p:cNvPr id="33" name="円/楕円 32"/>
            <p:cNvSpPr/>
            <p:nvPr/>
          </p:nvSpPr>
          <p:spPr>
            <a:xfrm>
              <a:off x="9878437" y="2368850"/>
              <a:ext cx="266801" cy="26680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9997539" y="2400587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右矢印 34"/>
          <p:cNvSpPr/>
          <p:nvPr/>
        </p:nvSpPr>
        <p:spPr>
          <a:xfrm rot="10800000">
            <a:off x="9217648" y="2183190"/>
            <a:ext cx="644236" cy="207818"/>
          </a:xfrm>
          <a:prstGeom prst="rightArrow">
            <a:avLst>
              <a:gd name="adj1" fmla="val 50000"/>
              <a:gd name="adj2" fmla="val 8779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右矢印 35"/>
          <p:cNvSpPr/>
          <p:nvPr/>
        </p:nvSpPr>
        <p:spPr>
          <a:xfrm>
            <a:off x="7807283" y="2183190"/>
            <a:ext cx="644236" cy="207818"/>
          </a:xfrm>
          <a:prstGeom prst="rightArrow">
            <a:avLst>
              <a:gd name="adj1" fmla="val 50000"/>
              <a:gd name="adj2" fmla="val 8779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2186347" y="1720702"/>
                <a:ext cx="3030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347" y="1720702"/>
                <a:ext cx="303095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26531" r="-8163" b="-282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4531170" y="1720702"/>
                <a:ext cx="3084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170" y="1720702"/>
                <a:ext cx="308418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3529" r="-7843" b="-282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7489913" y="1717730"/>
                <a:ext cx="3030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9913" y="1717730"/>
                <a:ext cx="303095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26531" r="-8163" b="-3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9833057" y="1717730"/>
                <a:ext cx="3084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3057" y="1717730"/>
                <a:ext cx="30841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3529" r="-7843" b="-3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テキスト ボックス 40"/>
          <p:cNvSpPr txBox="1"/>
          <p:nvPr/>
        </p:nvSpPr>
        <p:spPr>
          <a:xfrm>
            <a:off x="2129343" y="1418149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正</a:t>
            </a:r>
            <a:endParaRPr kumimoji="1" lang="ja-JP" altLang="en-US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485421" y="141756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正</a:t>
            </a:r>
            <a:endParaRPr kumimoji="1" lang="ja-JP" altLang="en-US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432909" y="142406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正</a:t>
            </a:r>
            <a:endParaRPr kumimoji="1" lang="ja-JP" altLang="en-US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778715" y="1417363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負</a:t>
            </a:r>
            <a:endParaRPr kumimoji="1" lang="ja-JP" altLang="en-US" b="1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363736" y="3172842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反発</a:t>
            </a:r>
            <a:r>
              <a:rPr lang="ja-JP" altLang="en-US" sz="3200" dirty="0">
                <a:solidFill>
                  <a:srgbClr val="FF00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力</a:t>
            </a:r>
            <a:endParaRPr kumimoji="1" lang="ja-JP" altLang="en-US" sz="3200" dirty="0">
              <a:solidFill>
                <a:srgbClr val="FF0000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581902" y="3176739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吸引</a:t>
            </a:r>
            <a:r>
              <a:rPr lang="ja-JP" altLang="en-US" sz="3200" dirty="0" smtClean="0">
                <a:solidFill>
                  <a:srgbClr val="0070C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力</a:t>
            </a:r>
            <a:endParaRPr kumimoji="1" lang="ja-JP" altLang="en-US" sz="3200" dirty="0">
              <a:solidFill>
                <a:srgbClr val="0070C0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1583150" y="1837861"/>
                <a:ext cx="203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150" y="1837861"/>
                <a:ext cx="203004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0303" r="-21212" b="-65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5282903" y="1837860"/>
                <a:ext cx="203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903" y="1837860"/>
                <a:ext cx="203004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30303" r="-21212" b="-65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8248515" y="1837859"/>
                <a:ext cx="203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8515" y="1837859"/>
                <a:ext cx="203004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/>
              <p:cNvSpPr txBox="1"/>
              <p:nvPr/>
            </p:nvSpPr>
            <p:spPr>
              <a:xfrm>
                <a:off x="9235066" y="1837859"/>
                <a:ext cx="203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0" name="テキスト ボックス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5066" y="1837859"/>
                <a:ext cx="203004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0303" r="-21212" b="-65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直線コネクタ 50"/>
          <p:cNvCxnSpPr/>
          <p:nvPr/>
        </p:nvCxnSpPr>
        <p:spPr>
          <a:xfrm>
            <a:off x="2346488" y="2536426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4690137" y="2515644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7663538" y="2515643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10010156" y="2500056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>
            <a:off x="2346488" y="2962453"/>
            <a:ext cx="2361781" cy="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7648375" y="2939301"/>
            <a:ext cx="2361781" cy="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3433344" y="2648654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344" y="2648654"/>
                <a:ext cx="166969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/>
              <p:cNvSpPr txBox="1"/>
              <p:nvPr/>
            </p:nvSpPr>
            <p:spPr>
              <a:xfrm>
                <a:off x="8753363" y="2647402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8" name="テキスト ボックス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3363" y="2647402"/>
                <a:ext cx="166969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角丸四角形 58"/>
          <p:cNvSpPr/>
          <p:nvPr/>
        </p:nvSpPr>
        <p:spPr>
          <a:xfrm>
            <a:off x="329028" y="225239"/>
            <a:ext cx="4202141" cy="473896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二</a:t>
            </a:r>
            <a:r>
              <a:rPr lang="ja-JP" altLang="en-US" sz="2000" dirty="0" smtClean="0">
                <a:latin typeface="AR P新藝体E" panose="020B0600010101010101" pitchFamily="50" charset="-128"/>
                <a:ea typeface="AR P新藝体E" panose="020B0600010101010101" pitchFamily="50" charset="-128"/>
              </a:rPr>
              <a:t>つの点電荷の間に働く</a:t>
            </a:r>
            <a:r>
              <a:rPr lang="ja-JP" altLang="en-US" sz="20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力（要点）</a:t>
            </a:r>
            <a:endParaRPr kumimoji="1" lang="ja-JP" altLang="en-US" sz="2000" dirty="0"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495360" y="3338803"/>
            <a:ext cx="4001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同種の電荷間には　　　　　　　　　が働く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688511" y="3342735"/>
            <a:ext cx="4001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異種</a:t>
            </a:r>
            <a:r>
              <a:rPr kumimoji="1" lang="ja-JP" altLang="en-US" dirty="0" smtClean="0"/>
              <a:t>の電荷間には　　　　　　　　　が働く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942621" y="3911649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◆静電力の大きさ</a:t>
            </a:r>
            <a:endParaRPr kumimoji="1" lang="ja-JP" altLang="en-US" b="1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992749" y="5260712"/>
            <a:ext cx="176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◆静電力の向き</a:t>
            </a:r>
            <a:endParaRPr kumimoji="1" lang="ja-JP" altLang="en-US" b="1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261852" y="4331222"/>
            <a:ext cx="3541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・両電荷の大きさの積に比例する。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/>
              <p:cNvSpPr txBox="1"/>
              <p:nvPr/>
            </p:nvSpPr>
            <p:spPr>
              <a:xfrm>
                <a:off x="2261852" y="4750795"/>
                <a:ext cx="40080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・</a:t>
                </a:r>
                <a:r>
                  <a:rPr lang="ja-JP" altLang="en-US" dirty="0"/>
                  <a:t>電荷</a:t>
                </a:r>
                <a:r>
                  <a:rPr lang="ja-JP" altLang="en-US" dirty="0" smtClean="0"/>
                  <a:t>間の距離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ja-JP" altLang="en-US" dirty="0" smtClean="0"/>
                  <a:t> の２乗に反比例する。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68" name="テキスト ボックス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852" y="4750795"/>
                <a:ext cx="4008085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1216" t="-13115" r="-912" b="-1967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テキスト ボックス 68"/>
          <p:cNvSpPr txBox="1"/>
          <p:nvPr/>
        </p:nvSpPr>
        <p:spPr>
          <a:xfrm>
            <a:off x="2282723" y="5667040"/>
            <a:ext cx="313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・両電荷を結ぶ直線上にある。</a:t>
            </a:r>
            <a:endParaRPr kumimoji="1" lang="ja-JP" altLang="en-US" dirty="0"/>
          </a:p>
        </p:txBody>
      </p:sp>
      <p:sp>
        <p:nvSpPr>
          <p:cNvPr id="70" name="角丸四角形 69">
            <a:hlinkClick r:id="rId13" action="ppaction://hlinksldjump"/>
          </p:cNvPr>
          <p:cNvSpPr/>
          <p:nvPr/>
        </p:nvSpPr>
        <p:spPr>
          <a:xfrm>
            <a:off x="11079917" y="6096366"/>
            <a:ext cx="993154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トップ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1" name="角丸四角形 70">
            <a:hlinkClick r:id="rId14" action="ppaction://hlinksldjump"/>
          </p:cNvPr>
          <p:cNvSpPr/>
          <p:nvPr/>
        </p:nvSpPr>
        <p:spPr>
          <a:xfrm>
            <a:off x="8817821" y="6096366"/>
            <a:ext cx="993154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853412" y="998576"/>
            <a:ext cx="2499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空間に電荷があるとき，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テキスト ボックス 71"/>
              <p:cNvSpPr txBox="1"/>
              <p:nvPr/>
            </p:nvSpPr>
            <p:spPr>
              <a:xfrm>
                <a:off x="4644899" y="261347"/>
                <a:ext cx="7428172" cy="64633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便宜上，帯電体が点と考えられるほど帯電体間の距離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kumimoji="1" lang="ja-JP" altLang="en-US" dirty="0" smtClean="0"/>
                  <a:t> が大きく，電荷が空間の一点に凝縮している場合は、帯電体を点（点電荷）として</a:t>
                </a:r>
                <a:r>
                  <a:rPr lang="ja-JP" altLang="en-US" dirty="0" smtClean="0"/>
                  <a:t>考える。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72" name="テキスト ボックス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899" y="261347"/>
                <a:ext cx="7428172" cy="646331"/>
              </a:xfrm>
              <a:prstGeom prst="rect">
                <a:avLst/>
              </a:prstGeom>
              <a:blipFill rotWithShape="0">
                <a:blip r:embed="rId15"/>
                <a:stretch>
                  <a:fillRect l="-656" t="-7407" b="-10185"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0658746"/>
      </p:ext>
    </p:extLst>
  </p:cSld>
  <p:clrMapOvr>
    <a:masterClrMapping/>
  </p:clrMapOvr>
  <p:transition spd="slow" advClick="0" advTm="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6000325" y="1993845"/>
                <a:ext cx="2072169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kumimoji="1" lang="ja-JP" altLang="en-US" b="0" i="1" smtClean="0">
                              <a:latin typeface="Cambria Math" panose="02040503050406030204" pitchFamily="18" charset="0"/>
                            </a:rPr>
                            <m:t>𝜋𝜀</m:t>
                          </m:r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［Ｎ］</m:t>
                      </m:r>
                    </m:oMath>
                  </m:oMathPara>
                </a14:m>
                <a:endParaRPr kumimoji="1" lang="ja-JP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325" y="1993845"/>
                <a:ext cx="2072169" cy="5204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8746744" y="2063384"/>
                <a:ext cx="26956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ja-JP" altLang="en-US" i="1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：</m:t>
                    </m:r>
                  </m:oMath>
                </a14:m>
                <a:r>
                  <a:rPr kumimoji="1" lang="ja-JP" altLang="en-US" dirty="0" smtClean="0"/>
                  <a:t>誘電体の誘電率</a:t>
                </a:r>
                <a:r>
                  <a:rPr kumimoji="1" lang="ja-JP" altLang="en-US" dirty="0" smtClean="0">
                    <a:latin typeface="+mn-ea"/>
                  </a:rPr>
                  <a:t>［</a:t>
                </a:r>
                <a:r>
                  <a:rPr kumimoji="1" lang="en-US" altLang="ja-JP" dirty="0" smtClean="0">
                    <a:latin typeface="+mn-ea"/>
                  </a:rPr>
                  <a:t>F/m</a:t>
                </a:r>
                <a:r>
                  <a:rPr kumimoji="1" lang="ja-JP" altLang="en-US" dirty="0" smtClean="0">
                    <a:latin typeface="+mn-ea"/>
                  </a:rPr>
                  <a:t>］</a:t>
                </a:r>
                <a:endParaRPr kumimoji="1" lang="en-US" altLang="ja-JP" dirty="0" smtClean="0">
                  <a:latin typeface="+mn-ea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6744" y="2063384"/>
                <a:ext cx="2695674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1475" r="-452" b="-213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8787085" y="2619483"/>
                <a:ext cx="23115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：</m:t>
                    </m:r>
                  </m:oMath>
                </a14:m>
                <a:r>
                  <a:rPr kumimoji="1" lang="ja-JP" altLang="en-US" dirty="0" smtClean="0"/>
                  <a:t>点電荷の電気量</a:t>
                </a:r>
                <a:r>
                  <a:rPr kumimoji="1" lang="ja-JP" altLang="en-US" dirty="0" smtClean="0">
                    <a:latin typeface="+mn-ea"/>
                  </a:rPr>
                  <a:t>［</a:t>
                </a:r>
                <a:r>
                  <a:rPr kumimoji="1" lang="en-US" altLang="ja-JP" dirty="0" smtClean="0">
                    <a:latin typeface="+mn-ea"/>
                  </a:rPr>
                  <a:t>C</a:t>
                </a:r>
                <a:r>
                  <a:rPr kumimoji="1" lang="ja-JP" altLang="en-US" dirty="0" smtClean="0">
                    <a:latin typeface="+mn-ea"/>
                  </a:rPr>
                  <a:t>］</a:t>
                </a:r>
                <a:endParaRPr kumimoji="1" lang="en-US" altLang="ja-JP" dirty="0" smtClean="0">
                  <a:latin typeface="+mn-ea"/>
                </a:endParaRP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7085" y="2619483"/>
                <a:ext cx="2311530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4474" t="-33333" r="-4211" b="-4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8817821" y="3156425"/>
                <a:ext cx="31819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：</m:t>
                    </m:r>
                  </m:oMath>
                </a14:m>
                <a:r>
                  <a:rPr kumimoji="1" lang="ja-JP" altLang="en-US" dirty="0" smtClean="0"/>
                  <a:t>点電荷の離れている距離</a:t>
                </a:r>
                <a:r>
                  <a:rPr kumimoji="1" lang="ja-JP" altLang="en-US" dirty="0" smtClean="0">
                    <a:latin typeface="+mn-ea"/>
                  </a:rPr>
                  <a:t>［</a:t>
                </a:r>
                <a:r>
                  <a:rPr lang="en-US" altLang="ja-JP" dirty="0" smtClean="0">
                    <a:latin typeface="+mn-ea"/>
                  </a:rPr>
                  <a:t>m</a:t>
                </a:r>
                <a:r>
                  <a:rPr lang="ja-JP" altLang="en-US" dirty="0" smtClean="0">
                    <a:latin typeface="+mn-ea"/>
                  </a:rPr>
                  <a:t>］</a:t>
                </a:r>
                <a:endParaRPr kumimoji="1" lang="ja-JP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7821" y="3156425"/>
                <a:ext cx="3181961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916" t="-33333" r="-1533" b="-4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角丸四角形 24"/>
          <p:cNvSpPr/>
          <p:nvPr/>
        </p:nvSpPr>
        <p:spPr>
          <a:xfrm>
            <a:off x="329029" y="225239"/>
            <a:ext cx="4653518" cy="473896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静電</a:t>
            </a:r>
            <a:r>
              <a:rPr kumimoji="1" lang="ja-JP" altLang="en-US" sz="2000" dirty="0" smtClean="0">
                <a:latin typeface="AR P新藝体E" panose="020B0600010101010101" pitchFamily="50" charset="-128"/>
                <a:ea typeface="AR P新藝体E" panose="020B0600010101010101" pitchFamily="50" charset="-128"/>
              </a:rPr>
              <a:t>気に関するクーロンの</a:t>
            </a:r>
            <a:r>
              <a:rPr kumimoji="1" lang="ja-JP" altLang="en-US" sz="2000" dirty="0" smtClean="0">
                <a:latin typeface="AR P新藝体E" panose="020B0600010101010101" pitchFamily="50" charset="-128"/>
                <a:ea typeface="AR P新藝体E" panose="020B0600010101010101" pitchFamily="50" charset="-128"/>
              </a:rPr>
              <a:t>法則</a:t>
            </a:r>
            <a:r>
              <a:rPr lang="ja-JP" altLang="en-US" sz="20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（要点）</a:t>
            </a:r>
            <a:endParaRPr kumimoji="1" lang="ja-JP" altLang="en-US" sz="2000" dirty="0"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28" name="角丸四角形 27">
            <a:hlinkClick r:id="rId6" action="ppaction://hlinksldjump"/>
          </p:cNvPr>
          <p:cNvSpPr/>
          <p:nvPr/>
        </p:nvSpPr>
        <p:spPr>
          <a:xfrm>
            <a:off x="11079917" y="6096366"/>
            <a:ext cx="993154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トップ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角丸四角形 28">
            <a:hlinkClick r:id="rId7" action="ppaction://hlinksldjump"/>
          </p:cNvPr>
          <p:cNvSpPr/>
          <p:nvPr/>
        </p:nvSpPr>
        <p:spPr>
          <a:xfrm>
            <a:off x="8817821" y="6096366"/>
            <a:ext cx="993154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角丸四角形 29">
            <a:hlinkClick r:id="rId8" action="ppaction://hlinksldjump"/>
          </p:cNvPr>
          <p:cNvSpPr/>
          <p:nvPr/>
        </p:nvSpPr>
        <p:spPr>
          <a:xfrm>
            <a:off x="9948869" y="6096366"/>
            <a:ext cx="993154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42751" y="832984"/>
            <a:ext cx="510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◆二つの点電荷の間に働く力（静電力）を求める式</a:t>
            </a:r>
            <a:endParaRPr kumimoji="1" lang="ja-JP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5174134" y="4344795"/>
                <a:ext cx="68989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※</a:t>
                </a:r>
                <a:r>
                  <a:rPr kumimoji="1" lang="ja-JP" altLang="en-US" dirty="0" smtClean="0"/>
                  <a:t>点電荷の電気量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kumimoji="1" lang="ja-JP" altLang="en-US" dirty="0" smtClean="0"/>
                  <a:t>は，</a:t>
                </a:r>
                <a:endParaRPr kumimoji="1" lang="en-US" altLang="ja-JP" dirty="0" smtClean="0"/>
              </a:p>
              <a:p>
                <a:r>
                  <a:rPr lang="ja-JP" altLang="en-US" dirty="0"/>
                  <a:t>　</a:t>
                </a:r>
                <a:r>
                  <a:rPr lang="ja-JP" altLang="en-US" dirty="0" smtClean="0"/>
                  <a:t>　　　　正の電荷のときは</a:t>
                </a:r>
                <a:r>
                  <a:rPr lang="ja-JP" altLang="en-US" dirty="0"/>
                  <a:t>「</a:t>
                </a:r>
                <a:r>
                  <a:rPr lang="ja-JP" altLang="en-US" dirty="0" smtClean="0"/>
                  <a:t>＋」，負の電荷のときは「－」で</a:t>
                </a:r>
                <a:r>
                  <a:rPr kumimoji="1" lang="ja-JP" altLang="en-US" dirty="0" smtClean="0"/>
                  <a:t>表す。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4134" y="4344795"/>
                <a:ext cx="6898937" cy="646331"/>
              </a:xfrm>
              <a:prstGeom prst="rect">
                <a:avLst/>
              </a:prstGeom>
              <a:blipFill rotWithShape="0">
                <a:blip r:embed="rId9"/>
                <a:stretch>
                  <a:fillRect l="-796" t="-8491" b="-113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線コネクタ 33"/>
          <p:cNvCxnSpPr/>
          <p:nvPr/>
        </p:nvCxnSpPr>
        <p:spPr>
          <a:xfrm>
            <a:off x="1074493" y="3000391"/>
            <a:ext cx="3730337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グループ化 34"/>
          <p:cNvGrpSpPr/>
          <p:nvPr/>
        </p:nvGrpSpPr>
        <p:grpSpPr>
          <a:xfrm>
            <a:off x="1613114" y="2866990"/>
            <a:ext cx="266801" cy="266802"/>
            <a:chOff x="2227386" y="2367221"/>
            <a:chExt cx="266801" cy="266802"/>
          </a:xfrm>
        </p:grpSpPr>
        <p:sp>
          <p:nvSpPr>
            <p:cNvPr id="36" name="円/楕円 35"/>
            <p:cNvSpPr/>
            <p:nvPr/>
          </p:nvSpPr>
          <p:spPr>
            <a:xfrm>
              <a:off x="2227386" y="2367221"/>
              <a:ext cx="266801" cy="26680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2346488" y="2398958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3960598" y="2866990"/>
            <a:ext cx="266801" cy="266802"/>
            <a:chOff x="4574870" y="2367221"/>
            <a:chExt cx="266801" cy="266802"/>
          </a:xfrm>
        </p:grpSpPr>
        <p:sp>
          <p:nvSpPr>
            <p:cNvPr id="40" name="円/楕円 39"/>
            <p:cNvSpPr/>
            <p:nvPr/>
          </p:nvSpPr>
          <p:spPr>
            <a:xfrm>
              <a:off x="4574870" y="2367221"/>
              <a:ext cx="266801" cy="26680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4693972" y="2398958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2" name="右矢印 41"/>
          <p:cNvSpPr/>
          <p:nvPr/>
        </p:nvSpPr>
        <p:spPr>
          <a:xfrm rot="10800000">
            <a:off x="942751" y="2896482"/>
            <a:ext cx="644236" cy="207818"/>
          </a:xfrm>
          <a:prstGeom prst="rightArrow">
            <a:avLst>
              <a:gd name="adj1" fmla="val 50000"/>
              <a:gd name="adj2" fmla="val 8779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右矢印 42"/>
          <p:cNvSpPr/>
          <p:nvPr/>
        </p:nvSpPr>
        <p:spPr>
          <a:xfrm>
            <a:off x="4253526" y="2896482"/>
            <a:ext cx="644236" cy="207818"/>
          </a:xfrm>
          <a:prstGeom prst="rightArrow">
            <a:avLst>
              <a:gd name="adj1" fmla="val 50000"/>
              <a:gd name="adj2" fmla="val 8779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/>
              <p:cNvSpPr txBox="1"/>
              <p:nvPr/>
            </p:nvSpPr>
            <p:spPr>
              <a:xfrm>
                <a:off x="1502639" y="2400443"/>
                <a:ext cx="9106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ja-JP" altLang="en-US" i="1">
                        <a:latin typeface="Cambria Math" panose="02040503050406030204" pitchFamily="18" charset="0"/>
                      </a:rPr>
                      <m:t>［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kumimoji="1" lang="ja-JP" altLang="en-US" dirty="0" smtClean="0"/>
                  <a:t>］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44" name="テキスト ボックス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2639" y="2400443"/>
                <a:ext cx="910634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11333" t="-35556" r="-14667" b="-4444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3677321" y="2370302"/>
                <a:ext cx="9159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ja-JP" altLang="en-US" i="1">
                        <a:latin typeface="Cambria Math" panose="02040503050406030204" pitchFamily="18" charset="0"/>
                      </a:rPr>
                      <m:t>［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kumimoji="1" lang="ja-JP" altLang="en-US" dirty="0" smtClean="0"/>
                  <a:t>］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321" y="2370302"/>
                <a:ext cx="915956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11333" t="-35556" r="-15333" b="-4444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399671" y="2861891"/>
                <a:ext cx="5818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［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］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671" y="2861891"/>
                <a:ext cx="581890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9474" t="-8696" r="-14737" b="-2391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4913934" y="2894303"/>
                <a:ext cx="5818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［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］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934" y="2894303"/>
                <a:ext cx="581890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8333" t="-8889" r="-14583" b="-2444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直線コネクタ 47"/>
          <p:cNvCxnSpPr/>
          <p:nvPr/>
        </p:nvCxnSpPr>
        <p:spPr>
          <a:xfrm>
            <a:off x="1732216" y="3251347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4075865" y="3230565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1732216" y="3677374"/>
            <a:ext cx="2361781" cy="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/>
              <p:cNvSpPr txBox="1"/>
              <p:nvPr/>
            </p:nvSpPr>
            <p:spPr>
              <a:xfrm>
                <a:off x="2819072" y="3363575"/>
                <a:ext cx="5850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［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］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1" name="テキスト ボックス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072" y="3363575"/>
                <a:ext cx="585096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5208" t="-8889" r="-14583" b="-2444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6069376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/>
          <p:cNvSpPr/>
          <p:nvPr/>
        </p:nvSpPr>
        <p:spPr>
          <a:xfrm>
            <a:off x="329029" y="225239"/>
            <a:ext cx="4648974" cy="473896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静電</a:t>
            </a:r>
            <a:r>
              <a:rPr kumimoji="1" lang="ja-JP" altLang="en-US" sz="2000" dirty="0" smtClean="0">
                <a:latin typeface="AR P新藝体E" panose="020B0600010101010101" pitchFamily="50" charset="-128"/>
                <a:ea typeface="AR P新藝体E" panose="020B0600010101010101" pitchFamily="50" charset="-128"/>
              </a:rPr>
              <a:t>気に関するクーロンの</a:t>
            </a:r>
            <a:r>
              <a:rPr kumimoji="1" lang="ja-JP" altLang="en-US" sz="2000" dirty="0" smtClean="0">
                <a:latin typeface="AR P新藝体E" panose="020B0600010101010101" pitchFamily="50" charset="-128"/>
                <a:ea typeface="AR P新藝体E" panose="020B0600010101010101" pitchFamily="50" charset="-128"/>
              </a:rPr>
              <a:t>法則</a:t>
            </a:r>
            <a:r>
              <a:rPr lang="ja-JP" altLang="en-US" sz="2000" dirty="0">
                <a:latin typeface="AR P新藝体E" panose="020B0600010101010101" pitchFamily="50" charset="-128"/>
                <a:ea typeface="AR P新藝体E" panose="020B0600010101010101" pitchFamily="50" charset="-128"/>
              </a:rPr>
              <a:t>（要点）</a:t>
            </a:r>
            <a:endParaRPr kumimoji="1" lang="ja-JP" altLang="en-US" sz="2000" dirty="0"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28" name="角丸四角形 27">
            <a:hlinkClick r:id="rId2" action="ppaction://hlinksldjump"/>
          </p:cNvPr>
          <p:cNvSpPr/>
          <p:nvPr/>
        </p:nvSpPr>
        <p:spPr>
          <a:xfrm>
            <a:off x="11079917" y="6096366"/>
            <a:ext cx="993154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トップ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角丸四角形 28">
            <a:hlinkClick r:id="rId3" action="ppaction://hlinksldjump"/>
          </p:cNvPr>
          <p:cNvSpPr/>
          <p:nvPr/>
        </p:nvSpPr>
        <p:spPr>
          <a:xfrm>
            <a:off x="8817821" y="6096366"/>
            <a:ext cx="993154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例題へ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角丸四角形 29">
            <a:hlinkClick r:id="rId4" action="ppaction://hlinksldjump"/>
          </p:cNvPr>
          <p:cNvSpPr/>
          <p:nvPr/>
        </p:nvSpPr>
        <p:spPr>
          <a:xfrm>
            <a:off x="9948869" y="6096366"/>
            <a:ext cx="993154" cy="3693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戻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1074493" y="3000391"/>
            <a:ext cx="3730337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グループ化 34"/>
          <p:cNvGrpSpPr/>
          <p:nvPr/>
        </p:nvGrpSpPr>
        <p:grpSpPr>
          <a:xfrm>
            <a:off x="1613114" y="2866990"/>
            <a:ext cx="266801" cy="266802"/>
            <a:chOff x="2227386" y="2367221"/>
            <a:chExt cx="266801" cy="266802"/>
          </a:xfrm>
        </p:grpSpPr>
        <p:sp>
          <p:nvSpPr>
            <p:cNvPr id="36" name="円/楕円 35"/>
            <p:cNvSpPr/>
            <p:nvPr/>
          </p:nvSpPr>
          <p:spPr>
            <a:xfrm>
              <a:off x="2227386" y="2367221"/>
              <a:ext cx="266801" cy="26680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2346488" y="2398958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3960598" y="2866990"/>
            <a:ext cx="266801" cy="266802"/>
            <a:chOff x="4574870" y="2367221"/>
            <a:chExt cx="266801" cy="266802"/>
          </a:xfrm>
        </p:grpSpPr>
        <p:sp>
          <p:nvSpPr>
            <p:cNvPr id="40" name="円/楕円 39"/>
            <p:cNvSpPr/>
            <p:nvPr/>
          </p:nvSpPr>
          <p:spPr>
            <a:xfrm>
              <a:off x="4574870" y="2367221"/>
              <a:ext cx="266801" cy="26680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4693972" y="2398958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2" name="右矢印 41"/>
          <p:cNvSpPr/>
          <p:nvPr/>
        </p:nvSpPr>
        <p:spPr>
          <a:xfrm rot="10800000">
            <a:off x="942751" y="2896482"/>
            <a:ext cx="644236" cy="207818"/>
          </a:xfrm>
          <a:prstGeom prst="rightArrow">
            <a:avLst>
              <a:gd name="adj1" fmla="val 50000"/>
              <a:gd name="adj2" fmla="val 8779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右矢印 42"/>
          <p:cNvSpPr/>
          <p:nvPr/>
        </p:nvSpPr>
        <p:spPr>
          <a:xfrm>
            <a:off x="4253526" y="2896482"/>
            <a:ext cx="644236" cy="207818"/>
          </a:xfrm>
          <a:prstGeom prst="rightArrow">
            <a:avLst>
              <a:gd name="adj1" fmla="val 50000"/>
              <a:gd name="adj2" fmla="val 8779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/>
              <p:cNvSpPr txBox="1"/>
              <p:nvPr/>
            </p:nvSpPr>
            <p:spPr>
              <a:xfrm>
                <a:off x="1348401" y="2367392"/>
                <a:ext cx="9635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［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］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4" name="テキスト ボックス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401" y="2367392"/>
                <a:ext cx="963532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595" t="-8696" r="-8861" b="-326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3677321" y="2370302"/>
                <a:ext cx="9688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［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］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321" y="2370302"/>
                <a:ext cx="968855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547" t="-8889" r="-8805" b="-3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399143" y="2848681"/>
                <a:ext cx="5818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［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］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43" y="2848681"/>
                <a:ext cx="581890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8333" t="-8696" r="-14583" b="-2391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4978003" y="2848681"/>
                <a:ext cx="5818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［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］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003" y="2848681"/>
                <a:ext cx="581890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9474" t="-8696" r="-14737" b="-2391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直線コネクタ 47"/>
          <p:cNvCxnSpPr/>
          <p:nvPr/>
        </p:nvCxnSpPr>
        <p:spPr>
          <a:xfrm>
            <a:off x="1732216" y="3251347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4075865" y="3230565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1732216" y="3677374"/>
            <a:ext cx="2361781" cy="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/>
              <p:cNvSpPr txBox="1"/>
              <p:nvPr/>
            </p:nvSpPr>
            <p:spPr>
              <a:xfrm>
                <a:off x="2819072" y="3363575"/>
                <a:ext cx="5196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1" name="テキスト ボックス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072" y="3363575"/>
                <a:ext cx="519629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5814" t="-4444" r="-16279" b="-377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30"/>
          <p:cNvSpPr txBox="1"/>
          <p:nvPr/>
        </p:nvSpPr>
        <p:spPr>
          <a:xfrm>
            <a:off x="798136" y="940496"/>
            <a:ext cx="3145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◆</a:t>
            </a:r>
            <a:r>
              <a:rPr lang="ja-JP" altLang="en-US" b="1" dirty="0" smtClean="0"/>
              <a:t>点</a:t>
            </a:r>
            <a:r>
              <a:rPr lang="ja-JP" altLang="en-US" b="1" dirty="0"/>
              <a:t>電荷</a:t>
            </a:r>
            <a:r>
              <a:rPr kumimoji="1" lang="ja-JP" altLang="en-US" b="1" dirty="0" smtClean="0"/>
              <a:t>が真空中にある場合</a:t>
            </a:r>
            <a:endParaRPr kumimoji="1" lang="ja-JP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5927640" y="1316032"/>
                <a:ext cx="452944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/>
                  <a:t>誘電</a:t>
                </a:r>
                <a:r>
                  <a:rPr lang="ja-JP" altLang="en-US" dirty="0" smtClean="0"/>
                  <a:t>率</a:t>
                </a:r>
                <a14:m>
                  <m:oMath xmlns:m="http://schemas.openxmlformats.org/officeDocument/2006/math"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ja-JP" altLang="en-US" dirty="0" smtClean="0"/>
                  <a:t>は，真空の誘電率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になる 。</a:t>
                </a:r>
                <a:endParaRPr kumimoji="1" lang="en-US" altLang="ja-JP" dirty="0" smtClean="0"/>
              </a:p>
              <a:p>
                <a:r>
                  <a:rPr lang="ja-JP" altLang="en-US" dirty="0" smtClean="0"/>
                  <a:t>（</a:t>
                </a:r>
                <a:r>
                  <a:rPr lang="ja-JP" altLang="en-US" dirty="0"/>
                  <a:t>真空の誘電率 ：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=8.85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−12</m:t>
                        </m:r>
                      </m:sup>
                    </m:sSup>
                    <m:r>
                      <a:rPr lang="ja-JP" altLang="en-US" i="1">
                        <a:latin typeface="Cambria Math" panose="02040503050406030204" pitchFamily="18" charset="0"/>
                      </a:rPr>
                      <m:t>［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</a:rPr>
                      <m:t>m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］</m:t>
                    </m:r>
                  </m:oMath>
                </a14:m>
                <a:r>
                  <a:rPr lang="ja-JP" altLang="en-US" dirty="0"/>
                  <a:t>） </a:t>
                </a:r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7640" y="1316032"/>
                <a:ext cx="4529445" cy="646331"/>
              </a:xfrm>
              <a:prstGeom prst="rect">
                <a:avLst/>
              </a:prstGeom>
              <a:blipFill rotWithShape="0">
                <a:blip r:embed="rId10"/>
                <a:stretch>
                  <a:fillRect l="-1077" t="-8491" b="-113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6300349" y="2741233"/>
                <a:ext cx="1676998" cy="5670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kumimoji="1" lang="ja-JP" alt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kumimoji="1" lang="en-US" altLang="ja-JP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ja-JP" alt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349" y="2741233"/>
                <a:ext cx="1676998" cy="56707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6466364" y="3378482"/>
                <a:ext cx="5212902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kumimoji="1" lang="ja-JP" alt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8.85×</m:t>
                          </m:r>
                          <m:sSup>
                            <m:sSupPr>
                              <m:ctrlPr>
                                <a:rPr kumimoji="1" lang="en-US" altLang="ja-JP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−12</m:t>
                              </m:r>
                            </m:sup>
                          </m:sSup>
                        </m:den>
                      </m:f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 9×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［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］</m:t>
                      </m:r>
                    </m:oMath>
                  </m:oMathPara>
                </a14:m>
                <a:endParaRPr kumimoji="1" lang="ja-JP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6364" y="3378482"/>
                <a:ext cx="5212902" cy="52046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/>
              <p:cNvSpPr txBox="1"/>
              <p:nvPr/>
            </p:nvSpPr>
            <p:spPr>
              <a:xfrm>
                <a:off x="5978231" y="2368115"/>
                <a:ext cx="2341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静電力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ja-JP" altLang="en-US" dirty="0" smtClean="0"/>
                  <a:t>を求める式は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52" name="テキスト ボックス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231" y="2368115"/>
                <a:ext cx="2341731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2344" t="-13115" r="-1823" b="-1967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テキスト ボックス 52"/>
          <p:cNvSpPr txBox="1"/>
          <p:nvPr/>
        </p:nvSpPr>
        <p:spPr>
          <a:xfrm>
            <a:off x="11269953" y="39691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となる。</a:t>
            </a:r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98136" y="4464878"/>
            <a:ext cx="3127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◆点電荷が空気中にある場合</a:t>
            </a:r>
            <a:endParaRPr kumimoji="1" lang="ja-JP" altLang="en-US" b="1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125239" y="4943776"/>
            <a:ext cx="5163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空気の誘電率は，真空の</a:t>
            </a:r>
            <a:r>
              <a:rPr lang="ja-JP" altLang="en-US" dirty="0"/>
              <a:t>誘電</a:t>
            </a:r>
            <a:r>
              <a:rPr kumimoji="1" lang="ja-JP" altLang="en-US" dirty="0" smtClean="0"/>
              <a:t>率とほぼ同じ</a:t>
            </a:r>
            <a:r>
              <a:rPr lang="ja-JP" altLang="en-US" dirty="0" smtClean="0"/>
              <a:t>である</a:t>
            </a:r>
            <a:r>
              <a:rPr lang="ja-JP" altLang="en-US" dirty="0"/>
              <a:t>。</a:t>
            </a:r>
            <a:endParaRPr kumimoji="1" lang="en-US" altLang="ja-JP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6934903" y="5459743"/>
                <a:ext cx="247676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9×</m:t>
                      </m:r>
                      <m:sSup>
                        <m:sSup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US" altLang="ja-JP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［</m:t>
                      </m:r>
                      <m:r>
                        <m:rPr>
                          <m:sty m:val="p"/>
                        </m:rPr>
                        <a:rPr lang="en-US" altLang="ja-JP" i="1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］</m:t>
                      </m:r>
                    </m:oMath>
                  </m:oMathPara>
                </a14:m>
                <a:endParaRPr kumimoji="1" lang="ja-JP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56" name="テキスト ボックス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903" y="5459743"/>
                <a:ext cx="2476768" cy="51860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テキスト ボックス 56"/>
          <p:cNvSpPr txBox="1"/>
          <p:nvPr/>
        </p:nvSpPr>
        <p:spPr>
          <a:xfrm>
            <a:off x="1153056" y="5557981"/>
            <a:ext cx="595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よって</a:t>
            </a:r>
            <a:r>
              <a:rPr lang="ja-JP" altLang="en-US" dirty="0"/>
              <a:t>，二つの点電荷の間に働く力（静電力</a:t>
            </a:r>
            <a:r>
              <a:rPr lang="ja-JP" altLang="en-US" dirty="0" smtClean="0"/>
              <a:t>）を求める式は，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9589002" y="5534599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となる。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2498174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88372" y="945575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</a:rPr>
              <a:t>＜例題＞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29029" y="225239"/>
            <a:ext cx="4083628" cy="473896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prstClr val="white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磁気に関するクーロンの法則</a:t>
            </a:r>
            <a:endParaRPr lang="ja-JP" altLang="en-US" sz="2000" dirty="0">
              <a:solidFill>
                <a:prstClr val="white"/>
              </a:solidFill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p:sp>
        <p:nvSpPr>
          <p:cNvPr id="8" name="角丸四角形 7">
            <a:hlinkClick r:id="rId2" action="ppaction://hlinksldjump"/>
          </p:cNvPr>
          <p:cNvSpPr/>
          <p:nvPr/>
        </p:nvSpPr>
        <p:spPr>
          <a:xfrm>
            <a:off x="9511984" y="6096366"/>
            <a:ext cx="1453639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要点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へ戻る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727363" y="1376108"/>
                <a:ext cx="6891758" cy="9264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図のように</a:t>
                </a:r>
                <a:r>
                  <a:rPr lang="ja-JP" altLang="en-US" dirty="0" smtClean="0"/>
                  <a:t>，</a:t>
                </a:r>
                <a:r>
                  <a:rPr kumimoji="1" lang="ja-JP" altLang="en-US" dirty="0" smtClean="0"/>
                  <a:t>空気中にある二つの磁極の強さが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4×</m:t>
                    </m:r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Wb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/>
                  <a:t>と</a:t>
                </a:r>
                <a:endParaRPr kumimoji="1" lang="en-US" altLang="ja-JP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dirty="0" smtClean="0"/>
                  <a:t>で</a:t>
                </a:r>
                <a:r>
                  <a:rPr lang="ja-JP" altLang="en-US" dirty="0"/>
                  <a:t>，</a:t>
                </a:r>
                <a:r>
                  <a:rPr kumimoji="1" lang="ja-JP" altLang="en-US" dirty="0" smtClean="0"/>
                  <a:t>両磁極間の距離が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10 </m:t>
                    </m:r>
                    <m:r>
                      <m:rPr>
                        <m:sty m:val="p"/>
                      </m:rP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ja-JP" altLang="en-US" dirty="0" smtClean="0"/>
                  <a:t> のとき，両磁極</a:t>
                </a:r>
                <a:endParaRPr lang="en-US" altLang="ja-JP" dirty="0" smtClean="0"/>
              </a:p>
              <a:p>
                <a:r>
                  <a:rPr lang="ja-JP" altLang="en-US" dirty="0" smtClean="0"/>
                  <a:t>間に働く力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kumimoji="1" lang="ja-JP" altLang="en-US" dirty="0" smtClean="0"/>
                  <a:t> は</a:t>
                </a:r>
                <a:r>
                  <a:rPr kumimoji="1" lang="ja-JP" altLang="en-US" dirty="0" smtClean="0">
                    <a:latin typeface="+mn-ea"/>
                  </a:rPr>
                  <a:t>何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ja-JP" i="1"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d>
                  </m:oMath>
                </a14:m>
                <a:r>
                  <a:rPr kumimoji="1" lang="ja-JP" altLang="en-US" dirty="0" smtClean="0"/>
                  <a:t> か。</a:t>
                </a:r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63" y="1376108"/>
                <a:ext cx="6891758" cy="926407"/>
              </a:xfrm>
              <a:prstGeom prst="rect">
                <a:avLst/>
              </a:prstGeom>
              <a:blipFill rotWithShape="0">
                <a:blip r:embed="rId3"/>
                <a:stretch>
                  <a:fillRect l="-707" t="-5921" b="-72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角丸四角形 53">
            <a:hlinkClick r:id="rId4" action="ppaction://hlinksldjump"/>
          </p:cNvPr>
          <p:cNvSpPr/>
          <p:nvPr/>
        </p:nvSpPr>
        <p:spPr>
          <a:xfrm>
            <a:off x="11079917" y="6096366"/>
            <a:ext cx="993154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トップ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5" name="角丸四角形 54">
            <a:hlinkClick r:id="rId5" action="ppaction://hlinksldjump"/>
          </p:cNvPr>
          <p:cNvSpPr/>
          <p:nvPr/>
        </p:nvSpPr>
        <p:spPr>
          <a:xfrm>
            <a:off x="6598528" y="2307246"/>
            <a:ext cx="831710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解答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7" name="角丸四角形 56">
            <a:hlinkClick r:id="rId6" action="ppaction://hlinksldjump"/>
          </p:cNvPr>
          <p:cNvSpPr/>
          <p:nvPr/>
        </p:nvSpPr>
        <p:spPr>
          <a:xfrm>
            <a:off x="5346648" y="2302515"/>
            <a:ext cx="994083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ヒント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59" name="直線コネクタ 58"/>
          <p:cNvCxnSpPr/>
          <p:nvPr/>
        </p:nvCxnSpPr>
        <p:spPr>
          <a:xfrm>
            <a:off x="8026656" y="1812559"/>
            <a:ext cx="3730337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グループ化 59"/>
          <p:cNvGrpSpPr/>
          <p:nvPr/>
        </p:nvGrpSpPr>
        <p:grpSpPr>
          <a:xfrm>
            <a:off x="8565277" y="1679158"/>
            <a:ext cx="266801" cy="266802"/>
            <a:chOff x="2034408" y="1981802"/>
            <a:chExt cx="266801" cy="266802"/>
          </a:xfrm>
        </p:grpSpPr>
        <p:sp>
          <p:nvSpPr>
            <p:cNvPr id="61" name="円/楕円 60"/>
            <p:cNvSpPr/>
            <p:nvPr/>
          </p:nvSpPr>
          <p:spPr>
            <a:xfrm>
              <a:off x="2034408" y="1981802"/>
              <a:ext cx="266801" cy="26680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2153510" y="2013539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63" name="グループ化 62"/>
          <p:cNvGrpSpPr/>
          <p:nvPr/>
        </p:nvGrpSpPr>
        <p:grpSpPr>
          <a:xfrm>
            <a:off x="10912761" y="1679158"/>
            <a:ext cx="266801" cy="266802"/>
            <a:chOff x="4381892" y="1981802"/>
            <a:chExt cx="266801" cy="266802"/>
          </a:xfrm>
        </p:grpSpPr>
        <p:sp>
          <p:nvSpPr>
            <p:cNvPr id="64" name="円/楕円 63"/>
            <p:cNvSpPr/>
            <p:nvPr/>
          </p:nvSpPr>
          <p:spPr>
            <a:xfrm>
              <a:off x="4381892" y="1981802"/>
              <a:ext cx="266801" cy="26680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65" name="円/楕円 64"/>
            <p:cNvSpPr/>
            <p:nvPr/>
          </p:nvSpPr>
          <p:spPr>
            <a:xfrm>
              <a:off x="4500994" y="2013539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/>
              <p:cNvSpPr txBox="1"/>
              <p:nvPr/>
            </p:nvSpPr>
            <p:spPr>
              <a:xfrm>
                <a:off x="8524238" y="1247791"/>
                <a:ext cx="3488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6" name="テキスト ボックス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4238" y="1247791"/>
                <a:ext cx="348877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0345" r="-5172" b="-1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10869061" y="1247791"/>
                <a:ext cx="3542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9061" y="1247791"/>
                <a:ext cx="354200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8621" r="-6897" b="-1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テキスト ボックス 67"/>
          <p:cNvSpPr txBox="1"/>
          <p:nvPr/>
        </p:nvSpPr>
        <p:spPr>
          <a:xfrm>
            <a:off x="8198378" y="941544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Ｎ極</a:t>
            </a:r>
            <a:r>
              <a:rPr lang="en-US" altLang="ja-JP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(+)</a:t>
            </a:r>
            <a:endParaRPr lang="ja-JP" altLang="en-US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0544184" y="941544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Ｎ極</a:t>
            </a:r>
            <a:r>
              <a:rPr lang="en-US" altLang="ja-JP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(+)</a:t>
            </a:r>
            <a:endParaRPr lang="ja-JP" altLang="en-US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>
            <a:off x="8684379" y="2063515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11028028" y="2042733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/>
          <p:nvPr/>
        </p:nvCxnSpPr>
        <p:spPr>
          <a:xfrm>
            <a:off x="8684379" y="2489542"/>
            <a:ext cx="2361781" cy="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/>
              <p:cNvSpPr txBox="1"/>
              <p:nvPr/>
            </p:nvSpPr>
            <p:spPr>
              <a:xfrm>
                <a:off x="9771235" y="2175743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3" name="テキスト ボックス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1235" y="2175743"/>
                <a:ext cx="166969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1543427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88372" y="945575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</a:rPr>
              <a:t>＜例題＞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29029" y="225239"/>
            <a:ext cx="4083628" cy="473896"/>
          </a:xfrm>
          <a:prstGeom prst="roundRect">
            <a:avLst>
              <a:gd name="adj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prstClr val="white"/>
                </a:solidFill>
                <a:latin typeface="AR P新藝体E" panose="020B0600010101010101" pitchFamily="50" charset="-128"/>
                <a:ea typeface="AR P新藝体E" panose="020B0600010101010101" pitchFamily="50" charset="-128"/>
              </a:rPr>
              <a:t>磁気に関するクーロンの法則</a:t>
            </a:r>
            <a:endParaRPr lang="ja-JP" altLang="en-US" sz="2000" dirty="0">
              <a:solidFill>
                <a:prstClr val="white"/>
              </a:solidFill>
              <a:latin typeface="AR P新藝体E" panose="020B0600010101010101" pitchFamily="50" charset="-128"/>
              <a:ea typeface="AR P新藝体E" panose="020B0600010101010101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727363" y="1376108"/>
                <a:ext cx="6891758" cy="9264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>
                    <a:solidFill>
                      <a:prstClr val="black"/>
                    </a:solidFill>
                  </a:rPr>
                  <a:t>図のように，空気中にある二つの磁極の強さが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=4×</m:t>
                    </m:r>
                    <m:sSup>
                      <m:sSupPr>
                        <m:ctrlP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Wb</m:t>
                    </m:r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</a:rPr>
                  <a:t>と</a:t>
                </a:r>
                <a:endParaRPr lang="en-US" altLang="ja-JP" dirty="0" smtClean="0">
                  <a:solidFill>
                    <a:prstClr val="black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</m:t>
                    </m:r>
                    <m:r>
                      <m:rPr>
                        <m:sty m:val="p"/>
                      </m:rP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n-US" altLang="ja-JP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</a:rPr>
                  <a:t>で</a:t>
                </a:r>
                <a:r>
                  <a:rPr lang="ja-JP" altLang="en-US" dirty="0">
                    <a:solidFill>
                      <a:prstClr val="black"/>
                    </a:solidFill>
                  </a:rPr>
                  <a:t>，</a:t>
                </a:r>
                <a:r>
                  <a:rPr lang="ja-JP" altLang="en-US" dirty="0" smtClean="0">
                    <a:solidFill>
                      <a:prstClr val="black"/>
                    </a:solidFill>
                  </a:rPr>
                  <a:t>両磁極間の距離が 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10 </m:t>
                    </m:r>
                    <m:r>
                      <m:rPr>
                        <m:sty m:val="p"/>
                      </m:rP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cm</m:t>
                    </m:r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</a:rPr>
                  <a:t> のとき，両磁極</a:t>
                </a:r>
                <a:endParaRPr lang="en-US" altLang="ja-JP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dirty="0" smtClean="0">
                    <a:solidFill>
                      <a:prstClr val="black"/>
                    </a:solidFill>
                  </a:rPr>
                  <a:t>間に働く力 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</a:rPr>
                  <a:t> は何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ja-JP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d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</a:rPr>
                  <a:t> か。</a:t>
                </a:r>
                <a:endParaRPr lang="en-US" altLang="ja-JP" dirty="0" smtClean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63" y="1376108"/>
                <a:ext cx="6891758" cy="926407"/>
              </a:xfrm>
              <a:prstGeom prst="rect">
                <a:avLst/>
              </a:prstGeom>
              <a:blipFill rotWithShape="0">
                <a:blip r:embed="rId2"/>
                <a:stretch>
                  <a:fillRect l="-707" t="-5921" b="-72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/>
          <p:cNvSpPr txBox="1"/>
          <p:nvPr/>
        </p:nvSpPr>
        <p:spPr>
          <a:xfrm>
            <a:off x="488372" y="2923233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</a:rPr>
              <a:t>＜</a:t>
            </a:r>
            <a:r>
              <a:rPr lang="ja-JP" altLang="en-US" b="1" dirty="0">
                <a:solidFill>
                  <a:prstClr val="black"/>
                </a:solidFill>
              </a:rPr>
              <a:t>ヒント</a:t>
            </a:r>
            <a:r>
              <a:rPr lang="ja-JP" altLang="en-US" b="1" dirty="0" smtClean="0">
                <a:solidFill>
                  <a:prstClr val="black"/>
                </a:solidFill>
              </a:rPr>
              <a:t>＞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2952216" y="4117548"/>
                <a:ext cx="2914772" cy="3691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6.33×</m:t>
                    </m:r>
                    <m:sSup>
                      <m:sSupPr>
                        <m:ctrlP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altLang="ja-JP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ja-JP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ja-JP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ja-JP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altLang="ja-JP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altLang="ja-JP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</a:rPr>
                  <a:t>  </a:t>
                </a:r>
                <a:r>
                  <a:rPr lang="ja-JP" altLang="en-US" dirty="0" smtClean="0">
                    <a:solidFill>
                      <a:prstClr val="black"/>
                    </a:solidFill>
                    <a:latin typeface="+mn-ea"/>
                  </a:rPr>
                  <a:t>［</a:t>
                </a:r>
                <a:r>
                  <a:rPr lang="en-US" altLang="ja-JP" dirty="0" smtClean="0">
                    <a:solidFill>
                      <a:prstClr val="black"/>
                    </a:solidFill>
                    <a:latin typeface="+mn-ea"/>
                  </a:rPr>
                  <a:t>N</a:t>
                </a:r>
                <a:r>
                  <a:rPr lang="ja-JP" altLang="en-US" dirty="0" smtClean="0">
                    <a:solidFill>
                      <a:prstClr val="black"/>
                    </a:solidFill>
                    <a:latin typeface="+mn-ea"/>
                  </a:rPr>
                  <a:t>］</a:t>
                </a:r>
                <a:endParaRPr lang="ja-JP" altLang="en-US" dirty="0">
                  <a:solidFill>
                    <a:prstClr val="black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216" y="4117548"/>
                <a:ext cx="2914772" cy="369140"/>
              </a:xfrm>
              <a:prstGeom prst="rect">
                <a:avLst/>
              </a:prstGeom>
              <a:blipFill rotWithShape="0">
                <a:blip r:embed="rId3"/>
                <a:stretch>
                  <a:fillRect l="-209" t="-18033" r="-4184" b="-1639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直線コネクタ 34"/>
          <p:cNvCxnSpPr/>
          <p:nvPr/>
        </p:nvCxnSpPr>
        <p:spPr>
          <a:xfrm>
            <a:off x="8026656" y="1812559"/>
            <a:ext cx="3730337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グループ化 35"/>
          <p:cNvGrpSpPr/>
          <p:nvPr/>
        </p:nvGrpSpPr>
        <p:grpSpPr>
          <a:xfrm>
            <a:off x="8565277" y="1679158"/>
            <a:ext cx="266801" cy="266802"/>
            <a:chOff x="2034408" y="1981802"/>
            <a:chExt cx="266801" cy="266802"/>
          </a:xfrm>
        </p:grpSpPr>
        <p:sp>
          <p:nvSpPr>
            <p:cNvPr id="37" name="円/楕円 36"/>
            <p:cNvSpPr/>
            <p:nvPr/>
          </p:nvSpPr>
          <p:spPr>
            <a:xfrm>
              <a:off x="2034408" y="1981802"/>
              <a:ext cx="266801" cy="26680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2153510" y="2013539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10912761" y="1679158"/>
            <a:ext cx="266801" cy="266802"/>
            <a:chOff x="4381892" y="1981802"/>
            <a:chExt cx="266801" cy="266802"/>
          </a:xfrm>
        </p:grpSpPr>
        <p:sp>
          <p:nvSpPr>
            <p:cNvPr id="40" name="円/楕円 39"/>
            <p:cNvSpPr/>
            <p:nvPr/>
          </p:nvSpPr>
          <p:spPr>
            <a:xfrm>
              <a:off x="4381892" y="1981802"/>
              <a:ext cx="266801" cy="26680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4500994" y="2013539"/>
              <a:ext cx="101663" cy="10166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7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/>
              <p:cNvSpPr txBox="1"/>
              <p:nvPr/>
            </p:nvSpPr>
            <p:spPr>
              <a:xfrm>
                <a:off x="8524238" y="1247791"/>
                <a:ext cx="3488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4" name="テキスト ボックス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4238" y="1247791"/>
                <a:ext cx="348877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0345" r="-5172" b="-1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10869061" y="1247791"/>
                <a:ext cx="3542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ja-JP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9061" y="1247791"/>
                <a:ext cx="354200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8621" r="-6897" b="-1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テキスト ボックス 45"/>
          <p:cNvSpPr txBox="1"/>
          <p:nvPr/>
        </p:nvSpPr>
        <p:spPr>
          <a:xfrm>
            <a:off x="8198378" y="941544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Ｎ極</a:t>
            </a:r>
            <a:r>
              <a:rPr lang="en-US" altLang="ja-JP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(+)</a:t>
            </a:r>
            <a:endParaRPr lang="ja-JP" altLang="en-US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544184" y="941544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Ｎ極</a:t>
            </a:r>
            <a:r>
              <a:rPr lang="en-US" altLang="ja-JP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(+)</a:t>
            </a:r>
            <a:endParaRPr lang="ja-JP" altLang="en-US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50" name="直線コネクタ 49"/>
          <p:cNvCxnSpPr/>
          <p:nvPr/>
        </p:nvCxnSpPr>
        <p:spPr>
          <a:xfrm>
            <a:off x="8684379" y="2063515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11028028" y="2042733"/>
            <a:ext cx="0" cy="633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8684379" y="2489542"/>
            <a:ext cx="2361781" cy="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/>
              <p:cNvSpPr txBox="1"/>
              <p:nvPr/>
            </p:nvSpPr>
            <p:spPr>
              <a:xfrm>
                <a:off x="9771235" y="2175743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3" name="テキスト ボックス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1235" y="2175743"/>
                <a:ext cx="16696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角丸四角形 54">
            <a:hlinkClick r:id="rId7" action="ppaction://hlinksldjump"/>
          </p:cNvPr>
          <p:cNvSpPr/>
          <p:nvPr/>
        </p:nvSpPr>
        <p:spPr>
          <a:xfrm>
            <a:off x="5291555" y="2314242"/>
            <a:ext cx="831710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解答</a:t>
            </a:r>
          </a:p>
        </p:txBody>
      </p:sp>
      <p:sp>
        <p:nvSpPr>
          <p:cNvPr id="62" name="角丸四角形 61">
            <a:hlinkClick r:id="rId8" action="ppaction://hlinksldjump"/>
          </p:cNvPr>
          <p:cNvSpPr/>
          <p:nvPr/>
        </p:nvSpPr>
        <p:spPr>
          <a:xfrm>
            <a:off x="9511984" y="6096366"/>
            <a:ext cx="1453639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要点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へ戻る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3" name="角丸四角形 62">
            <a:hlinkClick r:id="rId9" action="ppaction://hlinksldjump"/>
          </p:cNvPr>
          <p:cNvSpPr/>
          <p:nvPr/>
        </p:nvSpPr>
        <p:spPr>
          <a:xfrm>
            <a:off x="11079917" y="6096366"/>
            <a:ext cx="993154" cy="3693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トップ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1381634" y="3453049"/>
                <a:ext cx="59901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・</a:t>
                </a:r>
                <a:r>
                  <a:rPr lang="ja-JP" altLang="en-US" dirty="0"/>
                  <a:t>磁極</a:t>
                </a:r>
                <a:r>
                  <a:rPr lang="ja-JP" altLang="en-US" dirty="0" smtClean="0"/>
                  <a:t>が空気中にあるので，</a:t>
                </a:r>
                <a:r>
                  <a:rPr kumimoji="1" lang="ja-JP" altLang="en-US" dirty="0" smtClean="0"/>
                  <a:t>磁極間に働く力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ja-JP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kumimoji="1" lang="ja-JP" altLang="en-US" dirty="0" smtClean="0"/>
                  <a:t> を求める式は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634" y="3453049"/>
                <a:ext cx="5990166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916" t="-13115" r="-204" b="-1967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/>
          <p:cNvSpPr txBox="1"/>
          <p:nvPr/>
        </p:nvSpPr>
        <p:spPr>
          <a:xfrm>
            <a:off x="1381634" y="4972915"/>
            <a:ext cx="3360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・</a:t>
            </a:r>
            <a:r>
              <a:rPr kumimoji="1" lang="ja-JP" altLang="en-US" dirty="0" smtClean="0"/>
              <a:t>磁極間の距離の単位はどうか。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900371" y="4103062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で</a:t>
            </a:r>
            <a:r>
              <a:rPr lang="ja-JP" altLang="en-US" dirty="0"/>
              <a:t>あ</a:t>
            </a:r>
            <a:r>
              <a:rPr kumimoji="1" lang="ja-JP" altLang="en-US" dirty="0" smtClean="0"/>
              <a:t>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008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1599</Words>
  <Application>Microsoft Office PowerPoint</Application>
  <PresentationFormat>ワイド画面</PresentationFormat>
  <Paragraphs>363</Paragraphs>
  <Slides>22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31" baseType="lpstr">
      <vt:lpstr>AR P新藝体E</vt:lpstr>
      <vt:lpstr>HG創英ﾌﾟﾚｾﾞﾝｽEB</vt:lpstr>
      <vt:lpstr>ＭＳ Ｐゴシック</vt:lpstr>
      <vt:lpstr>ＭＳ ゴシック</vt:lpstr>
      <vt:lpstr>Arial</vt:lpstr>
      <vt:lpstr>Calibri</vt:lpstr>
      <vt:lpstr>Calibri Light</vt:lpstr>
      <vt:lpstr>Cambria Math</vt:lpstr>
      <vt:lpstr>Office テーマ</vt:lpstr>
      <vt:lpstr>クーロンの法則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クーロンの法則</dc:title>
  <cp:lastModifiedBy>システム研究室</cp:lastModifiedBy>
  <cp:revision>12</cp:revision>
  <cp:lastPrinted>2015-02-18T02:41:52Z</cp:lastPrinted>
  <dcterms:created xsi:type="dcterms:W3CDTF">2014-07-09T01:52:47Z</dcterms:created>
  <dcterms:modified xsi:type="dcterms:W3CDTF">2015-03-11T00:53:14Z</dcterms:modified>
</cp:coreProperties>
</file>