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5" r:id="rId2"/>
    <p:sldId id="326" r:id="rId3"/>
    <p:sldId id="279" r:id="rId4"/>
    <p:sldId id="327" r:id="rId5"/>
    <p:sldId id="328" r:id="rId6"/>
    <p:sldId id="329" r:id="rId7"/>
    <p:sldId id="330" r:id="rId8"/>
    <p:sldId id="331" r:id="rId9"/>
    <p:sldId id="332" r:id="rId10"/>
    <p:sldId id="333" r:id="rId11"/>
    <p:sldId id="334" r:id="rId12"/>
  </p:sldIdLst>
  <p:sldSz cx="12192000" cy="6858000"/>
  <p:notesSz cx="6807200" cy="9939338"/>
  <p:custShowLst>
    <p:custShow name="目的別スライド ショー 1" id="0">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439B4BD-6045-4AF3-AD9A-21897CB80BFD}">
          <p14:sldIdLst>
            <p14:sldId id="275"/>
            <p14:sldId id="326"/>
            <p14:sldId id="279"/>
            <p14:sldId id="327"/>
            <p14:sldId id="328"/>
            <p14:sldId id="329"/>
            <p14:sldId id="330"/>
            <p14:sldId id="331"/>
            <p14:sldId id="332"/>
            <p14:sldId id="333"/>
            <p14:sldId id="33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951" autoAdjust="0"/>
    <p:restoredTop sz="63364" autoAdjust="0"/>
  </p:normalViewPr>
  <p:slideViewPr>
    <p:cSldViewPr snapToGrid="0">
      <p:cViewPr varScale="1">
        <p:scale>
          <a:sx n="73" d="100"/>
          <a:sy n="73" d="100"/>
        </p:scale>
        <p:origin x="1692" y="78"/>
      </p:cViewPr>
      <p:guideLst>
        <p:guide orient="horz" pos="2160"/>
        <p:guide pos="3840"/>
      </p:guideLst>
    </p:cSldViewPr>
  </p:slideViewPr>
  <p:outlineViewPr>
    <p:cViewPr>
      <p:scale>
        <a:sx n="33" d="100"/>
        <a:sy n="33" d="100"/>
      </p:scale>
      <p:origin x="0" y="-71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354FD-0B61-4800-97B8-0272F551D693}" type="doc">
      <dgm:prSet loTypeId="urn:microsoft.com/office/officeart/2005/8/layout/hierarchy2" loCatId="hierarchy" qsTypeId="urn:microsoft.com/office/officeart/2005/8/quickstyle/3d1" qsCatId="3D" csTypeId="urn:microsoft.com/office/officeart/2005/8/colors/accent1_2" csCatId="accent1" phldr="1"/>
      <dgm:spPr/>
      <dgm:t>
        <a:bodyPr/>
        <a:lstStyle/>
        <a:p>
          <a:endParaRPr kumimoji="1" lang="ja-JP" altLang="en-US"/>
        </a:p>
      </dgm:t>
    </dgm:pt>
    <dgm:pt modelId="{74A699C1-09CE-477F-BEAA-56C66DBA9E57}">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ＳＩ</a:t>
          </a:r>
          <a:endParaRPr kumimoji="1" lang="ja-JP" altLang="en-US" dirty="0">
            <a:latin typeface="HG丸ｺﾞｼｯｸM-PRO" panose="020F0600000000000000" pitchFamily="50" charset="-128"/>
            <a:ea typeface="HG丸ｺﾞｼｯｸM-PRO" panose="020F0600000000000000" pitchFamily="50" charset="-128"/>
          </a:endParaRPr>
        </a:p>
      </dgm:t>
    </dgm:pt>
    <dgm:pt modelId="{DCB6267C-B283-420B-B865-EA79BA65C1DC}" type="parTrans" cxnId="{EEA45CCE-D6DC-44B7-8CEC-1587F58919E5}">
      <dgm:prSet/>
      <dgm:spPr/>
      <dgm:t>
        <a:bodyPr/>
        <a:lstStyle/>
        <a:p>
          <a:endParaRPr kumimoji="1" lang="ja-JP" altLang="en-US"/>
        </a:p>
      </dgm:t>
    </dgm:pt>
    <dgm:pt modelId="{CABCA8E2-2056-4D73-AC63-AB0E26C8C2BC}" type="sibTrans" cxnId="{EEA45CCE-D6DC-44B7-8CEC-1587F58919E5}">
      <dgm:prSet/>
      <dgm:spPr/>
      <dgm:t>
        <a:bodyPr/>
        <a:lstStyle/>
        <a:p>
          <a:endParaRPr kumimoji="1" lang="ja-JP" altLang="en-US"/>
        </a:p>
      </dgm:t>
    </dgm:pt>
    <dgm:pt modelId="{D8A071E3-6039-4520-9E10-0204E992E1EF}">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ＳＩ単位</a:t>
          </a:r>
          <a:endParaRPr kumimoji="1" lang="ja-JP" altLang="en-US" dirty="0">
            <a:latin typeface="HG丸ｺﾞｼｯｸM-PRO" panose="020F0600000000000000" pitchFamily="50" charset="-128"/>
            <a:ea typeface="HG丸ｺﾞｼｯｸM-PRO" panose="020F0600000000000000" pitchFamily="50" charset="-128"/>
          </a:endParaRPr>
        </a:p>
      </dgm:t>
    </dgm:pt>
    <dgm:pt modelId="{19326F72-8029-4259-842A-573168FDE5A0}" type="parTrans" cxnId="{5094DB0D-4D68-4996-AE97-6B202597BB24}">
      <dgm:prSet/>
      <dgm:spPr/>
      <dgm:t>
        <a:bodyPr/>
        <a:lstStyle/>
        <a:p>
          <a:endParaRPr kumimoji="1" lang="ja-JP" altLang="en-US" dirty="0"/>
        </a:p>
      </dgm:t>
    </dgm:pt>
    <dgm:pt modelId="{29A15015-208D-4E0A-BE37-5B519A014480}" type="sibTrans" cxnId="{5094DB0D-4D68-4996-AE97-6B202597BB24}">
      <dgm:prSet/>
      <dgm:spPr/>
      <dgm:t>
        <a:bodyPr/>
        <a:lstStyle/>
        <a:p>
          <a:endParaRPr kumimoji="1" lang="ja-JP" altLang="en-US"/>
        </a:p>
      </dgm:t>
    </dgm:pt>
    <dgm:pt modelId="{21D607F1-74F1-4C6C-875E-FE794C04619A}">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七つの基本単位</a:t>
          </a:r>
          <a:endParaRPr kumimoji="1" lang="ja-JP" altLang="en-US" dirty="0">
            <a:latin typeface="HG丸ｺﾞｼｯｸM-PRO" panose="020F0600000000000000" pitchFamily="50" charset="-128"/>
            <a:ea typeface="HG丸ｺﾞｼｯｸM-PRO" panose="020F0600000000000000" pitchFamily="50" charset="-128"/>
          </a:endParaRPr>
        </a:p>
      </dgm:t>
    </dgm:pt>
    <dgm:pt modelId="{927010F6-D63F-4589-BAF4-F20F3EE311EA}" type="parTrans" cxnId="{156FA148-90AE-4498-84C9-13AEE746E22F}">
      <dgm:prSet/>
      <dgm:spPr/>
      <dgm:t>
        <a:bodyPr/>
        <a:lstStyle/>
        <a:p>
          <a:endParaRPr kumimoji="1" lang="ja-JP" altLang="en-US" dirty="0"/>
        </a:p>
      </dgm:t>
    </dgm:pt>
    <dgm:pt modelId="{6C7F49D2-3647-49F2-BD78-68AB6AB8276F}" type="sibTrans" cxnId="{156FA148-90AE-4498-84C9-13AEE746E22F}">
      <dgm:prSet/>
      <dgm:spPr/>
      <dgm:t>
        <a:bodyPr/>
        <a:lstStyle/>
        <a:p>
          <a:endParaRPr kumimoji="1" lang="ja-JP" altLang="en-US"/>
        </a:p>
      </dgm:t>
    </dgm:pt>
    <dgm:pt modelId="{1923D5F8-9987-4EB5-88FF-62AD9D0B5DB5}">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組立単位</a:t>
          </a:r>
          <a:endParaRPr kumimoji="1" lang="ja-JP" altLang="en-US" dirty="0">
            <a:latin typeface="HG丸ｺﾞｼｯｸM-PRO" panose="020F0600000000000000" pitchFamily="50" charset="-128"/>
            <a:ea typeface="HG丸ｺﾞｼｯｸM-PRO" panose="020F0600000000000000" pitchFamily="50" charset="-128"/>
          </a:endParaRPr>
        </a:p>
      </dgm:t>
    </dgm:pt>
    <dgm:pt modelId="{619D8F64-E400-49C7-9176-4C3E2A15A8B0}" type="parTrans" cxnId="{EAEB499E-4246-4068-BE7D-01895B61D8EC}">
      <dgm:prSet/>
      <dgm:spPr/>
      <dgm:t>
        <a:bodyPr/>
        <a:lstStyle/>
        <a:p>
          <a:endParaRPr kumimoji="1" lang="ja-JP" altLang="en-US" dirty="0"/>
        </a:p>
      </dgm:t>
    </dgm:pt>
    <dgm:pt modelId="{7A566749-BFCB-478E-A216-160B2D509145}" type="sibTrans" cxnId="{EAEB499E-4246-4068-BE7D-01895B61D8EC}">
      <dgm:prSet/>
      <dgm:spPr/>
      <dgm:t>
        <a:bodyPr/>
        <a:lstStyle/>
        <a:p>
          <a:endParaRPr kumimoji="1" lang="ja-JP" altLang="en-US"/>
        </a:p>
      </dgm:t>
    </dgm:pt>
    <dgm:pt modelId="{CEAC2866-B974-405F-8B71-93A356359283}">
      <dgm:prSet phldrT="[テキスト]"/>
      <dgm:spPr/>
      <dgm:t>
        <a:bodyPr/>
        <a:lstStyle/>
        <a:p>
          <a:r>
            <a:rPr kumimoji="1" lang="en-US" altLang="ja-JP" dirty="0" smtClean="0">
              <a:latin typeface="HG丸ｺﾞｼｯｸM-PRO" panose="020F0600000000000000" pitchFamily="50" charset="-128"/>
              <a:ea typeface="HG丸ｺﾞｼｯｸM-PRO" panose="020F0600000000000000" pitchFamily="50" charset="-128"/>
            </a:rPr>
            <a:t>10</a:t>
          </a:r>
          <a:r>
            <a:rPr kumimoji="1" lang="ja-JP" altLang="en-US" dirty="0" err="1" smtClean="0">
              <a:latin typeface="HG丸ｺﾞｼｯｸM-PRO" panose="020F0600000000000000" pitchFamily="50" charset="-128"/>
              <a:ea typeface="HG丸ｺﾞｼｯｸM-PRO" panose="020F0600000000000000" pitchFamily="50" charset="-128"/>
            </a:rPr>
            <a:t>の整数乗</a:t>
          </a:r>
          <a:r>
            <a:rPr kumimoji="1" lang="ja-JP" altLang="en-US" dirty="0" smtClean="0">
              <a:latin typeface="HG丸ｺﾞｼｯｸM-PRO" panose="020F0600000000000000" pitchFamily="50" charset="-128"/>
              <a:ea typeface="HG丸ｺﾞｼｯｸM-PRO" panose="020F0600000000000000" pitchFamily="50" charset="-128"/>
            </a:rPr>
            <a:t>倍の接頭語</a:t>
          </a:r>
          <a:endParaRPr kumimoji="1" lang="ja-JP" altLang="en-US" dirty="0">
            <a:latin typeface="HG丸ｺﾞｼｯｸM-PRO" panose="020F0600000000000000" pitchFamily="50" charset="-128"/>
            <a:ea typeface="HG丸ｺﾞｼｯｸM-PRO" panose="020F0600000000000000" pitchFamily="50" charset="-128"/>
          </a:endParaRPr>
        </a:p>
      </dgm:t>
    </dgm:pt>
    <dgm:pt modelId="{B2DB24E5-6E5D-43FC-B796-7755DC6F2BDA}" type="parTrans" cxnId="{E63D7C4D-FF31-4913-AF13-822BEB898007}">
      <dgm:prSet/>
      <dgm:spPr/>
      <dgm:t>
        <a:bodyPr/>
        <a:lstStyle/>
        <a:p>
          <a:endParaRPr kumimoji="1" lang="ja-JP" altLang="en-US" dirty="0"/>
        </a:p>
      </dgm:t>
    </dgm:pt>
    <dgm:pt modelId="{A195F74A-1E83-4435-9EC8-46F325AE8C78}" type="sibTrans" cxnId="{E63D7C4D-FF31-4913-AF13-822BEB898007}">
      <dgm:prSet/>
      <dgm:spPr/>
      <dgm:t>
        <a:bodyPr/>
        <a:lstStyle/>
        <a:p>
          <a:endParaRPr kumimoji="1" lang="ja-JP" altLang="en-US"/>
        </a:p>
      </dgm:t>
    </dgm:pt>
    <dgm:pt modelId="{704DCE23-9865-42AA-AD6D-C61DE32B97F9}" type="pres">
      <dgm:prSet presAssocID="{102354FD-0B61-4800-97B8-0272F551D693}" presName="diagram" presStyleCnt="0">
        <dgm:presLayoutVars>
          <dgm:chPref val="1"/>
          <dgm:dir/>
          <dgm:animOne val="branch"/>
          <dgm:animLvl val="lvl"/>
          <dgm:resizeHandles val="exact"/>
        </dgm:presLayoutVars>
      </dgm:prSet>
      <dgm:spPr/>
      <dgm:t>
        <a:bodyPr/>
        <a:lstStyle/>
        <a:p>
          <a:endParaRPr kumimoji="1" lang="ja-JP" altLang="en-US"/>
        </a:p>
      </dgm:t>
    </dgm:pt>
    <dgm:pt modelId="{54781C15-86C8-4B39-8948-79A999BA15A6}" type="pres">
      <dgm:prSet presAssocID="{74A699C1-09CE-477F-BEAA-56C66DBA9E57}" presName="root1" presStyleCnt="0"/>
      <dgm:spPr/>
      <dgm:t>
        <a:bodyPr/>
        <a:lstStyle/>
        <a:p>
          <a:endParaRPr kumimoji="1" lang="ja-JP" altLang="en-US"/>
        </a:p>
      </dgm:t>
    </dgm:pt>
    <dgm:pt modelId="{92DB52B5-1A1B-4410-B43E-814BDC61503B}" type="pres">
      <dgm:prSet presAssocID="{74A699C1-09CE-477F-BEAA-56C66DBA9E57}" presName="LevelOneTextNode" presStyleLbl="node0" presStyleIdx="0" presStyleCnt="1" custScaleX="86699">
        <dgm:presLayoutVars>
          <dgm:chPref val="3"/>
        </dgm:presLayoutVars>
      </dgm:prSet>
      <dgm:spPr/>
      <dgm:t>
        <a:bodyPr/>
        <a:lstStyle/>
        <a:p>
          <a:endParaRPr kumimoji="1" lang="ja-JP" altLang="en-US"/>
        </a:p>
      </dgm:t>
    </dgm:pt>
    <dgm:pt modelId="{AEDB62EB-2F2B-4D20-A617-64D58E9E789B}" type="pres">
      <dgm:prSet presAssocID="{74A699C1-09CE-477F-BEAA-56C66DBA9E57}" presName="level2hierChild" presStyleCnt="0"/>
      <dgm:spPr/>
      <dgm:t>
        <a:bodyPr/>
        <a:lstStyle/>
        <a:p>
          <a:endParaRPr kumimoji="1" lang="ja-JP" altLang="en-US"/>
        </a:p>
      </dgm:t>
    </dgm:pt>
    <dgm:pt modelId="{E7A3A4AC-DE0E-4B9E-A9CE-E68B26553A5B}" type="pres">
      <dgm:prSet presAssocID="{19326F72-8029-4259-842A-573168FDE5A0}" presName="conn2-1" presStyleLbl="parChTrans1D2" presStyleIdx="0" presStyleCnt="2"/>
      <dgm:spPr/>
      <dgm:t>
        <a:bodyPr/>
        <a:lstStyle/>
        <a:p>
          <a:endParaRPr kumimoji="1" lang="ja-JP" altLang="en-US"/>
        </a:p>
      </dgm:t>
    </dgm:pt>
    <dgm:pt modelId="{7089B5A8-AF07-48F6-B709-6B0F2C1C964C}" type="pres">
      <dgm:prSet presAssocID="{19326F72-8029-4259-842A-573168FDE5A0}" presName="connTx" presStyleLbl="parChTrans1D2" presStyleIdx="0" presStyleCnt="2"/>
      <dgm:spPr/>
      <dgm:t>
        <a:bodyPr/>
        <a:lstStyle/>
        <a:p>
          <a:endParaRPr kumimoji="1" lang="ja-JP" altLang="en-US"/>
        </a:p>
      </dgm:t>
    </dgm:pt>
    <dgm:pt modelId="{97E0008D-2D28-404C-A790-32802F6C56DA}" type="pres">
      <dgm:prSet presAssocID="{D8A071E3-6039-4520-9E10-0204E992E1EF}" presName="root2" presStyleCnt="0"/>
      <dgm:spPr/>
      <dgm:t>
        <a:bodyPr/>
        <a:lstStyle/>
        <a:p>
          <a:endParaRPr kumimoji="1" lang="ja-JP" altLang="en-US"/>
        </a:p>
      </dgm:t>
    </dgm:pt>
    <dgm:pt modelId="{1E631D4B-6BFD-40D4-B2B6-8E51A423B464}" type="pres">
      <dgm:prSet presAssocID="{D8A071E3-6039-4520-9E10-0204E992E1EF}" presName="LevelTwoTextNode" presStyleLbl="node2" presStyleIdx="0" presStyleCnt="2" custScaleX="86699">
        <dgm:presLayoutVars>
          <dgm:chPref val="3"/>
        </dgm:presLayoutVars>
      </dgm:prSet>
      <dgm:spPr/>
      <dgm:t>
        <a:bodyPr/>
        <a:lstStyle/>
        <a:p>
          <a:endParaRPr kumimoji="1" lang="ja-JP" altLang="en-US"/>
        </a:p>
      </dgm:t>
    </dgm:pt>
    <dgm:pt modelId="{32B4EE16-D6BF-42BC-BCD9-C4A559194E83}" type="pres">
      <dgm:prSet presAssocID="{D8A071E3-6039-4520-9E10-0204E992E1EF}" presName="level3hierChild" presStyleCnt="0"/>
      <dgm:spPr/>
      <dgm:t>
        <a:bodyPr/>
        <a:lstStyle/>
        <a:p>
          <a:endParaRPr kumimoji="1" lang="ja-JP" altLang="en-US"/>
        </a:p>
      </dgm:t>
    </dgm:pt>
    <dgm:pt modelId="{0AC0FF01-1C9D-4566-97F4-C6863E054893}" type="pres">
      <dgm:prSet presAssocID="{927010F6-D63F-4589-BAF4-F20F3EE311EA}" presName="conn2-1" presStyleLbl="parChTrans1D3" presStyleIdx="0" presStyleCnt="2"/>
      <dgm:spPr/>
      <dgm:t>
        <a:bodyPr/>
        <a:lstStyle/>
        <a:p>
          <a:endParaRPr kumimoji="1" lang="ja-JP" altLang="en-US"/>
        </a:p>
      </dgm:t>
    </dgm:pt>
    <dgm:pt modelId="{40E8D32F-B829-4739-83EA-ED7DB528150E}" type="pres">
      <dgm:prSet presAssocID="{927010F6-D63F-4589-BAF4-F20F3EE311EA}" presName="connTx" presStyleLbl="parChTrans1D3" presStyleIdx="0" presStyleCnt="2"/>
      <dgm:spPr/>
      <dgm:t>
        <a:bodyPr/>
        <a:lstStyle/>
        <a:p>
          <a:endParaRPr kumimoji="1" lang="ja-JP" altLang="en-US"/>
        </a:p>
      </dgm:t>
    </dgm:pt>
    <dgm:pt modelId="{36C39B6B-83AA-46B4-98C3-81AAE680A54E}" type="pres">
      <dgm:prSet presAssocID="{21D607F1-74F1-4C6C-875E-FE794C04619A}" presName="root2" presStyleCnt="0"/>
      <dgm:spPr/>
      <dgm:t>
        <a:bodyPr/>
        <a:lstStyle/>
        <a:p>
          <a:endParaRPr kumimoji="1" lang="ja-JP" altLang="en-US"/>
        </a:p>
      </dgm:t>
    </dgm:pt>
    <dgm:pt modelId="{9B230610-4C9C-4EC0-B902-A34100234F3D}" type="pres">
      <dgm:prSet presAssocID="{21D607F1-74F1-4C6C-875E-FE794C04619A}" presName="LevelTwoTextNode" presStyleLbl="node3" presStyleIdx="0" presStyleCnt="2" custScaleX="171125">
        <dgm:presLayoutVars>
          <dgm:chPref val="3"/>
        </dgm:presLayoutVars>
      </dgm:prSet>
      <dgm:spPr/>
      <dgm:t>
        <a:bodyPr/>
        <a:lstStyle/>
        <a:p>
          <a:endParaRPr kumimoji="1" lang="ja-JP" altLang="en-US"/>
        </a:p>
      </dgm:t>
    </dgm:pt>
    <dgm:pt modelId="{C719DF59-9ED2-4D15-9CEB-275E66477B52}" type="pres">
      <dgm:prSet presAssocID="{21D607F1-74F1-4C6C-875E-FE794C04619A}" presName="level3hierChild" presStyleCnt="0"/>
      <dgm:spPr/>
      <dgm:t>
        <a:bodyPr/>
        <a:lstStyle/>
        <a:p>
          <a:endParaRPr kumimoji="1" lang="ja-JP" altLang="en-US"/>
        </a:p>
      </dgm:t>
    </dgm:pt>
    <dgm:pt modelId="{EB29C4D7-8FD6-4A82-BB4F-521A3FD8552A}" type="pres">
      <dgm:prSet presAssocID="{619D8F64-E400-49C7-9176-4C3E2A15A8B0}" presName="conn2-1" presStyleLbl="parChTrans1D3" presStyleIdx="1" presStyleCnt="2"/>
      <dgm:spPr/>
      <dgm:t>
        <a:bodyPr/>
        <a:lstStyle/>
        <a:p>
          <a:endParaRPr kumimoji="1" lang="ja-JP" altLang="en-US"/>
        </a:p>
      </dgm:t>
    </dgm:pt>
    <dgm:pt modelId="{F83D68D1-5AF4-4233-BA55-8899BB1A8BF2}" type="pres">
      <dgm:prSet presAssocID="{619D8F64-E400-49C7-9176-4C3E2A15A8B0}" presName="connTx" presStyleLbl="parChTrans1D3" presStyleIdx="1" presStyleCnt="2"/>
      <dgm:spPr/>
      <dgm:t>
        <a:bodyPr/>
        <a:lstStyle/>
        <a:p>
          <a:endParaRPr kumimoji="1" lang="ja-JP" altLang="en-US"/>
        </a:p>
      </dgm:t>
    </dgm:pt>
    <dgm:pt modelId="{3AF3C8BD-DC5B-47C7-B9CA-BA960C1B19FE}" type="pres">
      <dgm:prSet presAssocID="{1923D5F8-9987-4EB5-88FF-62AD9D0B5DB5}" presName="root2" presStyleCnt="0"/>
      <dgm:spPr/>
      <dgm:t>
        <a:bodyPr/>
        <a:lstStyle/>
        <a:p>
          <a:endParaRPr kumimoji="1" lang="ja-JP" altLang="en-US"/>
        </a:p>
      </dgm:t>
    </dgm:pt>
    <dgm:pt modelId="{0864F6A1-6F9E-4891-8CAB-43139B0E324F}" type="pres">
      <dgm:prSet presAssocID="{1923D5F8-9987-4EB5-88FF-62AD9D0B5DB5}" presName="LevelTwoTextNode" presStyleLbl="node3" presStyleIdx="1" presStyleCnt="2" custScaleX="169174">
        <dgm:presLayoutVars>
          <dgm:chPref val="3"/>
        </dgm:presLayoutVars>
      </dgm:prSet>
      <dgm:spPr/>
      <dgm:t>
        <a:bodyPr/>
        <a:lstStyle/>
        <a:p>
          <a:endParaRPr kumimoji="1" lang="ja-JP" altLang="en-US"/>
        </a:p>
      </dgm:t>
    </dgm:pt>
    <dgm:pt modelId="{2ADE3382-7DFE-4023-8558-3738CBC73763}" type="pres">
      <dgm:prSet presAssocID="{1923D5F8-9987-4EB5-88FF-62AD9D0B5DB5}" presName="level3hierChild" presStyleCnt="0"/>
      <dgm:spPr/>
      <dgm:t>
        <a:bodyPr/>
        <a:lstStyle/>
        <a:p>
          <a:endParaRPr kumimoji="1" lang="ja-JP" altLang="en-US"/>
        </a:p>
      </dgm:t>
    </dgm:pt>
    <dgm:pt modelId="{69565A99-2D9D-4592-A247-FF87753E4B10}" type="pres">
      <dgm:prSet presAssocID="{B2DB24E5-6E5D-43FC-B796-7755DC6F2BDA}" presName="conn2-1" presStyleLbl="parChTrans1D2" presStyleIdx="1" presStyleCnt="2"/>
      <dgm:spPr/>
      <dgm:t>
        <a:bodyPr/>
        <a:lstStyle/>
        <a:p>
          <a:endParaRPr kumimoji="1" lang="ja-JP" altLang="en-US"/>
        </a:p>
      </dgm:t>
    </dgm:pt>
    <dgm:pt modelId="{87E0BBBD-58F1-49A6-8366-C3C28AE31979}" type="pres">
      <dgm:prSet presAssocID="{B2DB24E5-6E5D-43FC-B796-7755DC6F2BDA}" presName="connTx" presStyleLbl="parChTrans1D2" presStyleIdx="1" presStyleCnt="2"/>
      <dgm:spPr/>
      <dgm:t>
        <a:bodyPr/>
        <a:lstStyle/>
        <a:p>
          <a:endParaRPr kumimoji="1" lang="ja-JP" altLang="en-US"/>
        </a:p>
      </dgm:t>
    </dgm:pt>
    <dgm:pt modelId="{C747F053-EAFA-4B0A-9949-56E4E61C649B}" type="pres">
      <dgm:prSet presAssocID="{CEAC2866-B974-405F-8B71-93A356359283}" presName="root2" presStyleCnt="0"/>
      <dgm:spPr/>
      <dgm:t>
        <a:bodyPr/>
        <a:lstStyle/>
        <a:p>
          <a:endParaRPr kumimoji="1" lang="ja-JP" altLang="en-US"/>
        </a:p>
      </dgm:t>
    </dgm:pt>
    <dgm:pt modelId="{31E33BCA-D5C3-4E51-9C43-33E674C96A69}" type="pres">
      <dgm:prSet presAssocID="{CEAC2866-B974-405F-8B71-93A356359283}" presName="LevelTwoTextNode" presStyleLbl="node2" presStyleIdx="1" presStyleCnt="2" custScaleX="296645">
        <dgm:presLayoutVars>
          <dgm:chPref val="3"/>
        </dgm:presLayoutVars>
      </dgm:prSet>
      <dgm:spPr/>
      <dgm:t>
        <a:bodyPr/>
        <a:lstStyle/>
        <a:p>
          <a:endParaRPr kumimoji="1" lang="ja-JP" altLang="en-US"/>
        </a:p>
      </dgm:t>
    </dgm:pt>
    <dgm:pt modelId="{B59EB3A4-C5EF-47BB-9133-FB0E5B52C37A}" type="pres">
      <dgm:prSet presAssocID="{CEAC2866-B974-405F-8B71-93A356359283}" presName="level3hierChild" presStyleCnt="0"/>
      <dgm:spPr/>
      <dgm:t>
        <a:bodyPr/>
        <a:lstStyle/>
        <a:p>
          <a:endParaRPr kumimoji="1" lang="ja-JP" altLang="en-US"/>
        </a:p>
      </dgm:t>
    </dgm:pt>
  </dgm:ptLst>
  <dgm:cxnLst>
    <dgm:cxn modelId="{3EA0AD88-5F68-4307-A150-D488B172576E}" type="presOf" srcId="{102354FD-0B61-4800-97B8-0272F551D693}" destId="{704DCE23-9865-42AA-AD6D-C61DE32B97F9}" srcOrd="0" destOrd="0" presId="urn:microsoft.com/office/officeart/2005/8/layout/hierarchy2"/>
    <dgm:cxn modelId="{0781424C-D61C-4768-BDF7-6EBDC9BA3A03}" type="presOf" srcId="{927010F6-D63F-4589-BAF4-F20F3EE311EA}" destId="{40E8D32F-B829-4739-83EA-ED7DB528150E}" srcOrd="1" destOrd="0" presId="urn:microsoft.com/office/officeart/2005/8/layout/hierarchy2"/>
    <dgm:cxn modelId="{0A4AF33A-FB6F-4CA3-B349-9799D0FF6A52}" type="presOf" srcId="{B2DB24E5-6E5D-43FC-B796-7755DC6F2BDA}" destId="{69565A99-2D9D-4592-A247-FF87753E4B10}" srcOrd="0" destOrd="0" presId="urn:microsoft.com/office/officeart/2005/8/layout/hierarchy2"/>
    <dgm:cxn modelId="{156FA148-90AE-4498-84C9-13AEE746E22F}" srcId="{D8A071E3-6039-4520-9E10-0204E992E1EF}" destId="{21D607F1-74F1-4C6C-875E-FE794C04619A}" srcOrd="0" destOrd="0" parTransId="{927010F6-D63F-4589-BAF4-F20F3EE311EA}" sibTransId="{6C7F49D2-3647-49F2-BD78-68AB6AB8276F}"/>
    <dgm:cxn modelId="{5094DB0D-4D68-4996-AE97-6B202597BB24}" srcId="{74A699C1-09CE-477F-BEAA-56C66DBA9E57}" destId="{D8A071E3-6039-4520-9E10-0204E992E1EF}" srcOrd="0" destOrd="0" parTransId="{19326F72-8029-4259-842A-573168FDE5A0}" sibTransId="{29A15015-208D-4E0A-BE37-5B519A014480}"/>
    <dgm:cxn modelId="{EAEB499E-4246-4068-BE7D-01895B61D8EC}" srcId="{D8A071E3-6039-4520-9E10-0204E992E1EF}" destId="{1923D5F8-9987-4EB5-88FF-62AD9D0B5DB5}" srcOrd="1" destOrd="0" parTransId="{619D8F64-E400-49C7-9176-4C3E2A15A8B0}" sibTransId="{7A566749-BFCB-478E-A216-160B2D509145}"/>
    <dgm:cxn modelId="{99813929-B643-4170-8573-A73A4493C876}" type="presOf" srcId="{21D607F1-74F1-4C6C-875E-FE794C04619A}" destId="{9B230610-4C9C-4EC0-B902-A34100234F3D}" srcOrd="0" destOrd="0" presId="urn:microsoft.com/office/officeart/2005/8/layout/hierarchy2"/>
    <dgm:cxn modelId="{1C5A525B-0866-44F1-AC6A-97830F2F1BB0}" type="presOf" srcId="{CEAC2866-B974-405F-8B71-93A356359283}" destId="{31E33BCA-D5C3-4E51-9C43-33E674C96A69}" srcOrd="0" destOrd="0" presId="urn:microsoft.com/office/officeart/2005/8/layout/hierarchy2"/>
    <dgm:cxn modelId="{10FB7241-95F3-4B4B-8D5B-80DD24690FDA}" type="presOf" srcId="{19326F72-8029-4259-842A-573168FDE5A0}" destId="{E7A3A4AC-DE0E-4B9E-A9CE-E68B26553A5B}" srcOrd="0" destOrd="0" presId="urn:microsoft.com/office/officeart/2005/8/layout/hierarchy2"/>
    <dgm:cxn modelId="{E63D7C4D-FF31-4913-AF13-822BEB898007}" srcId="{74A699C1-09CE-477F-BEAA-56C66DBA9E57}" destId="{CEAC2866-B974-405F-8B71-93A356359283}" srcOrd="1" destOrd="0" parTransId="{B2DB24E5-6E5D-43FC-B796-7755DC6F2BDA}" sibTransId="{A195F74A-1E83-4435-9EC8-46F325AE8C78}"/>
    <dgm:cxn modelId="{F577C364-9398-4264-AA27-0AD5F0FA8AEF}" type="presOf" srcId="{1923D5F8-9987-4EB5-88FF-62AD9D0B5DB5}" destId="{0864F6A1-6F9E-4891-8CAB-43139B0E324F}" srcOrd="0" destOrd="0" presId="urn:microsoft.com/office/officeart/2005/8/layout/hierarchy2"/>
    <dgm:cxn modelId="{79B547E7-1C58-41B0-9917-6C90F40FD982}" type="presOf" srcId="{D8A071E3-6039-4520-9E10-0204E992E1EF}" destId="{1E631D4B-6BFD-40D4-B2B6-8E51A423B464}" srcOrd="0" destOrd="0" presId="urn:microsoft.com/office/officeart/2005/8/layout/hierarchy2"/>
    <dgm:cxn modelId="{FA3AB4DA-7D9C-4ED9-BA1F-9EBD369C7A51}" type="presOf" srcId="{619D8F64-E400-49C7-9176-4C3E2A15A8B0}" destId="{EB29C4D7-8FD6-4A82-BB4F-521A3FD8552A}" srcOrd="0" destOrd="0" presId="urn:microsoft.com/office/officeart/2005/8/layout/hierarchy2"/>
    <dgm:cxn modelId="{64308F66-8558-435B-B2C9-01E617882410}" type="presOf" srcId="{619D8F64-E400-49C7-9176-4C3E2A15A8B0}" destId="{F83D68D1-5AF4-4233-BA55-8899BB1A8BF2}" srcOrd="1" destOrd="0" presId="urn:microsoft.com/office/officeart/2005/8/layout/hierarchy2"/>
    <dgm:cxn modelId="{4185FC68-4489-4244-91B6-8080B48A53C3}" type="presOf" srcId="{B2DB24E5-6E5D-43FC-B796-7755DC6F2BDA}" destId="{87E0BBBD-58F1-49A6-8366-C3C28AE31979}" srcOrd="1" destOrd="0" presId="urn:microsoft.com/office/officeart/2005/8/layout/hierarchy2"/>
    <dgm:cxn modelId="{53A01AF9-59AE-4B0C-90D0-4ABF4B50D299}" type="presOf" srcId="{74A699C1-09CE-477F-BEAA-56C66DBA9E57}" destId="{92DB52B5-1A1B-4410-B43E-814BDC61503B}" srcOrd="0" destOrd="0" presId="urn:microsoft.com/office/officeart/2005/8/layout/hierarchy2"/>
    <dgm:cxn modelId="{E73AB624-D838-4F63-AA2F-D6D754949250}" type="presOf" srcId="{19326F72-8029-4259-842A-573168FDE5A0}" destId="{7089B5A8-AF07-48F6-B709-6B0F2C1C964C}" srcOrd="1" destOrd="0" presId="urn:microsoft.com/office/officeart/2005/8/layout/hierarchy2"/>
    <dgm:cxn modelId="{F8EEC89B-5D0A-41CF-824F-189BE93FAF8D}" type="presOf" srcId="{927010F6-D63F-4589-BAF4-F20F3EE311EA}" destId="{0AC0FF01-1C9D-4566-97F4-C6863E054893}" srcOrd="0" destOrd="0" presId="urn:microsoft.com/office/officeart/2005/8/layout/hierarchy2"/>
    <dgm:cxn modelId="{EEA45CCE-D6DC-44B7-8CEC-1587F58919E5}" srcId="{102354FD-0B61-4800-97B8-0272F551D693}" destId="{74A699C1-09CE-477F-BEAA-56C66DBA9E57}" srcOrd="0" destOrd="0" parTransId="{DCB6267C-B283-420B-B865-EA79BA65C1DC}" sibTransId="{CABCA8E2-2056-4D73-AC63-AB0E26C8C2BC}"/>
    <dgm:cxn modelId="{07F6B733-90C4-44F6-8955-C3DEF565257C}" type="presParOf" srcId="{704DCE23-9865-42AA-AD6D-C61DE32B97F9}" destId="{54781C15-86C8-4B39-8948-79A999BA15A6}" srcOrd="0" destOrd="0" presId="urn:microsoft.com/office/officeart/2005/8/layout/hierarchy2"/>
    <dgm:cxn modelId="{BD1CCD8D-374A-4BBC-AF80-525ED34A6DA8}" type="presParOf" srcId="{54781C15-86C8-4B39-8948-79A999BA15A6}" destId="{92DB52B5-1A1B-4410-B43E-814BDC61503B}" srcOrd="0" destOrd="0" presId="urn:microsoft.com/office/officeart/2005/8/layout/hierarchy2"/>
    <dgm:cxn modelId="{7E897448-7A0F-4283-A396-FC7E003093E3}" type="presParOf" srcId="{54781C15-86C8-4B39-8948-79A999BA15A6}" destId="{AEDB62EB-2F2B-4D20-A617-64D58E9E789B}" srcOrd="1" destOrd="0" presId="urn:microsoft.com/office/officeart/2005/8/layout/hierarchy2"/>
    <dgm:cxn modelId="{3E0388A9-CA9A-4A2F-B147-84385BFADBBA}" type="presParOf" srcId="{AEDB62EB-2F2B-4D20-A617-64D58E9E789B}" destId="{E7A3A4AC-DE0E-4B9E-A9CE-E68B26553A5B}" srcOrd="0" destOrd="0" presId="urn:microsoft.com/office/officeart/2005/8/layout/hierarchy2"/>
    <dgm:cxn modelId="{4829D8B0-E616-4B8A-8E5C-96B2B5DCCF90}" type="presParOf" srcId="{E7A3A4AC-DE0E-4B9E-A9CE-E68B26553A5B}" destId="{7089B5A8-AF07-48F6-B709-6B0F2C1C964C}" srcOrd="0" destOrd="0" presId="urn:microsoft.com/office/officeart/2005/8/layout/hierarchy2"/>
    <dgm:cxn modelId="{0F2AAC79-1270-448A-8DFC-FF1A50D82BDE}" type="presParOf" srcId="{AEDB62EB-2F2B-4D20-A617-64D58E9E789B}" destId="{97E0008D-2D28-404C-A790-32802F6C56DA}" srcOrd="1" destOrd="0" presId="urn:microsoft.com/office/officeart/2005/8/layout/hierarchy2"/>
    <dgm:cxn modelId="{615BB304-9479-403B-A9CB-55DF3295FD53}" type="presParOf" srcId="{97E0008D-2D28-404C-A790-32802F6C56DA}" destId="{1E631D4B-6BFD-40D4-B2B6-8E51A423B464}" srcOrd="0" destOrd="0" presId="urn:microsoft.com/office/officeart/2005/8/layout/hierarchy2"/>
    <dgm:cxn modelId="{31AD77C0-D534-45F9-A8C0-6ED85C857FF9}" type="presParOf" srcId="{97E0008D-2D28-404C-A790-32802F6C56DA}" destId="{32B4EE16-D6BF-42BC-BCD9-C4A559194E83}" srcOrd="1" destOrd="0" presId="urn:microsoft.com/office/officeart/2005/8/layout/hierarchy2"/>
    <dgm:cxn modelId="{85B9913B-AD52-4518-9FB0-732E0401E5E0}" type="presParOf" srcId="{32B4EE16-D6BF-42BC-BCD9-C4A559194E83}" destId="{0AC0FF01-1C9D-4566-97F4-C6863E054893}" srcOrd="0" destOrd="0" presId="urn:microsoft.com/office/officeart/2005/8/layout/hierarchy2"/>
    <dgm:cxn modelId="{C55FC8CC-5642-46B2-ABAA-6B00628286AD}" type="presParOf" srcId="{0AC0FF01-1C9D-4566-97F4-C6863E054893}" destId="{40E8D32F-B829-4739-83EA-ED7DB528150E}" srcOrd="0" destOrd="0" presId="urn:microsoft.com/office/officeart/2005/8/layout/hierarchy2"/>
    <dgm:cxn modelId="{23822F81-61CE-4C53-8881-26E950C5A53D}" type="presParOf" srcId="{32B4EE16-D6BF-42BC-BCD9-C4A559194E83}" destId="{36C39B6B-83AA-46B4-98C3-81AAE680A54E}" srcOrd="1" destOrd="0" presId="urn:microsoft.com/office/officeart/2005/8/layout/hierarchy2"/>
    <dgm:cxn modelId="{9C8E056D-957C-4787-AD28-A0E735AFBF0A}" type="presParOf" srcId="{36C39B6B-83AA-46B4-98C3-81AAE680A54E}" destId="{9B230610-4C9C-4EC0-B902-A34100234F3D}" srcOrd="0" destOrd="0" presId="urn:microsoft.com/office/officeart/2005/8/layout/hierarchy2"/>
    <dgm:cxn modelId="{7ED0D7A3-028D-4A4A-886E-DECD4B9DDFA4}" type="presParOf" srcId="{36C39B6B-83AA-46B4-98C3-81AAE680A54E}" destId="{C719DF59-9ED2-4D15-9CEB-275E66477B52}" srcOrd="1" destOrd="0" presId="urn:microsoft.com/office/officeart/2005/8/layout/hierarchy2"/>
    <dgm:cxn modelId="{978F22F8-D27A-48AA-B49E-333E2BA6E398}" type="presParOf" srcId="{32B4EE16-D6BF-42BC-BCD9-C4A559194E83}" destId="{EB29C4D7-8FD6-4A82-BB4F-521A3FD8552A}" srcOrd="2" destOrd="0" presId="urn:microsoft.com/office/officeart/2005/8/layout/hierarchy2"/>
    <dgm:cxn modelId="{200C31FF-A9DE-4F12-9121-B8F36070EE93}" type="presParOf" srcId="{EB29C4D7-8FD6-4A82-BB4F-521A3FD8552A}" destId="{F83D68D1-5AF4-4233-BA55-8899BB1A8BF2}" srcOrd="0" destOrd="0" presId="urn:microsoft.com/office/officeart/2005/8/layout/hierarchy2"/>
    <dgm:cxn modelId="{4334CEE1-5F29-4798-8315-B26704CF8A69}" type="presParOf" srcId="{32B4EE16-D6BF-42BC-BCD9-C4A559194E83}" destId="{3AF3C8BD-DC5B-47C7-B9CA-BA960C1B19FE}" srcOrd="3" destOrd="0" presId="urn:microsoft.com/office/officeart/2005/8/layout/hierarchy2"/>
    <dgm:cxn modelId="{99E9333C-D226-4515-AEF1-E4A99930DFDF}" type="presParOf" srcId="{3AF3C8BD-DC5B-47C7-B9CA-BA960C1B19FE}" destId="{0864F6A1-6F9E-4891-8CAB-43139B0E324F}" srcOrd="0" destOrd="0" presId="urn:microsoft.com/office/officeart/2005/8/layout/hierarchy2"/>
    <dgm:cxn modelId="{5BF5AD75-5A1D-486B-8639-674DA092724E}" type="presParOf" srcId="{3AF3C8BD-DC5B-47C7-B9CA-BA960C1B19FE}" destId="{2ADE3382-7DFE-4023-8558-3738CBC73763}" srcOrd="1" destOrd="0" presId="urn:microsoft.com/office/officeart/2005/8/layout/hierarchy2"/>
    <dgm:cxn modelId="{A3102740-FE84-44A1-8C62-29F698A7569F}" type="presParOf" srcId="{AEDB62EB-2F2B-4D20-A617-64D58E9E789B}" destId="{69565A99-2D9D-4592-A247-FF87753E4B10}" srcOrd="2" destOrd="0" presId="urn:microsoft.com/office/officeart/2005/8/layout/hierarchy2"/>
    <dgm:cxn modelId="{95F824C7-CF8E-44B8-8BD6-5145D077CE8F}" type="presParOf" srcId="{69565A99-2D9D-4592-A247-FF87753E4B10}" destId="{87E0BBBD-58F1-49A6-8366-C3C28AE31979}" srcOrd="0" destOrd="0" presId="urn:microsoft.com/office/officeart/2005/8/layout/hierarchy2"/>
    <dgm:cxn modelId="{DC9D20EF-25B4-4515-AF14-88E56824A0CA}" type="presParOf" srcId="{AEDB62EB-2F2B-4D20-A617-64D58E9E789B}" destId="{C747F053-EAFA-4B0A-9949-56E4E61C649B}" srcOrd="3" destOrd="0" presId="urn:microsoft.com/office/officeart/2005/8/layout/hierarchy2"/>
    <dgm:cxn modelId="{40EDABDC-E2D5-4603-AE9D-18EB8344AF75}" type="presParOf" srcId="{C747F053-EAFA-4B0A-9949-56E4E61C649B}" destId="{31E33BCA-D5C3-4E51-9C43-33E674C96A69}" srcOrd="0" destOrd="0" presId="urn:microsoft.com/office/officeart/2005/8/layout/hierarchy2"/>
    <dgm:cxn modelId="{5AC36340-FF9C-4947-89AC-B8F4E22C656F}" type="presParOf" srcId="{C747F053-EAFA-4B0A-9949-56E4E61C649B}" destId="{B59EB3A4-C5EF-47BB-9133-FB0E5B52C37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25C8F6E-9FAB-4D38-9DC6-26E6FCCC13BA}" type="datetimeFigureOut">
              <a:rPr kumimoji="1" lang="ja-JP" altLang="en-US" smtClean="0"/>
              <a:t>2015/3/11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D7683A0-320B-4F41-8418-ECB6D34B57D4}" type="slidenum">
              <a:rPr kumimoji="1" lang="ja-JP" altLang="en-US" smtClean="0"/>
              <a:t>‹#›</a:t>
            </a:fld>
            <a:endParaRPr kumimoji="1" lang="ja-JP" altLang="en-US"/>
          </a:p>
        </p:txBody>
      </p:sp>
    </p:spTree>
    <p:extLst>
      <p:ext uri="{BB962C8B-B14F-4D97-AF65-F5344CB8AC3E}">
        <p14:creationId xmlns:p14="http://schemas.microsoft.com/office/powerpoint/2010/main" val="15194833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rgbClr val="0070C0"/>
              </a:solidFill>
            </a:endParaRPr>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1</a:t>
            </a:fld>
            <a:endParaRPr kumimoji="1" lang="ja-JP" altLang="en-US"/>
          </a:p>
        </p:txBody>
      </p:sp>
    </p:spTree>
    <p:extLst>
      <p:ext uri="{BB962C8B-B14F-4D97-AF65-F5344CB8AC3E}">
        <p14:creationId xmlns:p14="http://schemas.microsoft.com/office/powerpoint/2010/main" val="11136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solidFill>
                  <a:srgbClr val="0070C0"/>
                </a:solidFill>
                <a:latin typeface="+mn-ea"/>
                <a:ea typeface="+mn-ea"/>
              </a:rPr>
              <a:t>接頭語は，単位換算する際に必要であるため，確実に身に付けさせる。</a:t>
            </a:r>
            <a:endParaRPr kumimoji="1" lang="ja-JP" altLang="en-US" sz="1200" dirty="0">
              <a:latin typeface="+mn-ea"/>
              <a:ea typeface="+mn-ea"/>
            </a:endParaRPr>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10</a:t>
            </a:fld>
            <a:endParaRPr kumimoji="1" lang="ja-JP" altLang="en-US"/>
          </a:p>
        </p:txBody>
      </p:sp>
    </p:spTree>
    <p:extLst>
      <p:ext uri="{BB962C8B-B14F-4D97-AF65-F5344CB8AC3E}">
        <p14:creationId xmlns:p14="http://schemas.microsoft.com/office/powerpoint/2010/main" val="96292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11</a:t>
            </a:fld>
            <a:endParaRPr kumimoji="1" lang="ja-JP" altLang="en-US"/>
          </a:p>
        </p:txBody>
      </p:sp>
    </p:spTree>
    <p:extLst>
      <p:ext uri="{BB962C8B-B14F-4D97-AF65-F5344CB8AC3E}">
        <p14:creationId xmlns:p14="http://schemas.microsoft.com/office/powerpoint/2010/main" val="3398383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ea"/>
                <a:ea typeface="+mn-ea"/>
                <a:cs typeface="+mn-cs"/>
              </a:rPr>
              <a:t>国際単位系（</a:t>
            </a:r>
            <a:r>
              <a:rPr kumimoji="1" lang="en-US" altLang="ja-JP" sz="1200" kern="1200" dirty="0" smtClean="0">
                <a:solidFill>
                  <a:schemeClr val="tx1"/>
                </a:solidFill>
                <a:effectLst/>
                <a:latin typeface="+mn-ea"/>
                <a:ea typeface="+mn-ea"/>
                <a:cs typeface="+mn-cs"/>
              </a:rPr>
              <a:t>SI</a:t>
            </a:r>
            <a:r>
              <a:rPr kumimoji="1" lang="ja-JP" altLang="ja-JP" sz="1200" kern="1200" dirty="0" smtClean="0">
                <a:solidFill>
                  <a:schemeClr val="tx1"/>
                </a:solidFill>
                <a:effectLst/>
                <a:latin typeface="+mn-ea"/>
                <a:ea typeface="+mn-ea"/>
                <a:cs typeface="+mn-cs"/>
              </a:rPr>
              <a:t>）という名称は，</a:t>
            </a:r>
            <a:r>
              <a:rPr kumimoji="1" lang="en-US" altLang="ja-JP" sz="1200" kern="1200" dirty="0" smtClean="0">
                <a:solidFill>
                  <a:schemeClr val="tx1"/>
                </a:solidFill>
                <a:effectLst/>
                <a:latin typeface="+mn-ea"/>
                <a:ea typeface="+mn-ea"/>
                <a:cs typeface="+mn-cs"/>
              </a:rPr>
              <a:t>1960</a:t>
            </a:r>
            <a:r>
              <a:rPr kumimoji="1" lang="ja-JP" altLang="ja-JP" sz="1200" kern="1200" dirty="0" smtClean="0">
                <a:solidFill>
                  <a:schemeClr val="tx1"/>
                </a:solidFill>
                <a:effectLst/>
                <a:latin typeface="+mn-ea"/>
                <a:ea typeface="+mn-ea"/>
                <a:cs typeface="+mn-cs"/>
              </a:rPr>
              <a:t>年の第</a:t>
            </a:r>
            <a:r>
              <a:rPr kumimoji="1" lang="en-US" altLang="ja-JP" sz="1200" kern="1200" dirty="0" smtClean="0">
                <a:solidFill>
                  <a:schemeClr val="tx1"/>
                </a:solidFill>
                <a:effectLst/>
                <a:latin typeface="+mn-ea"/>
                <a:ea typeface="+mn-ea"/>
                <a:cs typeface="+mn-cs"/>
              </a:rPr>
              <a:t>11</a:t>
            </a:r>
            <a:r>
              <a:rPr kumimoji="1" lang="ja-JP" altLang="ja-JP" sz="1200" kern="1200" dirty="0" smtClean="0">
                <a:solidFill>
                  <a:schemeClr val="tx1"/>
                </a:solidFill>
                <a:effectLst/>
                <a:latin typeface="+mn-ea"/>
                <a:ea typeface="+mn-ea"/>
                <a:cs typeface="+mn-cs"/>
              </a:rPr>
              <a:t>回国際度量衡総会（</a:t>
            </a:r>
            <a:r>
              <a:rPr kumimoji="1" lang="en-US" altLang="ja-JP" sz="1200" kern="1200" dirty="0" smtClean="0">
                <a:solidFill>
                  <a:schemeClr val="tx1"/>
                </a:solidFill>
                <a:effectLst/>
                <a:latin typeface="+mn-ea"/>
                <a:ea typeface="+mn-ea"/>
                <a:cs typeface="+mn-cs"/>
              </a:rPr>
              <a:t>CGPM</a:t>
            </a:r>
            <a:r>
              <a:rPr kumimoji="1" lang="ja-JP" altLang="ja-JP" sz="1200" kern="1200" dirty="0" smtClean="0">
                <a:solidFill>
                  <a:schemeClr val="tx1"/>
                </a:solidFill>
                <a:effectLst/>
                <a:latin typeface="+mn-ea"/>
                <a:ea typeface="+mn-ea"/>
                <a:cs typeface="+mn-cs"/>
              </a:rPr>
              <a:t>）で採択された</a:t>
            </a:r>
            <a:r>
              <a:rPr kumimoji="1" lang="ja-JP" altLang="en-US" sz="1200" kern="1200" dirty="0" smtClean="0">
                <a:solidFill>
                  <a:schemeClr val="tx1"/>
                </a:solidFill>
                <a:effectLst/>
                <a:latin typeface="+mn-ea"/>
                <a:ea typeface="+mn-ea"/>
                <a:cs typeface="+mn-cs"/>
              </a:rPr>
              <a:t>こと</a:t>
            </a:r>
            <a:endParaRPr kumimoji="1" lang="ja-JP" altLang="ja-JP" sz="1200" kern="1200" dirty="0" smtClean="0">
              <a:solidFill>
                <a:schemeClr val="tx1"/>
              </a:solidFill>
              <a:effectLst/>
              <a:latin typeface="+mn-ea"/>
              <a:ea typeface="+mn-ea"/>
              <a:cs typeface="+mn-cs"/>
            </a:endParaRPr>
          </a:p>
          <a:p>
            <a:r>
              <a:rPr kumimoji="1" lang="ja-JP" altLang="en-US" sz="1200" kern="1200" dirty="0" smtClean="0">
                <a:solidFill>
                  <a:schemeClr val="tx1"/>
                </a:solidFill>
                <a:effectLst/>
                <a:latin typeface="+mn-ea"/>
                <a:ea typeface="+mn-ea"/>
                <a:cs typeface="+mn-cs"/>
              </a:rPr>
              <a:t>また，</a:t>
            </a:r>
            <a:r>
              <a:rPr kumimoji="1" lang="ja-JP" altLang="ja-JP" sz="1200" kern="1200" dirty="0" smtClean="0">
                <a:solidFill>
                  <a:schemeClr val="tx1"/>
                </a:solidFill>
                <a:effectLst/>
                <a:latin typeface="+mn-ea"/>
                <a:ea typeface="+mn-ea"/>
                <a:cs typeface="+mn-cs"/>
              </a:rPr>
              <a:t>この単位系は，基本単位と組立単位から成り</a:t>
            </a:r>
            <a:r>
              <a:rPr kumimoji="1" lang="ja-JP" altLang="en-US" sz="1200" kern="1200" dirty="0" smtClean="0">
                <a:solidFill>
                  <a:schemeClr val="tx1"/>
                </a:solidFill>
                <a:effectLst/>
                <a:latin typeface="+mn-ea"/>
                <a:ea typeface="+mn-ea"/>
                <a:cs typeface="+mn-cs"/>
              </a:rPr>
              <a:t>，</a:t>
            </a:r>
            <a:r>
              <a:rPr kumimoji="1" lang="ja-JP" altLang="ja-JP" sz="1200" kern="1200" dirty="0" smtClean="0">
                <a:solidFill>
                  <a:schemeClr val="tx1"/>
                </a:solidFill>
                <a:effectLst/>
                <a:latin typeface="+mn-ea"/>
                <a:ea typeface="+mn-ea"/>
                <a:cs typeface="+mn-cs"/>
              </a:rPr>
              <a:t>一貫性のある単位系を構成している</a:t>
            </a:r>
            <a:r>
              <a:rPr kumimoji="1" lang="ja-JP" altLang="en-US" sz="1200" kern="1200" dirty="0" smtClean="0">
                <a:solidFill>
                  <a:schemeClr val="tx1"/>
                </a:solidFill>
                <a:effectLst/>
                <a:latin typeface="+mn-ea"/>
                <a:ea typeface="+mn-ea"/>
                <a:cs typeface="+mn-cs"/>
              </a:rPr>
              <a:t>ことを説明する</a:t>
            </a:r>
            <a:r>
              <a:rPr kumimoji="1" lang="ja-JP" altLang="ja-JP" sz="1200" kern="1200" dirty="0" smtClean="0">
                <a:solidFill>
                  <a:schemeClr val="tx1"/>
                </a:solidFill>
                <a:effectLst/>
                <a:latin typeface="+mn-ea"/>
                <a:ea typeface="+mn-ea"/>
                <a:cs typeface="+mn-cs"/>
              </a:rPr>
              <a:t>。</a:t>
            </a:r>
          </a:p>
          <a:p>
            <a:endParaRPr kumimoji="1" lang="en-US" altLang="ja-JP" sz="1200" kern="1200" dirty="0" smtClean="0">
              <a:solidFill>
                <a:schemeClr val="tx1"/>
              </a:solidFill>
              <a:effectLst/>
              <a:latin typeface="+mn-ea"/>
              <a:ea typeface="+mn-ea"/>
              <a:cs typeface="+mn-cs"/>
            </a:endParaRPr>
          </a:p>
          <a:p>
            <a:r>
              <a:rPr kumimoji="1" lang="ja-JP" altLang="en-US" sz="1200" kern="1200" dirty="0" smtClean="0">
                <a:solidFill>
                  <a:schemeClr val="tx1"/>
                </a:solidFill>
                <a:effectLst/>
                <a:latin typeface="+mn-ea"/>
                <a:ea typeface="+mn-ea"/>
                <a:cs typeface="+mn-cs"/>
              </a:rPr>
              <a:t>　・</a:t>
            </a:r>
            <a:r>
              <a:rPr kumimoji="1" lang="ja-JP" altLang="ja-JP" sz="1200" kern="1200" dirty="0" smtClean="0">
                <a:solidFill>
                  <a:schemeClr val="tx1"/>
                </a:solidFill>
                <a:effectLst/>
                <a:latin typeface="+mn-ea"/>
                <a:ea typeface="+mn-ea"/>
                <a:cs typeface="+mn-cs"/>
              </a:rPr>
              <a:t>基本単位</a:t>
            </a:r>
          </a:p>
          <a:p>
            <a:r>
              <a:rPr kumimoji="1" lang="ja-JP" altLang="ja-JP" sz="1200" kern="1200" dirty="0" smtClean="0">
                <a:solidFill>
                  <a:schemeClr val="tx1"/>
                </a:solidFill>
                <a:effectLst/>
                <a:latin typeface="+mn-ea"/>
                <a:ea typeface="+mn-ea"/>
                <a:cs typeface="+mn-cs"/>
              </a:rPr>
              <a:t>　　</a:t>
            </a:r>
            <a:r>
              <a:rPr kumimoji="1" lang="ja-JP" altLang="en-US" sz="1200" kern="1200" dirty="0" smtClean="0">
                <a:solidFill>
                  <a:schemeClr val="tx1"/>
                </a:solidFill>
                <a:effectLst/>
                <a:latin typeface="+mn-ea"/>
                <a:ea typeface="+mn-ea"/>
                <a:cs typeface="+mn-cs"/>
              </a:rPr>
              <a:t>　</a:t>
            </a:r>
            <a:r>
              <a:rPr kumimoji="1" lang="ja-JP" altLang="ja-JP" sz="1200" kern="1200" dirty="0" smtClean="0">
                <a:solidFill>
                  <a:schemeClr val="tx1"/>
                </a:solidFill>
                <a:effectLst/>
                <a:latin typeface="+mn-ea"/>
                <a:ea typeface="+mn-ea"/>
                <a:cs typeface="+mn-cs"/>
              </a:rPr>
              <a:t>七つの基本単位を基礎としている　例：長さ（</a:t>
            </a:r>
            <a:r>
              <a:rPr kumimoji="1" lang="en-US" altLang="ja-JP" sz="1200" kern="1200" dirty="0" smtClean="0">
                <a:solidFill>
                  <a:schemeClr val="tx1"/>
                </a:solidFill>
                <a:effectLst/>
                <a:latin typeface="+mn-ea"/>
                <a:ea typeface="+mn-ea"/>
                <a:cs typeface="+mn-cs"/>
              </a:rPr>
              <a:t>m</a:t>
            </a:r>
            <a:r>
              <a:rPr kumimoji="1" lang="ja-JP" altLang="ja-JP" sz="1200" kern="1200" dirty="0" smtClean="0">
                <a:solidFill>
                  <a:schemeClr val="tx1"/>
                </a:solidFill>
                <a:effectLst/>
                <a:latin typeface="+mn-ea"/>
                <a:ea typeface="+mn-ea"/>
                <a:cs typeface="+mn-cs"/>
              </a:rPr>
              <a:t>），時間（</a:t>
            </a:r>
            <a:r>
              <a:rPr kumimoji="1" lang="en-US" altLang="ja-JP" sz="1200" kern="1200" dirty="0" smtClean="0">
                <a:solidFill>
                  <a:schemeClr val="tx1"/>
                </a:solidFill>
                <a:effectLst/>
                <a:latin typeface="+mn-ea"/>
                <a:ea typeface="+mn-ea"/>
                <a:cs typeface="+mn-cs"/>
              </a:rPr>
              <a:t>s</a:t>
            </a:r>
            <a:r>
              <a:rPr kumimoji="1" lang="ja-JP" altLang="ja-JP" sz="1200" kern="1200" dirty="0" smtClean="0">
                <a:solidFill>
                  <a:schemeClr val="tx1"/>
                </a:solidFill>
                <a:effectLst/>
                <a:latin typeface="+mn-ea"/>
                <a:ea typeface="+mn-ea"/>
                <a:cs typeface="+mn-cs"/>
              </a:rPr>
              <a:t>）等</a:t>
            </a:r>
          </a:p>
          <a:p>
            <a:r>
              <a:rPr kumimoji="1" lang="ja-JP" altLang="en-US" sz="1200" kern="1200" dirty="0" smtClean="0">
                <a:solidFill>
                  <a:schemeClr val="tx1"/>
                </a:solidFill>
                <a:effectLst/>
                <a:latin typeface="+mn-ea"/>
                <a:ea typeface="+mn-ea"/>
                <a:cs typeface="+mn-cs"/>
              </a:rPr>
              <a:t>　・</a:t>
            </a:r>
            <a:r>
              <a:rPr kumimoji="1" lang="ja-JP" altLang="ja-JP" sz="1200" kern="1200" dirty="0" smtClean="0">
                <a:solidFill>
                  <a:schemeClr val="tx1"/>
                </a:solidFill>
                <a:effectLst/>
                <a:latin typeface="+mn-ea"/>
                <a:ea typeface="+mn-ea"/>
                <a:cs typeface="+mn-cs"/>
              </a:rPr>
              <a:t>組立単位</a:t>
            </a:r>
          </a:p>
          <a:p>
            <a:r>
              <a:rPr kumimoji="1" lang="ja-JP" altLang="ja-JP" sz="1200" kern="1200" dirty="0" smtClean="0">
                <a:solidFill>
                  <a:schemeClr val="tx1"/>
                </a:solidFill>
                <a:effectLst/>
                <a:latin typeface="+mn-ea"/>
                <a:ea typeface="+mn-ea"/>
                <a:cs typeface="+mn-cs"/>
              </a:rPr>
              <a:t>　　</a:t>
            </a:r>
            <a:r>
              <a:rPr kumimoji="1" lang="ja-JP" altLang="en-US" sz="1200" kern="1200" dirty="0" smtClean="0">
                <a:solidFill>
                  <a:schemeClr val="tx1"/>
                </a:solidFill>
                <a:effectLst/>
                <a:latin typeface="+mn-ea"/>
                <a:ea typeface="+mn-ea"/>
                <a:cs typeface="+mn-cs"/>
              </a:rPr>
              <a:t>　</a:t>
            </a:r>
            <a:r>
              <a:rPr kumimoji="1" lang="ja-JP" altLang="ja-JP" sz="1200" kern="1200" dirty="0" smtClean="0">
                <a:solidFill>
                  <a:schemeClr val="tx1"/>
                </a:solidFill>
                <a:effectLst/>
                <a:latin typeface="+mn-ea"/>
                <a:ea typeface="+mn-ea"/>
                <a:cs typeface="+mn-cs"/>
              </a:rPr>
              <a:t>基本単位を組み合わせて使用する　例：速さ（</a:t>
            </a:r>
            <a:r>
              <a:rPr kumimoji="1" lang="en-US" altLang="ja-JP" sz="1200" kern="1200" dirty="0" smtClean="0">
                <a:solidFill>
                  <a:schemeClr val="tx1"/>
                </a:solidFill>
                <a:effectLst/>
                <a:latin typeface="+mn-ea"/>
                <a:ea typeface="+mn-ea"/>
                <a:cs typeface="+mn-cs"/>
              </a:rPr>
              <a:t>m/s</a:t>
            </a:r>
            <a:r>
              <a:rPr kumimoji="1" lang="ja-JP" altLang="ja-JP" sz="1200" kern="1200" dirty="0" smtClean="0">
                <a:solidFill>
                  <a:schemeClr val="tx1"/>
                </a:solidFill>
                <a:effectLst/>
                <a:latin typeface="+mn-ea"/>
                <a:ea typeface="+mn-ea"/>
                <a:cs typeface="+mn-cs"/>
              </a:rPr>
              <a:t>）等</a:t>
            </a:r>
          </a:p>
          <a:p>
            <a:r>
              <a:rPr kumimoji="1" lang="ja-JP" altLang="ja-JP" sz="1200" kern="1200" dirty="0" smtClean="0">
                <a:solidFill>
                  <a:schemeClr val="tx1"/>
                </a:solidFill>
                <a:effectLst/>
                <a:latin typeface="+mn-ea"/>
                <a:ea typeface="+mn-ea"/>
                <a:cs typeface="+mn-cs"/>
              </a:rPr>
              <a:t>　</a:t>
            </a:r>
            <a:r>
              <a:rPr kumimoji="1" lang="ja-JP" altLang="en-US" sz="1200" kern="1200" dirty="0" smtClean="0">
                <a:solidFill>
                  <a:schemeClr val="tx1"/>
                </a:solidFill>
                <a:effectLst/>
                <a:latin typeface="+mn-ea"/>
                <a:ea typeface="+mn-ea"/>
                <a:cs typeface="+mn-cs"/>
              </a:rPr>
              <a:t>・</a:t>
            </a:r>
            <a:r>
              <a:rPr kumimoji="1" lang="ja-JP" altLang="ja-JP" sz="1200" kern="1200" dirty="0" smtClean="0">
                <a:solidFill>
                  <a:schemeClr val="tx1"/>
                </a:solidFill>
                <a:effectLst/>
                <a:latin typeface="+mn-ea"/>
                <a:ea typeface="+mn-ea"/>
                <a:cs typeface="+mn-cs"/>
              </a:rPr>
              <a:t>接頭語</a:t>
            </a:r>
          </a:p>
          <a:p>
            <a:r>
              <a:rPr kumimoji="1" lang="ja-JP" altLang="ja-JP" sz="1200" kern="1200" dirty="0" smtClean="0">
                <a:solidFill>
                  <a:schemeClr val="tx1"/>
                </a:solidFill>
                <a:effectLst/>
                <a:latin typeface="+mn-ea"/>
                <a:ea typeface="+mn-ea"/>
                <a:cs typeface="+mn-cs"/>
              </a:rPr>
              <a:t>　　</a:t>
            </a:r>
            <a:r>
              <a:rPr kumimoji="1" lang="ja-JP" altLang="en-US" sz="1200" kern="1200" dirty="0" smtClean="0">
                <a:solidFill>
                  <a:schemeClr val="tx1"/>
                </a:solidFill>
                <a:effectLst/>
                <a:latin typeface="+mn-ea"/>
                <a:ea typeface="+mn-ea"/>
                <a:cs typeface="+mn-cs"/>
              </a:rPr>
              <a:t>　</a:t>
            </a:r>
            <a:r>
              <a:rPr kumimoji="1" lang="ja-JP" altLang="ja-JP" sz="1200" kern="1200" dirty="0" smtClean="0">
                <a:solidFill>
                  <a:schemeClr val="tx1"/>
                </a:solidFill>
                <a:effectLst/>
                <a:latin typeface="+mn-ea"/>
                <a:ea typeface="+mn-ea"/>
                <a:cs typeface="+mn-cs"/>
              </a:rPr>
              <a:t>ある</a:t>
            </a:r>
            <a:r>
              <a:rPr kumimoji="1" lang="ja-JP" altLang="en-US" sz="1200" kern="1200" dirty="0" smtClean="0">
                <a:solidFill>
                  <a:schemeClr val="tx1"/>
                </a:solidFill>
                <a:effectLst/>
                <a:latin typeface="+mn-ea"/>
                <a:ea typeface="+mn-ea"/>
                <a:cs typeface="+mn-cs"/>
              </a:rPr>
              <a:t>量</a:t>
            </a:r>
            <a:r>
              <a:rPr kumimoji="1" lang="ja-JP" altLang="ja-JP" sz="1200" kern="1200" dirty="0" smtClean="0">
                <a:solidFill>
                  <a:schemeClr val="tx1"/>
                </a:solidFill>
                <a:effectLst/>
                <a:latin typeface="+mn-ea"/>
                <a:ea typeface="+mn-ea"/>
                <a:cs typeface="+mn-cs"/>
              </a:rPr>
              <a:t>を表すとき数値が大きすぎたり小さすぎたりすることを防ぐために</a:t>
            </a:r>
            <a:endParaRPr kumimoji="1" lang="en-US" altLang="ja-JP" sz="1200" kern="1200" dirty="0" smtClean="0">
              <a:solidFill>
                <a:schemeClr val="tx1"/>
              </a:solidFill>
              <a:effectLst/>
              <a:latin typeface="+mn-ea"/>
              <a:ea typeface="+mn-ea"/>
              <a:cs typeface="+mn-cs"/>
            </a:endParaRPr>
          </a:p>
          <a:p>
            <a:r>
              <a:rPr kumimoji="1" lang="ja-JP" altLang="en-US" sz="1200" kern="1200" dirty="0" smtClean="0">
                <a:solidFill>
                  <a:schemeClr val="tx1"/>
                </a:solidFill>
                <a:effectLst/>
                <a:latin typeface="+mn-ea"/>
                <a:ea typeface="+mn-ea"/>
                <a:cs typeface="+mn-cs"/>
              </a:rPr>
              <a:t>　　　</a:t>
            </a:r>
            <a:r>
              <a:rPr kumimoji="1" lang="ja-JP" altLang="ja-JP" sz="1200" kern="1200" dirty="0" smtClean="0">
                <a:solidFill>
                  <a:schemeClr val="tx1"/>
                </a:solidFill>
                <a:effectLst/>
                <a:latin typeface="+mn-ea"/>
                <a:ea typeface="+mn-ea"/>
                <a:cs typeface="+mn-cs"/>
              </a:rPr>
              <a:t>使用する</a:t>
            </a:r>
            <a:r>
              <a:rPr kumimoji="1" lang="ja-JP" altLang="en-US" sz="1200" kern="1200" dirty="0" smtClean="0">
                <a:solidFill>
                  <a:schemeClr val="tx1"/>
                </a:solidFill>
                <a:effectLst/>
                <a:latin typeface="+mn-ea"/>
                <a:ea typeface="+mn-ea"/>
                <a:cs typeface="+mn-cs"/>
              </a:rPr>
              <a:t>。</a:t>
            </a:r>
            <a:endParaRPr kumimoji="1" lang="en-US" altLang="ja-JP" sz="1200" kern="1200" dirty="0" smtClean="0">
              <a:solidFill>
                <a:schemeClr val="tx1"/>
              </a:solidFill>
              <a:effectLst/>
              <a:latin typeface="+mn-ea"/>
              <a:ea typeface="+mn-ea"/>
              <a:cs typeface="+mn-cs"/>
            </a:endParaRPr>
          </a:p>
          <a:p>
            <a:endParaRPr kumimoji="1" lang="en-US" altLang="ja-JP" sz="1200" kern="1200" dirty="0" smtClean="0">
              <a:solidFill>
                <a:schemeClr val="tx1"/>
              </a:solidFill>
              <a:effectLst/>
              <a:latin typeface="+mn-ea"/>
              <a:ea typeface="+mn-ea"/>
              <a:cs typeface="+mn-cs"/>
            </a:endParaRPr>
          </a:p>
          <a:p>
            <a:r>
              <a:rPr kumimoji="1" lang="ja-JP" altLang="ja-JP" sz="1200" kern="1200" dirty="0" smtClean="0">
                <a:solidFill>
                  <a:schemeClr val="tx1"/>
                </a:solidFill>
                <a:effectLst/>
                <a:latin typeface="+mn-ea"/>
                <a:ea typeface="+mn-ea"/>
                <a:cs typeface="+mn-cs"/>
              </a:rPr>
              <a:t>　例：</a:t>
            </a:r>
            <a:r>
              <a:rPr kumimoji="1" lang="en-US" altLang="ja-JP" sz="1200" kern="1200" dirty="0" smtClean="0">
                <a:solidFill>
                  <a:schemeClr val="tx1"/>
                </a:solidFill>
                <a:effectLst/>
                <a:latin typeface="+mn-ea"/>
                <a:ea typeface="+mn-ea"/>
                <a:cs typeface="+mn-cs"/>
              </a:rPr>
              <a:t>0.00394m</a:t>
            </a:r>
            <a:r>
              <a:rPr kumimoji="1" lang="ja-JP" altLang="ja-JP" sz="1200" kern="1200" dirty="0" smtClean="0">
                <a:solidFill>
                  <a:schemeClr val="tx1"/>
                </a:solidFill>
                <a:effectLst/>
                <a:latin typeface="+mn-ea"/>
                <a:ea typeface="+mn-ea"/>
                <a:cs typeface="+mn-cs"/>
              </a:rPr>
              <a:t>は，</a:t>
            </a:r>
            <a:r>
              <a:rPr kumimoji="1" lang="en-US" altLang="ja-JP" sz="1200" kern="1200" dirty="0" smtClean="0">
                <a:solidFill>
                  <a:schemeClr val="tx1"/>
                </a:solidFill>
                <a:effectLst/>
                <a:latin typeface="+mn-ea"/>
                <a:ea typeface="+mn-ea"/>
                <a:cs typeface="+mn-cs"/>
              </a:rPr>
              <a:t>3.94mm</a:t>
            </a:r>
            <a:r>
              <a:rPr kumimoji="1" lang="ja-JP" altLang="ja-JP" sz="1200" kern="1200" dirty="0" smtClean="0">
                <a:solidFill>
                  <a:schemeClr val="tx1"/>
                </a:solidFill>
                <a:effectLst/>
                <a:latin typeface="+mn-ea"/>
                <a:ea typeface="+mn-ea"/>
                <a:cs typeface="+mn-cs"/>
              </a:rPr>
              <a:t>と呼ぶことができる</a:t>
            </a:r>
            <a:r>
              <a:rPr kumimoji="1" lang="ja-JP" altLang="en-US" sz="1200" kern="1200" dirty="0" smtClean="0">
                <a:solidFill>
                  <a:schemeClr val="tx1"/>
                </a:solidFill>
                <a:effectLst/>
                <a:latin typeface="+mn-ea"/>
                <a:ea typeface="+mn-ea"/>
                <a:cs typeface="+mn-cs"/>
              </a:rPr>
              <a:t>。</a:t>
            </a:r>
            <a:endParaRPr kumimoji="1" lang="ja-JP" altLang="ja-JP" sz="1200" kern="1200" dirty="0" smtClean="0">
              <a:solidFill>
                <a:schemeClr val="tx1"/>
              </a:solidFill>
              <a:effectLst/>
              <a:latin typeface="+mn-ea"/>
              <a:ea typeface="+mn-ea"/>
              <a:cs typeface="+mn-cs"/>
            </a:endParaRPr>
          </a:p>
          <a:p>
            <a:endParaRPr kumimoji="1" lang="en-US" altLang="ja-JP" sz="1200" kern="1200" dirty="0" smtClean="0">
              <a:solidFill>
                <a:schemeClr val="tx1"/>
              </a:solidFill>
              <a:effectLst/>
              <a:latin typeface="+mn-ea"/>
              <a:ea typeface="+mn-ea"/>
              <a:cs typeface="+mn-cs"/>
            </a:endParaRPr>
          </a:p>
          <a:p>
            <a:r>
              <a:rPr kumimoji="1" lang="ja-JP" altLang="ja-JP" sz="1200" kern="1200" dirty="0" smtClean="0">
                <a:solidFill>
                  <a:schemeClr val="tx1"/>
                </a:solidFill>
                <a:effectLst/>
                <a:latin typeface="+mn-ea"/>
                <a:ea typeface="+mn-ea"/>
                <a:cs typeface="+mn-cs"/>
              </a:rPr>
              <a:t>なお，日本</a:t>
            </a:r>
            <a:r>
              <a:rPr kumimoji="1" lang="ja-JP" altLang="en-US" sz="1200" kern="1200" dirty="0" smtClean="0">
                <a:solidFill>
                  <a:schemeClr val="tx1"/>
                </a:solidFill>
                <a:effectLst/>
                <a:latin typeface="+mn-ea"/>
                <a:ea typeface="+mn-ea"/>
                <a:cs typeface="+mn-cs"/>
              </a:rPr>
              <a:t>は，</a:t>
            </a:r>
            <a:r>
              <a:rPr kumimoji="1" lang="ja-JP" altLang="ja-JP" sz="1200" kern="1200" dirty="0" smtClean="0">
                <a:solidFill>
                  <a:schemeClr val="tx1"/>
                </a:solidFill>
                <a:effectLst/>
                <a:latin typeface="+mn-ea"/>
                <a:ea typeface="+mn-ea"/>
                <a:cs typeface="+mn-cs"/>
              </a:rPr>
              <a:t>単位系の基本となる</a:t>
            </a:r>
            <a:r>
              <a:rPr kumimoji="1" lang="en-US" altLang="ja-JP" sz="1200" kern="1200" dirty="0" smtClean="0">
                <a:solidFill>
                  <a:schemeClr val="tx1"/>
                </a:solidFill>
                <a:effectLst/>
                <a:latin typeface="+mn-ea"/>
                <a:ea typeface="+mn-ea"/>
                <a:cs typeface="+mn-cs"/>
              </a:rPr>
              <a:t>JIS Z 8203</a:t>
            </a:r>
            <a:r>
              <a:rPr kumimoji="1" lang="ja-JP" altLang="ja-JP" sz="1200" kern="1200" dirty="0" smtClean="0">
                <a:solidFill>
                  <a:schemeClr val="tx1"/>
                </a:solidFill>
                <a:effectLst/>
                <a:latin typeface="+mn-ea"/>
                <a:ea typeface="+mn-ea"/>
                <a:cs typeface="+mn-cs"/>
              </a:rPr>
              <a:t>は</a:t>
            </a:r>
            <a:r>
              <a:rPr kumimoji="1" lang="en-US" altLang="ja-JP" sz="1200" kern="1200" dirty="0" smtClean="0">
                <a:solidFill>
                  <a:schemeClr val="tx1"/>
                </a:solidFill>
                <a:effectLst/>
                <a:latin typeface="+mn-ea"/>
                <a:ea typeface="+mn-ea"/>
                <a:cs typeface="+mn-cs"/>
              </a:rPr>
              <a:t>ISO1000</a:t>
            </a:r>
            <a:r>
              <a:rPr kumimoji="1" lang="ja-JP" altLang="ja-JP" sz="1200" kern="1200" dirty="0" smtClean="0">
                <a:solidFill>
                  <a:schemeClr val="tx1"/>
                </a:solidFill>
                <a:effectLst/>
                <a:latin typeface="+mn-ea"/>
                <a:ea typeface="+mn-ea"/>
                <a:cs typeface="+mn-cs"/>
              </a:rPr>
              <a:t>を基礎としている</a:t>
            </a:r>
            <a:r>
              <a:rPr kumimoji="1" lang="ja-JP" altLang="en-US" sz="1200" kern="1200" dirty="0" smtClean="0">
                <a:solidFill>
                  <a:schemeClr val="tx1"/>
                </a:solidFill>
                <a:effectLst/>
                <a:latin typeface="+mn-ea"/>
                <a:ea typeface="+mn-ea"/>
                <a:cs typeface="+mn-cs"/>
              </a:rPr>
              <a:t>ことについて紹介する。</a:t>
            </a:r>
            <a:endParaRPr kumimoji="1" lang="ja-JP" altLang="ja-JP" sz="1200" kern="1200" dirty="0" smtClean="0">
              <a:solidFill>
                <a:schemeClr val="tx1"/>
              </a:solidFill>
              <a:effectLst/>
              <a:latin typeface="+mn-ea"/>
              <a:ea typeface="+mn-ea"/>
              <a:cs typeface="+mn-cs"/>
            </a:endParaRPr>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2</a:t>
            </a:fld>
            <a:endParaRPr kumimoji="1" lang="ja-JP" altLang="en-US"/>
          </a:p>
        </p:txBody>
      </p:sp>
    </p:spTree>
    <p:extLst>
      <p:ext uri="{BB962C8B-B14F-4D97-AF65-F5344CB8AC3E}">
        <p14:creationId xmlns:p14="http://schemas.microsoft.com/office/powerpoint/2010/main" val="258218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0070C0"/>
                </a:solidFill>
                <a:latin typeface="+mn-ea"/>
                <a:ea typeface="+mn-ea"/>
              </a:rPr>
              <a:t>国際単位系（ＳＩ）の</a:t>
            </a:r>
            <a:r>
              <a:rPr kumimoji="1" lang="ja-JP" altLang="en-US" dirty="0" smtClean="0">
                <a:latin typeface="+mn-ea"/>
                <a:ea typeface="+mn-ea"/>
              </a:rPr>
              <a:t>ＳＩ単位には，七つの基本単位と組立単位によって構成されていることを確認する。</a:t>
            </a:r>
            <a:endParaRPr kumimoji="1" lang="en-US" altLang="ja-JP" dirty="0" smtClean="0">
              <a:latin typeface="+mn-ea"/>
              <a:ea typeface="+mn-ea"/>
            </a:endParaRPr>
          </a:p>
          <a:p>
            <a:endParaRPr kumimoji="1" lang="en-US" altLang="ja-JP"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n-ea"/>
                <a:ea typeface="+mn-ea"/>
              </a:rPr>
              <a:t>また，</a:t>
            </a:r>
            <a:r>
              <a:rPr kumimoji="1" lang="en-US" altLang="ja-JP" dirty="0" smtClean="0">
                <a:latin typeface="+mn-ea"/>
                <a:ea typeface="+mn-ea"/>
              </a:rPr>
              <a:t>10</a:t>
            </a:r>
            <a:r>
              <a:rPr kumimoji="1" lang="ja-JP" altLang="en-US" dirty="0" err="1" smtClean="0">
                <a:latin typeface="+mn-ea"/>
                <a:ea typeface="+mn-ea"/>
              </a:rPr>
              <a:t>の整数乗</a:t>
            </a:r>
            <a:r>
              <a:rPr kumimoji="1" lang="ja-JP" altLang="en-US" dirty="0" smtClean="0">
                <a:latin typeface="+mn-ea"/>
                <a:ea typeface="+mn-ea"/>
              </a:rPr>
              <a:t>倍の接頭語は数値を表すときに間違い等を防ぐために使用することを確認する。</a:t>
            </a:r>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3</a:t>
            </a:fld>
            <a:endParaRPr kumimoji="1" lang="ja-JP" altLang="en-US"/>
          </a:p>
        </p:txBody>
      </p:sp>
    </p:spTree>
    <p:extLst>
      <p:ext uri="{BB962C8B-B14F-4D97-AF65-F5344CB8AC3E}">
        <p14:creationId xmlns:p14="http://schemas.microsoft.com/office/powerpoint/2010/main" val="281556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0070C0"/>
                </a:solidFill>
                <a:latin typeface="+mn-ea"/>
                <a:ea typeface="+mn-ea"/>
              </a:rPr>
              <a:t>ＳＩ単位（基本単位）について説明する。</a:t>
            </a:r>
            <a:endParaRPr kumimoji="1" lang="en-US" altLang="ja-JP" dirty="0" smtClean="0">
              <a:solidFill>
                <a:srgbClr val="0070C0"/>
              </a:solidFill>
              <a:latin typeface="+mn-ea"/>
              <a:ea typeface="+mn-ea"/>
            </a:endParaRPr>
          </a:p>
          <a:p>
            <a:endParaRPr kumimoji="1" lang="en-US" altLang="ja-JP" dirty="0" smtClean="0">
              <a:solidFill>
                <a:srgbClr val="0070C0"/>
              </a:solidFill>
              <a:latin typeface="+mn-ea"/>
              <a:ea typeface="+mn-ea"/>
            </a:endParaRPr>
          </a:p>
          <a:p>
            <a:r>
              <a:rPr kumimoji="1" lang="ja-JP" altLang="en-US" dirty="0" smtClean="0">
                <a:solidFill>
                  <a:srgbClr val="0070C0"/>
                </a:solidFill>
                <a:latin typeface="+mn-ea"/>
                <a:ea typeface="+mn-ea"/>
              </a:rPr>
              <a:t>　ここに記載されている単位は，よく使用されるものばかりである。</a:t>
            </a:r>
            <a:endParaRPr kumimoji="1" lang="en-US" altLang="ja-JP" dirty="0" smtClean="0">
              <a:solidFill>
                <a:srgbClr val="0070C0"/>
              </a:solidFill>
              <a:latin typeface="+mn-ea"/>
              <a:ea typeface="+mn-ea"/>
            </a:endParaRPr>
          </a:p>
          <a:p>
            <a:r>
              <a:rPr kumimoji="1" lang="ja-JP" altLang="en-US" dirty="0" smtClean="0">
                <a:solidFill>
                  <a:srgbClr val="0070C0"/>
                </a:solidFill>
                <a:latin typeface="+mn-ea"/>
                <a:ea typeface="+mn-ea"/>
              </a:rPr>
              <a:t>　発問して，確認するとよい。</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4</a:t>
            </a:fld>
            <a:endParaRPr kumimoji="1" lang="ja-JP" altLang="en-US"/>
          </a:p>
        </p:txBody>
      </p:sp>
    </p:spTree>
    <p:extLst>
      <p:ext uri="{BB962C8B-B14F-4D97-AF65-F5344CB8AC3E}">
        <p14:creationId xmlns:p14="http://schemas.microsoft.com/office/powerpoint/2010/main" val="102983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0070C0"/>
                </a:solidFill>
              </a:rPr>
              <a:t>補助単位について説明する。</a:t>
            </a:r>
            <a:endParaRPr kumimoji="1" lang="ja-JP" altLang="en-US" dirty="0"/>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5</a:t>
            </a:fld>
            <a:endParaRPr kumimoji="1" lang="ja-JP" altLang="en-US"/>
          </a:p>
        </p:txBody>
      </p:sp>
    </p:spTree>
    <p:extLst>
      <p:ext uri="{BB962C8B-B14F-4D97-AF65-F5344CB8AC3E}">
        <p14:creationId xmlns:p14="http://schemas.microsoft.com/office/powerpoint/2010/main" val="740896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0070C0"/>
                </a:solidFill>
                <a:latin typeface="+mn-ea"/>
                <a:ea typeface="+mn-ea"/>
              </a:rPr>
              <a:t>組立単位について説明する。</a:t>
            </a:r>
            <a:endParaRPr kumimoji="1" lang="en-US" altLang="ja-JP" dirty="0" smtClean="0">
              <a:solidFill>
                <a:srgbClr val="0070C0"/>
              </a:solidFill>
              <a:latin typeface="+mn-ea"/>
              <a:ea typeface="+mn-ea"/>
            </a:endParaRPr>
          </a:p>
          <a:p>
            <a:endParaRPr kumimoji="1" lang="en-US" altLang="ja-JP" dirty="0" smtClean="0">
              <a:solidFill>
                <a:srgbClr val="0070C0"/>
              </a:solidFill>
              <a:latin typeface="+mn-ea"/>
              <a:ea typeface="+mn-ea"/>
            </a:endParaRPr>
          </a:p>
          <a:p>
            <a:r>
              <a:rPr kumimoji="1" lang="ja-JP" altLang="en-US" dirty="0" smtClean="0">
                <a:solidFill>
                  <a:srgbClr val="0070C0"/>
                </a:solidFill>
                <a:latin typeface="+mn-ea"/>
                <a:ea typeface="+mn-ea"/>
              </a:rPr>
              <a:t>面積・体積・速さ・加速度・密度など，重要なものについては発問し，確認するとよい。</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6</a:t>
            </a:fld>
            <a:endParaRPr kumimoji="1" lang="ja-JP" altLang="en-US"/>
          </a:p>
        </p:txBody>
      </p:sp>
    </p:spTree>
    <p:extLst>
      <p:ext uri="{BB962C8B-B14F-4D97-AF65-F5344CB8AC3E}">
        <p14:creationId xmlns:p14="http://schemas.microsoft.com/office/powerpoint/2010/main" val="2983722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solidFill>
                  <a:srgbClr val="0070C0"/>
                </a:solidFill>
                <a:latin typeface="+mn-ea"/>
                <a:ea typeface="+mn-ea"/>
              </a:rPr>
              <a:t>組立単位（固有の名称をもつもの）</a:t>
            </a:r>
            <a:r>
              <a:rPr kumimoji="1" lang="ja-JP" altLang="en-US" dirty="0" smtClean="0">
                <a:latin typeface="+mn-ea"/>
                <a:ea typeface="+mn-ea"/>
              </a:rPr>
              <a:t>について説明する。</a:t>
            </a:r>
            <a:endParaRPr kumimoji="1" lang="en-US" altLang="ja-JP" dirty="0" smtClean="0">
              <a:latin typeface="+mn-ea"/>
              <a:ea typeface="+mn-ea"/>
            </a:endParaRPr>
          </a:p>
          <a:p>
            <a:r>
              <a:rPr kumimoji="1" lang="ja-JP" altLang="en-US" dirty="0" smtClean="0">
                <a:latin typeface="+mn-ea"/>
                <a:ea typeface="+mn-ea"/>
              </a:rPr>
              <a:t>力・圧力（応力）・エネルギー（熱量など）・仕事率（電力など）・電荷（電気量）・電位（電圧など）・静電容量（キャパシタンス）など，物理で使用される単位が多く，発問して，確認するとよい。</a:t>
            </a:r>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7</a:t>
            </a:fld>
            <a:endParaRPr kumimoji="1" lang="ja-JP" altLang="en-US"/>
          </a:p>
        </p:txBody>
      </p:sp>
    </p:spTree>
    <p:extLst>
      <p:ext uri="{BB962C8B-B14F-4D97-AF65-F5344CB8AC3E}">
        <p14:creationId xmlns:p14="http://schemas.microsoft.com/office/powerpoint/2010/main" val="3401055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0070C0"/>
                </a:solidFill>
                <a:latin typeface="+mn-ea"/>
                <a:ea typeface="+mn-ea"/>
              </a:rPr>
              <a:t>組立単位（固有の名称をもつもの）について説明する。</a:t>
            </a:r>
            <a:endParaRPr kumimoji="1" lang="ja-JP" altLang="en-US" dirty="0" smtClean="0">
              <a:latin typeface="+mn-ea"/>
              <a:ea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8</a:t>
            </a:fld>
            <a:endParaRPr kumimoji="1" lang="ja-JP" altLang="en-US"/>
          </a:p>
        </p:txBody>
      </p:sp>
    </p:spTree>
    <p:extLst>
      <p:ext uri="{BB962C8B-B14F-4D97-AF65-F5344CB8AC3E}">
        <p14:creationId xmlns:p14="http://schemas.microsoft.com/office/powerpoint/2010/main" val="1245498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0070C0"/>
                </a:solidFill>
              </a:rPr>
              <a:t>組立単位（固有の単位を含むもの）について説明する。</a:t>
            </a:r>
            <a:endParaRPr kumimoji="1" lang="ja-JP" altLang="en-US" dirty="0"/>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9</a:t>
            </a:fld>
            <a:endParaRPr kumimoji="1" lang="ja-JP" altLang="en-US"/>
          </a:p>
        </p:txBody>
      </p:sp>
    </p:spTree>
    <p:extLst>
      <p:ext uri="{BB962C8B-B14F-4D97-AF65-F5344CB8AC3E}">
        <p14:creationId xmlns:p14="http://schemas.microsoft.com/office/powerpoint/2010/main" val="2192835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4818" y="-3175"/>
            <a:ext cx="12221635"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8204" name="Rectangle 12"/>
          <p:cNvSpPr>
            <a:spLocks noGrp="1" noChangeArrowheads="1"/>
          </p:cNvSpPr>
          <p:nvPr>
            <p:ph type="ctrTitle"/>
          </p:nvPr>
        </p:nvSpPr>
        <p:spPr>
          <a:xfrm>
            <a:off x="1524000" y="2286000"/>
            <a:ext cx="10363200" cy="1143000"/>
          </a:xfrm>
        </p:spPr>
        <p:txBody>
          <a:bodyPr anchor="b"/>
          <a:lstStyle>
            <a:lvl1pPr>
              <a:defRPr/>
            </a:lvl1pPr>
          </a:lstStyle>
          <a:p>
            <a:pPr lvl="0"/>
            <a:r>
              <a:rPr lang="ja-JP" altLang="en-US" noProof="0" smtClean="0"/>
              <a:t>マスター タイトルの書式設定</a:t>
            </a:r>
          </a:p>
        </p:txBody>
      </p:sp>
      <p:sp>
        <p:nvSpPr>
          <p:cNvPr id="8205" name="Rectangle 13"/>
          <p:cNvSpPr>
            <a:spLocks noGrp="1" noChangeArrowheads="1"/>
          </p:cNvSpPr>
          <p:nvPr>
            <p:ph type="subTitle" idx="1"/>
          </p:nvPr>
        </p:nvSpPr>
        <p:spPr>
          <a:xfrm>
            <a:off x="2844800" y="4114800"/>
            <a:ext cx="8534400" cy="1752600"/>
          </a:xfrm>
        </p:spPr>
        <p:txBody>
          <a:bodyPr/>
          <a:lstStyle>
            <a:lvl1pPr marL="0" indent="0">
              <a:buFontTx/>
              <a:buNone/>
              <a:defRPr/>
            </a:lvl1pPr>
          </a:lstStyle>
          <a:p>
            <a:pPr lvl="0"/>
            <a:r>
              <a:rPr lang="ja-JP" altLang="en-US" noProof="0" smtClean="0"/>
              <a:t>マスター サブタイトルの書式設定</a:t>
            </a:r>
          </a:p>
        </p:txBody>
      </p:sp>
      <p:sp>
        <p:nvSpPr>
          <p:cNvPr id="16" name="Rectangle 14"/>
          <p:cNvSpPr>
            <a:spLocks noGrp="1" noChangeArrowheads="1"/>
          </p:cNvSpPr>
          <p:nvPr>
            <p:ph type="dt" sz="half" idx="10"/>
          </p:nvPr>
        </p:nvSpPr>
        <p:spPr>
          <a:xfrm>
            <a:off x="1524000" y="6248400"/>
            <a:ext cx="2540000" cy="457200"/>
          </a:xfrm>
        </p:spPr>
        <p:txBody>
          <a:bodyPr/>
          <a:lstStyle>
            <a:lvl1pPr>
              <a:defRPr/>
            </a:lvl1pPr>
          </a:lstStyle>
          <a:p>
            <a:pPr>
              <a:defRPr/>
            </a:pPr>
            <a:endParaRPr lang="en-US" altLang="ja-JP">
              <a:solidFill>
                <a:srgbClr val="1F497D"/>
              </a:solidFill>
            </a:endParaRPr>
          </a:p>
        </p:txBody>
      </p:sp>
      <p:sp>
        <p:nvSpPr>
          <p:cNvPr id="17" name="Rectangle 15"/>
          <p:cNvSpPr>
            <a:spLocks noGrp="1" noChangeArrowheads="1"/>
          </p:cNvSpPr>
          <p:nvPr>
            <p:ph type="ftr" sz="quarter" idx="11"/>
          </p:nvPr>
        </p:nvSpPr>
        <p:spPr>
          <a:xfrm>
            <a:off x="4775200" y="6248400"/>
            <a:ext cx="3860800" cy="457200"/>
          </a:xfrm>
        </p:spPr>
        <p:txBody>
          <a:bodyPr/>
          <a:lstStyle>
            <a:lvl1pPr>
              <a:defRPr/>
            </a:lvl1pPr>
          </a:lstStyle>
          <a:p>
            <a:pPr>
              <a:defRPr/>
            </a:pPr>
            <a:endParaRPr lang="en-US" altLang="ja-JP">
              <a:solidFill>
                <a:srgbClr val="1F497D"/>
              </a:solidFill>
            </a:endParaRPr>
          </a:p>
        </p:txBody>
      </p:sp>
      <p:sp>
        <p:nvSpPr>
          <p:cNvPr id="18" name="Rectangle 16"/>
          <p:cNvSpPr>
            <a:spLocks noGrp="1" noChangeArrowheads="1"/>
          </p:cNvSpPr>
          <p:nvPr>
            <p:ph type="sldNum" sz="quarter" idx="12"/>
          </p:nvPr>
        </p:nvSpPr>
        <p:spPr>
          <a:xfrm>
            <a:off x="9347200" y="6248400"/>
            <a:ext cx="2540000" cy="457200"/>
          </a:xfrm>
        </p:spPr>
        <p:txBody>
          <a:bodyPr/>
          <a:lstStyle>
            <a:lvl1pPr>
              <a:defRPr/>
            </a:lvl1pPr>
          </a:lstStyle>
          <a:p>
            <a:pPr>
              <a:defRPr/>
            </a:pPr>
            <a:fld id="{DDF08596-9803-4AE0-A683-49C1681E697C}"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80039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97661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590800" cy="54864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422400" y="304800"/>
            <a:ext cx="7569200"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220375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37590930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35725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422400" y="16764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6705600" y="16764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60322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72849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45735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318919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910949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49368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4818" y="-3175"/>
            <a:ext cx="12221635"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3075" name="Rectangle 2"/>
          <p:cNvSpPr>
            <a:spLocks noGrp="1" noChangeArrowheads="1"/>
          </p:cNvSpPr>
          <p:nvPr>
            <p:ph type="title"/>
          </p:nvPr>
        </p:nvSpPr>
        <p:spPr bwMode="auto">
          <a:xfrm>
            <a:off x="1422400" y="3048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422400" y="16764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422400" y="63246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fontAlgn="base">
              <a:spcBef>
                <a:spcPct val="0"/>
              </a:spcBef>
              <a:spcAft>
                <a:spcPct val="0"/>
              </a:spcAft>
              <a:defRPr/>
            </a:pPr>
            <a:endParaRPr lang="en-US" altLang="ja-JP">
              <a:solidFill>
                <a:srgbClr val="1F497D"/>
              </a:solidFill>
              <a:latin typeface="Arial Narrow" pitchFamily="34" charset="0"/>
            </a:endParaRPr>
          </a:p>
        </p:txBody>
      </p:sp>
      <p:sp>
        <p:nvSpPr>
          <p:cNvPr id="1029" name="Rectangle 5"/>
          <p:cNvSpPr>
            <a:spLocks noGrp="1" noChangeArrowheads="1"/>
          </p:cNvSpPr>
          <p:nvPr>
            <p:ph type="ftr" sz="quarter" idx="3"/>
          </p:nvPr>
        </p:nvSpPr>
        <p:spPr bwMode="auto">
          <a:xfrm>
            <a:off x="4673600" y="63246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fontAlgn="base">
              <a:spcBef>
                <a:spcPct val="0"/>
              </a:spcBef>
              <a:spcAft>
                <a:spcPct val="0"/>
              </a:spcAft>
              <a:defRPr/>
            </a:pPr>
            <a:endParaRPr lang="en-US" altLang="ja-JP">
              <a:solidFill>
                <a:srgbClr val="1F497D"/>
              </a:solidFill>
              <a:latin typeface="Arial Narrow" pitchFamily="34" charset="0"/>
            </a:endParaRPr>
          </a:p>
        </p:txBody>
      </p:sp>
      <p:sp>
        <p:nvSpPr>
          <p:cNvPr id="1030" name="Rectangle 6"/>
          <p:cNvSpPr>
            <a:spLocks noGrp="1" noChangeArrowheads="1"/>
          </p:cNvSpPr>
          <p:nvPr>
            <p:ph type="sldNum" sz="quarter" idx="4"/>
          </p:nvPr>
        </p:nvSpPr>
        <p:spPr bwMode="auto">
          <a:xfrm>
            <a:off x="9245600" y="63246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fontAlgn="base">
              <a:spcBef>
                <a:spcPct val="0"/>
              </a:spcBef>
              <a:spcAft>
                <a:spcPct val="0"/>
              </a:spcAft>
              <a:defRPr/>
            </a:pPr>
            <a:fld id="{502E336A-39EB-4107-8124-EFF1C3D724BE}" type="slidenum">
              <a:rPr lang="en-US" altLang="ja-JP">
                <a:solidFill>
                  <a:srgbClr val="1F497D"/>
                </a:solidFill>
                <a:latin typeface="Arial Narrow" pitchFamily="34" charset="0"/>
              </a:rPr>
              <a:pPr fontAlgn="base">
                <a:spcBef>
                  <a:spcPct val="0"/>
                </a:spcBef>
                <a:spcAft>
                  <a:spcPct val="0"/>
                </a:spcAft>
                <a:defRPr/>
              </a:pPr>
              <a:t>‹#›</a:t>
            </a:fld>
            <a:endParaRPr lang="en-US" altLang="ja-JP">
              <a:solidFill>
                <a:srgbClr val="1F497D"/>
              </a:solidFill>
              <a:latin typeface="Arial Narrow" pitchFamily="34" charset="0"/>
            </a:endParaRPr>
          </a:p>
        </p:txBody>
      </p:sp>
    </p:spTree>
    <p:extLst>
      <p:ext uri="{BB962C8B-B14F-4D97-AF65-F5344CB8AC3E}">
        <p14:creationId xmlns:p14="http://schemas.microsoft.com/office/powerpoint/2010/main" val="1082598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hlink"/>
        </a:buClr>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endParaRPr kumimoji="1" lang="ja-JP" altLang="en-US" dirty="0"/>
          </a:p>
        </p:txBody>
      </p:sp>
      <p:sp>
        <p:nvSpPr>
          <p:cNvPr id="9" name="テキスト プレースホルダー 8"/>
          <p:cNvSpPr>
            <a:spLocks noGrp="1"/>
          </p:cNvSpPr>
          <p:nvPr>
            <p:ph type="body" idx="1"/>
          </p:nvPr>
        </p:nvSpPr>
        <p:spPr/>
        <p:txBody>
          <a:bodyPr anchor="t"/>
          <a:lstStyle/>
          <a:p>
            <a:pPr algn="ctr"/>
            <a:r>
              <a:rPr kumimoji="1" lang="ja-JP" altLang="en-US" sz="5400" dirty="0" smtClean="0">
                <a:solidFill>
                  <a:srgbClr val="0070C0"/>
                </a:solidFill>
              </a:rPr>
              <a:t>国際単位系（ＳＩ）</a:t>
            </a:r>
            <a:endParaRPr kumimoji="1" lang="ja-JP" altLang="en-US" sz="5400" dirty="0">
              <a:solidFill>
                <a:srgbClr val="0070C0"/>
              </a:solidFill>
            </a:endParaRPr>
          </a:p>
        </p:txBody>
      </p:sp>
      <p:sp>
        <p:nvSpPr>
          <p:cNvPr id="4" name="Text Box 5"/>
          <p:cNvSpPr txBox="1">
            <a:spLocks noChangeArrowheads="1"/>
          </p:cNvSpPr>
          <p:nvPr/>
        </p:nvSpPr>
        <p:spPr bwMode="auto">
          <a:xfrm>
            <a:off x="10102850" y="246064"/>
            <a:ext cx="2089150" cy="396875"/>
          </a:xfrm>
          <a:prstGeom prst="rect">
            <a:avLst/>
          </a:prstGeom>
          <a:noFill/>
          <a:ln w="9525">
            <a:noFill/>
            <a:miter lim="800000"/>
            <a:headEnd/>
            <a:tailEnd/>
          </a:ln>
        </p:spPr>
        <p:txBody>
          <a:bodyPr>
            <a:spAutoFit/>
          </a:bodyPr>
          <a:lstStyle/>
          <a:p>
            <a:pPr>
              <a:spcBef>
                <a:spcPct val="50000"/>
              </a:spcBef>
            </a:pPr>
            <a:r>
              <a:rPr lang="ja-JP" altLang="en-US" sz="2000" dirty="0"/>
              <a:t>高等学校（工業）</a:t>
            </a:r>
          </a:p>
        </p:txBody>
      </p:sp>
    </p:spTree>
    <p:extLst>
      <p:ext uri="{BB962C8B-B14F-4D97-AF65-F5344CB8AC3E}">
        <p14:creationId xmlns:p14="http://schemas.microsoft.com/office/powerpoint/2010/main" val="162381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接頭語①</a:t>
            </a:r>
            <a:endParaRPr kumimoji="1" lang="ja-JP" altLang="en-US" dirty="0">
              <a:solidFill>
                <a:srgbClr val="0070C0"/>
              </a:solidFill>
            </a:endParaRPr>
          </a:p>
        </p:txBody>
      </p:sp>
      <p:graphicFrame>
        <p:nvGraphicFramePr>
          <p:cNvPr id="6" name="コンテンツ プレースホルダー 5"/>
          <p:cNvGraphicFramePr>
            <a:graphicFrameLocks noGrp="1"/>
          </p:cNvGraphicFramePr>
          <p:nvPr>
            <p:ph idx="1"/>
            <p:extLst/>
          </p:nvPr>
        </p:nvGraphicFramePr>
        <p:xfrm>
          <a:off x="1422000" y="1620000"/>
          <a:ext cx="10620000" cy="3564000"/>
        </p:xfrm>
        <a:graphic>
          <a:graphicData uri="http://schemas.openxmlformats.org/drawingml/2006/table">
            <a:tbl>
              <a:tblPr firstRow="1" bandRow="1">
                <a:tableStyleId>{22838BEF-8BB2-4498-84A7-C5851F593DF1}</a:tableStyleId>
              </a:tblPr>
              <a:tblGrid>
                <a:gridCol w="3540000"/>
                <a:gridCol w="3540000"/>
                <a:gridCol w="3540000"/>
              </a:tblGrid>
              <a:tr h="396000">
                <a:tc>
                  <a:txBody>
                    <a:bodyPr/>
                    <a:lstStyle/>
                    <a:p>
                      <a:pPr algn="ctr" fontAlgn="ctr"/>
                      <a:r>
                        <a:rPr lang="ja-JP" altLang="en-US" sz="2000" u="none" strike="noStrike" dirty="0">
                          <a:solidFill>
                            <a:schemeClr val="bg1"/>
                          </a:solidFill>
                          <a:effectLst/>
                        </a:rPr>
                        <a:t>単位に乗ぜられる倍数</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接頭語の名称</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接頭語の記号</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1">
                        <a:lumMod val="75000"/>
                      </a:schemeClr>
                    </a:solidFill>
                  </a:tcPr>
                </a:tc>
              </a:tr>
              <a:tr h="396000">
                <a:tc>
                  <a:txBody>
                    <a:bodyPr/>
                    <a:lstStyle/>
                    <a:p>
                      <a:pPr algn="ctr" fontAlgn="ctr"/>
                      <a:r>
                        <a:rPr lang="en-US" altLang="ja-JP" sz="2000" u="none" strike="noStrike" dirty="0">
                          <a:effectLst/>
                        </a:rPr>
                        <a:t>10</a:t>
                      </a:r>
                      <a:r>
                        <a:rPr lang="en-US" altLang="ja-JP" sz="2000" u="none" strike="noStrike" baseline="30000" dirty="0">
                          <a:effectLst/>
                        </a:rPr>
                        <a:t>18</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エクサ</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E</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15</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ペタ</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a:effectLst/>
                        </a:rPr>
                        <a:t>P</a:t>
                      </a:r>
                      <a:endParaRPr 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12</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テラ</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a:effectLst/>
                        </a:rPr>
                        <a:t>T</a:t>
                      </a:r>
                      <a:endParaRPr 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9</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ギガ</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G</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a:effectLst/>
                        </a:rPr>
                        <a:t>10</a:t>
                      </a:r>
                      <a:r>
                        <a:rPr lang="en-US" altLang="ja-JP" sz="2000" u="none" strike="noStrike" baseline="30000">
                          <a:effectLst/>
                        </a:rPr>
                        <a:t>6</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メガ</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M</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a:effectLst/>
                        </a:rPr>
                        <a:t>10</a:t>
                      </a:r>
                      <a:r>
                        <a:rPr lang="en-US" altLang="ja-JP" sz="2000" u="none" strike="noStrike" baseline="30000">
                          <a:effectLst/>
                        </a:rPr>
                        <a:t>3</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キロ</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k</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2</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ヘクト</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h</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smtClean="0">
                          <a:effectLst/>
                        </a:rPr>
                        <a:t>10</a:t>
                      </a:r>
                      <a:r>
                        <a:rPr lang="en-US" altLang="ja-JP" sz="2000" u="none" strike="noStrike" baseline="30000" dirty="0" smtClean="0">
                          <a:effectLst/>
                        </a:rPr>
                        <a:t>1</a:t>
                      </a:r>
                      <a:endParaRPr lang="en-US" altLang="ja-JP"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デカ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da</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4" name="角丸四角形 3"/>
          <p:cNvSpPr/>
          <p:nvPr/>
        </p:nvSpPr>
        <p:spPr bwMode="auto">
          <a:xfrm>
            <a:off x="5172891" y="2075909"/>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5" name="角丸四角形 4"/>
          <p:cNvSpPr/>
          <p:nvPr/>
        </p:nvSpPr>
        <p:spPr bwMode="auto">
          <a:xfrm>
            <a:off x="9112069" y="2075909"/>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7" name="角丸四角形 6"/>
          <p:cNvSpPr/>
          <p:nvPr/>
        </p:nvSpPr>
        <p:spPr bwMode="auto">
          <a:xfrm>
            <a:off x="5172891" y="287383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8" name="角丸四角形 7"/>
          <p:cNvSpPr/>
          <p:nvPr/>
        </p:nvSpPr>
        <p:spPr bwMode="auto">
          <a:xfrm>
            <a:off x="9112069" y="286077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9" name="角丸四角形 8"/>
          <p:cNvSpPr/>
          <p:nvPr/>
        </p:nvSpPr>
        <p:spPr bwMode="auto">
          <a:xfrm>
            <a:off x="5172891" y="325265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0" name="角丸四角形 9"/>
          <p:cNvSpPr/>
          <p:nvPr/>
        </p:nvSpPr>
        <p:spPr bwMode="auto">
          <a:xfrm>
            <a:off x="9112069" y="325265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1" name="角丸四角形 10"/>
          <p:cNvSpPr/>
          <p:nvPr/>
        </p:nvSpPr>
        <p:spPr bwMode="auto">
          <a:xfrm>
            <a:off x="5172891" y="3659796"/>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2" name="角丸四角形 11"/>
          <p:cNvSpPr/>
          <p:nvPr/>
        </p:nvSpPr>
        <p:spPr bwMode="auto">
          <a:xfrm>
            <a:off x="9112069" y="3646733"/>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3" name="角丸四角形 12"/>
          <p:cNvSpPr/>
          <p:nvPr/>
        </p:nvSpPr>
        <p:spPr bwMode="auto">
          <a:xfrm>
            <a:off x="5172891" y="406694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4" name="角丸四角形 13"/>
          <p:cNvSpPr/>
          <p:nvPr/>
        </p:nvSpPr>
        <p:spPr bwMode="auto">
          <a:xfrm>
            <a:off x="9112069" y="406694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5" name="角丸四角形 14"/>
          <p:cNvSpPr/>
          <p:nvPr/>
        </p:nvSpPr>
        <p:spPr bwMode="auto">
          <a:xfrm>
            <a:off x="5172891" y="444795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6" name="角丸四角形 15"/>
          <p:cNvSpPr/>
          <p:nvPr/>
        </p:nvSpPr>
        <p:spPr bwMode="auto">
          <a:xfrm>
            <a:off x="9112069" y="4434889"/>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7" name="角丸四角形 16"/>
          <p:cNvSpPr/>
          <p:nvPr/>
        </p:nvSpPr>
        <p:spPr bwMode="auto">
          <a:xfrm>
            <a:off x="5172891" y="486164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8" name="角丸四角形 17"/>
          <p:cNvSpPr/>
          <p:nvPr/>
        </p:nvSpPr>
        <p:spPr bwMode="auto">
          <a:xfrm>
            <a:off x="9112069" y="483552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5" name="角丸四角形 24"/>
          <p:cNvSpPr/>
          <p:nvPr/>
        </p:nvSpPr>
        <p:spPr bwMode="auto">
          <a:xfrm>
            <a:off x="5172891" y="2467784"/>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6" name="角丸四角形 25"/>
          <p:cNvSpPr/>
          <p:nvPr/>
        </p:nvSpPr>
        <p:spPr bwMode="auto">
          <a:xfrm>
            <a:off x="9112069" y="2467784"/>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Tree>
    <p:extLst>
      <p:ext uri="{BB962C8B-B14F-4D97-AF65-F5344CB8AC3E}">
        <p14:creationId xmlns:p14="http://schemas.microsoft.com/office/powerpoint/2010/main" val="21967569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7" restart="whenNotActive" fill="hold" evtFilter="cancelBubble" nodeType="interactiveSeq">
                <p:stCondLst>
                  <p:cond evt="onClick" delay="0">
                    <p:tgtEl>
                      <p:spTgt spid="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2" restart="whenNotActive" fill="hold" evtFilter="cancelBubble" nodeType="interactiveSeq">
                <p:stCondLst>
                  <p:cond evt="onClick" delay="0">
                    <p:tgtEl>
                      <p:spTgt spid="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7" restart="whenNotActive" fill="hold" evtFilter="cancelBubble" nodeType="interactiveSeq">
                <p:stCondLst>
                  <p:cond evt="onClick" delay="0">
                    <p:tgtEl>
                      <p:spTgt spid="10"/>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37" restart="whenNotActive" fill="hold" evtFilter="cancelBubble" nodeType="interactiveSeq">
                <p:stCondLst>
                  <p:cond evt="onClick" delay="0">
                    <p:tgtEl>
                      <p:spTgt spid="12"/>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42" restart="whenNotActive" fill="hold" evtFilter="cancelBubble" nodeType="interactiveSeq">
                <p:stCondLst>
                  <p:cond evt="onClick" delay="0">
                    <p:tgtEl>
                      <p:spTgt spid="13"/>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7" restart="whenNotActive" fill="hold" evtFilter="cancelBubble" nodeType="interactiveSeq">
                <p:stCondLst>
                  <p:cond evt="onClick" delay="0">
                    <p:tgtEl>
                      <p:spTgt spid="1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52" restart="whenNotActive" fill="hold" evtFilter="cancelBubble" nodeType="interactiveSeq">
                <p:stCondLst>
                  <p:cond evt="onClick" delay="0">
                    <p:tgtEl>
                      <p:spTgt spid="15"/>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57" restart="whenNotActive" fill="hold" evtFilter="cancelBubble" nodeType="interactiveSeq">
                <p:stCondLst>
                  <p:cond evt="onClick" delay="0">
                    <p:tgtEl>
                      <p:spTgt spid="16"/>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62" restart="whenNotActive" fill="hold" evtFilter="cancelBubble" nodeType="interactiveSeq">
                <p:stCondLst>
                  <p:cond evt="onClick" delay="0">
                    <p:tgtEl>
                      <p:spTgt spid="17"/>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67" restart="whenNotActive" fill="hold" evtFilter="cancelBubble" nodeType="interactiveSeq">
                <p:stCondLst>
                  <p:cond evt="onClick" delay="0">
                    <p:tgtEl>
                      <p:spTgt spid="18"/>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72" restart="whenNotActive" fill="hold" evtFilter="cancelBubble" nodeType="interactiveSeq">
                <p:stCondLst>
                  <p:cond evt="onClick" delay="0">
                    <p:tgtEl>
                      <p:spTgt spid="2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77" restart="whenNotActive" fill="hold" evtFilter="cancelBubble" nodeType="interactiveSeq">
                <p:stCondLst>
                  <p:cond evt="onClick" delay="0">
                    <p:tgtEl>
                      <p:spTgt spid="26"/>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接頭語②</a:t>
            </a:r>
            <a:endParaRPr kumimoji="1" lang="ja-JP" altLang="en-US" dirty="0">
              <a:solidFill>
                <a:srgbClr val="0070C0"/>
              </a:solidFill>
            </a:endParaRPr>
          </a:p>
        </p:txBody>
      </p:sp>
      <p:graphicFrame>
        <p:nvGraphicFramePr>
          <p:cNvPr id="6" name="コンテンツ プレースホルダー 5"/>
          <p:cNvGraphicFramePr>
            <a:graphicFrameLocks noGrp="1"/>
          </p:cNvGraphicFramePr>
          <p:nvPr>
            <p:ph idx="1"/>
            <p:extLst/>
          </p:nvPr>
        </p:nvGraphicFramePr>
        <p:xfrm>
          <a:off x="1422000" y="1620000"/>
          <a:ext cx="10620000" cy="3564000"/>
        </p:xfrm>
        <a:graphic>
          <a:graphicData uri="http://schemas.openxmlformats.org/drawingml/2006/table">
            <a:tbl>
              <a:tblPr firstRow="1" bandRow="1">
                <a:tableStyleId>{22838BEF-8BB2-4498-84A7-C5851F593DF1}</a:tableStyleId>
              </a:tblPr>
              <a:tblGrid>
                <a:gridCol w="3540000"/>
                <a:gridCol w="3540000"/>
                <a:gridCol w="3540000"/>
              </a:tblGrid>
              <a:tr h="396000">
                <a:tc>
                  <a:txBody>
                    <a:bodyPr/>
                    <a:lstStyle/>
                    <a:p>
                      <a:pPr algn="ctr" fontAlgn="ctr"/>
                      <a:r>
                        <a:rPr lang="ja-JP" altLang="en-US" sz="2000" u="none" strike="noStrike" dirty="0">
                          <a:solidFill>
                            <a:schemeClr val="bg1"/>
                          </a:solidFill>
                          <a:effectLst/>
                        </a:rPr>
                        <a:t>単位に乗ぜられる倍数</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接頭語の名称</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接頭語の記号</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1">
                        <a:lumMod val="75000"/>
                      </a:schemeClr>
                    </a:solidFill>
                  </a:tcPr>
                </a:tc>
              </a:tr>
              <a:tr h="396000">
                <a:tc>
                  <a:txBody>
                    <a:bodyPr/>
                    <a:lstStyle/>
                    <a:p>
                      <a:pPr algn="ctr" fontAlgn="ctr"/>
                      <a:r>
                        <a:rPr lang="en-US" altLang="ja-JP" sz="2000" u="none" strike="noStrike" dirty="0">
                          <a:effectLst/>
                        </a:rPr>
                        <a:t>10</a:t>
                      </a:r>
                      <a:r>
                        <a:rPr lang="en-US" altLang="ja-JP" sz="2000" u="none" strike="noStrike" baseline="30000" dirty="0">
                          <a:effectLst/>
                        </a:rPr>
                        <a:t>-1</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デシ</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d</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-2</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センチ</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c</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-3</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ミリ</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altLang="ja-JP" sz="2000" u="none" strike="noStrike" dirty="0" smtClean="0">
                          <a:effectLst/>
                        </a:rPr>
                        <a:t>mm</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-6</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マイクロ</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l-GR" sz="2000" u="none" strike="noStrike" dirty="0">
                          <a:effectLst/>
                        </a:rPr>
                        <a:t>μ</a:t>
                      </a:r>
                      <a:endParaRPr lang="el-GR"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-9</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ナノ</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n</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-12</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ピコ</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P</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-15</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フェノム</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f</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en-US" altLang="ja-JP" sz="2000" u="none" strike="noStrike" dirty="0">
                          <a:effectLst/>
                        </a:rPr>
                        <a:t>10</a:t>
                      </a:r>
                      <a:r>
                        <a:rPr lang="en-US" altLang="ja-JP" sz="2000" u="none" strike="noStrike" baseline="30000" dirty="0">
                          <a:effectLst/>
                        </a:rPr>
                        <a:t>-18</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アト</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smtClean="0">
                          <a:effectLst/>
                        </a:rPr>
                        <a:t>A</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4" name="角丸四角形 3"/>
          <p:cNvSpPr/>
          <p:nvPr/>
        </p:nvSpPr>
        <p:spPr bwMode="auto">
          <a:xfrm>
            <a:off x="5172891" y="246889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5" name="角丸四角形 4"/>
          <p:cNvSpPr/>
          <p:nvPr/>
        </p:nvSpPr>
        <p:spPr bwMode="auto">
          <a:xfrm>
            <a:off x="9112069" y="246889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7" name="角丸四角形 6"/>
          <p:cNvSpPr/>
          <p:nvPr/>
        </p:nvSpPr>
        <p:spPr bwMode="auto">
          <a:xfrm>
            <a:off x="5172891" y="287383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8" name="角丸四角形 7"/>
          <p:cNvSpPr/>
          <p:nvPr/>
        </p:nvSpPr>
        <p:spPr bwMode="auto">
          <a:xfrm>
            <a:off x="9112069" y="286077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9" name="角丸四角形 8"/>
          <p:cNvSpPr/>
          <p:nvPr/>
        </p:nvSpPr>
        <p:spPr bwMode="auto">
          <a:xfrm>
            <a:off x="5172891" y="325265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0" name="角丸四角形 9"/>
          <p:cNvSpPr/>
          <p:nvPr/>
        </p:nvSpPr>
        <p:spPr bwMode="auto">
          <a:xfrm>
            <a:off x="9112069" y="325265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1" name="角丸四角形 10"/>
          <p:cNvSpPr/>
          <p:nvPr/>
        </p:nvSpPr>
        <p:spPr bwMode="auto">
          <a:xfrm>
            <a:off x="5172891" y="3659796"/>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2" name="角丸四角形 11"/>
          <p:cNvSpPr/>
          <p:nvPr/>
        </p:nvSpPr>
        <p:spPr bwMode="auto">
          <a:xfrm>
            <a:off x="9112069" y="3646733"/>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3" name="角丸四角形 12"/>
          <p:cNvSpPr/>
          <p:nvPr/>
        </p:nvSpPr>
        <p:spPr bwMode="auto">
          <a:xfrm>
            <a:off x="5172891" y="406694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4" name="角丸四角形 13"/>
          <p:cNvSpPr/>
          <p:nvPr/>
        </p:nvSpPr>
        <p:spPr bwMode="auto">
          <a:xfrm>
            <a:off x="9112069" y="406694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5" name="角丸四角形 14"/>
          <p:cNvSpPr/>
          <p:nvPr/>
        </p:nvSpPr>
        <p:spPr bwMode="auto">
          <a:xfrm>
            <a:off x="5172891" y="444795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6" name="角丸四角形 15"/>
          <p:cNvSpPr/>
          <p:nvPr/>
        </p:nvSpPr>
        <p:spPr bwMode="auto">
          <a:xfrm>
            <a:off x="9112069" y="4434889"/>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7" name="角丸四角形 16"/>
          <p:cNvSpPr/>
          <p:nvPr/>
        </p:nvSpPr>
        <p:spPr bwMode="auto">
          <a:xfrm>
            <a:off x="5172891" y="486164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8" name="角丸四角形 17"/>
          <p:cNvSpPr/>
          <p:nvPr/>
        </p:nvSpPr>
        <p:spPr bwMode="auto">
          <a:xfrm>
            <a:off x="9112069" y="483552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5" name="角丸四角形 24"/>
          <p:cNvSpPr/>
          <p:nvPr/>
        </p:nvSpPr>
        <p:spPr bwMode="auto">
          <a:xfrm>
            <a:off x="5172891" y="2074807"/>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6" name="角丸四角形 25"/>
          <p:cNvSpPr/>
          <p:nvPr/>
        </p:nvSpPr>
        <p:spPr bwMode="auto">
          <a:xfrm>
            <a:off x="9112069" y="2074807"/>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Tree>
    <p:extLst>
      <p:ext uri="{BB962C8B-B14F-4D97-AF65-F5344CB8AC3E}">
        <p14:creationId xmlns:p14="http://schemas.microsoft.com/office/powerpoint/2010/main" val="292623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7" restart="whenNotActive" fill="hold" evtFilter="cancelBubble" nodeType="interactiveSeq">
                <p:stCondLst>
                  <p:cond evt="onClick" delay="0">
                    <p:tgtEl>
                      <p:spTgt spid="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2" restart="whenNotActive" fill="hold" evtFilter="cancelBubble" nodeType="interactiveSeq">
                <p:stCondLst>
                  <p:cond evt="onClick" delay="0">
                    <p:tgtEl>
                      <p:spTgt spid="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7" restart="whenNotActive" fill="hold" evtFilter="cancelBubble" nodeType="interactiveSeq">
                <p:stCondLst>
                  <p:cond evt="onClick" delay="0">
                    <p:tgtEl>
                      <p:spTgt spid="10"/>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37" restart="whenNotActive" fill="hold" evtFilter="cancelBubble" nodeType="interactiveSeq">
                <p:stCondLst>
                  <p:cond evt="onClick" delay="0">
                    <p:tgtEl>
                      <p:spTgt spid="12"/>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42" restart="whenNotActive" fill="hold" evtFilter="cancelBubble" nodeType="interactiveSeq">
                <p:stCondLst>
                  <p:cond evt="onClick" delay="0">
                    <p:tgtEl>
                      <p:spTgt spid="13"/>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7" restart="whenNotActive" fill="hold" evtFilter="cancelBubble" nodeType="interactiveSeq">
                <p:stCondLst>
                  <p:cond evt="onClick" delay="0">
                    <p:tgtEl>
                      <p:spTgt spid="1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52" restart="whenNotActive" fill="hold" evtFilter="cancelBubble" nodeType="interactiveSeq">
                <p:stCondLst>
                  <p:cond evt="onClick" delay="0">
                    <p:tgtEl>
                      <p:spTgt spid="15"/>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57" restart="whenNotActive" fill="hold" evtFilter="cancelBubble" nodeType="interactiveSeq">
                <p:stCondLst>
                  <p:cond evt="onClick" delay="0">
                    <p:tgtEl>
                      <p:spTgt spid="16"/>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62" restart="whenNotActive" fill="hold" evtFilter="cancelBubble" nodeType="interactiveSeq">
                <p:stCondLst>
                  <p:cond evt="onClick" delay="0">
                    <p:tgtEl>
                      <p:spTgt spid="17"/>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67" restart="whenNotActive" fill="hold" evtFilter="cancelBubble" nodeType="interactiveSeq">
                <p:stCondLst>
                  <p:cond evt="onClick" delay="0">
                    <p:tgtEl>
                      <p:spTgt spid="18"/>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72" restart="whenNotActive" fill="hold" evtFilter="cancelBubble" nodeType="interactiveSeq">
                <p:stCondLst>
                  <p:cond evt="onClick" delay="0">
                    <p:tgtEl>
                      <p:spTgt spid="25"/>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77" restart="whenNotActive" fill="hold" evtFilter="cancelBubble" nodeType="interactiveSeq">
                <p:stCondLst>
                  <p:cond evt="onClick" delay="0">
                    <p:tgtEl>
                      <p:spTgt spid="26"/>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5"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0070C0"/>
                </a:solidFill>
              </a:rPr>
              <a:t>単位系</a:t>
            </a:r>
            <a:endParaRPr kumimoji="1" lang="ja-JP" altLang="en-US" dirty="0">
              <a:solidFill>
                <a:srgbClr val="0070C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390546103"/>
              </p:ext>
            </p:extLst>
          </p:nvPr>
        </p:nvGraphicFramePr>
        <p:xfrm>
          <a:off x="1193799" y="1514299"/>
          <a:ext cx="10869247" cy="5216769"/>
        </p:xfrm>
        <a:graphic>
          <a:graphicData uri="http://schemas.openxmlformats.org/drawingml/2006/table">
            <a:tbl>
              <a:tblPr firstRow="1" bandRow="1">
                <a:tableStyleId>{D7AC3CCA-C797-4891-BE02-D94E43425B78}</a:tableStyleId>
              </a:tblPr>
              <a:tblGrid>
                <a:gridCol w="3411788"/>
                <a:gridCol w="7457459"/>
              </a:tblGrid>
              <a:tr h="1738923">
                <a:tc>
                  <a:txBody>
                    <a:bodyPr/>
                    <a:lstStyle/>
                    <a:p>
                      <a:r>
                        <a:rPr kumimoji="1" lang="ja-JP" altLang="en-US" sz="2800" b="0" baseline="0" dirty="0" smtClean="0">
                          <a:latin typeface="HG丸ｺﾞｼｯｸM-PRO" panose="020F0600000000000000" pitchFamily="50" charset="-128"/>
                          <a:ea typeface="HG丸ｺﾞｼｯｸM-PRO" panose="020F0600000000000000" pitchFamily="50" charset="-128"/>
                        </a:rPr>
                        <a:t>基本単位</a:t>
                      </a:r>
                      <a:endParaRPr kumimoji="1" lang="ja-JP" altLang="en-US" sz="2800" b="0" baseline="0" dirty="0">
                        <a:solidFill>
                          <a:srgbClr val="FF0000"/>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ja-JP" sz="2800" b="0" kern="1200" dirty="0" smtClean="0">
                          <a:effectLst/>
                          <a:latin typeface="HG丸ｺﾞｼｯｸM-PRO" panose="020F0600000000000000" pitchFamily="50" charset="-128"/>
                          <a:ea typeface="HG丸ｺﾞｼｯｸM-PRO" panose="020F0600000000000000" pitchFamily="50" charset="-128"/>
                        </a:rPr>
                        <a:t>七つの基本単位を基礎としている</a:t>
                      </a:r>
                      <a:endParaRPr kumimoji="1" lang="en-US" altLang="ja-JP" sz="2800" b="0" kern="1200" dirty="0" smtClean="0">
                        <a:effectLst/>
                        <a:latin typeface="HG丸ｺﾞｼｯｸM-PRO" panose="020F0600000000000000" pitchFamily="50" charset="-128"/>
                        <a:ea typeface="HG丸ｺﾞｼｯｸM-PRO" panose="020F0600000000000000" pitchFamily="50" charset="-128"/>
                      </a:endParaRPr>
                    </a:p>
                    <a:p>
                      <a:r>
                        <a:rPr kumimoji="1" lang="ja-JP" altLang="ja-JP" sz="2800" b="0" kern="1200" dirty="0" smtClean="0">
                          <a:effectLst/>
                          <a:latin typeface="HG丸ｺﾞｼｯｸM-PRO" panose="020F0600000000000000" pitchFamily="50" charset="-128"/>
                          <a:ea typeface="HG丸ｺﾞｼｯｸM-PRO" panose="020F0600000000000000" pitchFamily="50" charset="-128"/>
                        </a:rPr>
                        <a:t>例：長さ（</a:t>
                      </a:r>
                      <a:r>
                        <a:rPr kumimoji="1" lang="en-US" altLang="ja-JP" sz="2800" b="0" kern="1200" dirty="0" smtClean="0">
                          <a:effectLst/>
                          <a:latin typeface="HG丸ｺﾞｼｯｸM-PRO" panose="020F0600000000000000" pitchFamily="50" charset="-128"/>
                          <a:ea typeface="HG丸ｺﾞｼｯｸM-PRO" panose="020F0600000000000000" pitchFamily="50" charset="-128"/>
                        </a:rPr>
                        <a:t>m</a:t>
                      </a:r>
                      <a:r>
                        <a:rPr kumimoji="1" lang="ja-JP" altLang="ja-JP" sz="2800" b="0" kern="1200" dirty="0" smtClean="0">
                          <a:effectLst/>
                          <a:latin typeface="HG丸ｺﾞｼｯｸM-PRO" panose="020F0600000000000000" pitchFamily="50" charset="-128"/>
                          <a:ea typeface="HG丸ｺﾞｼｯｸM-PRO" panose="020F0600000000000000" pitchFamily="50" charset="-128"/>
                        </a:rPr>
                        <a:t>），時間（</a:t>
                      </a:r>
                      <a:r>
                        <a:rPr kumimoji="1" lang="en-US" altLang="ja-JP" sz="2800" b="0" kern="1200" dirty="0" smtClean="0">
                          <a:effectLst/>
                          <a:latin typeface="HG丸ｺﾞｼｯｸM-PRO" panose="020F0600000000000000" pitchFamily="50" charset="-128"/>
                          <a:ea typeface="HG丸ｺﾞｼｯｸM-PRO" panose="020F0600000000000000" pitchFamily="50" charset="-128"/>
                        </a:rPr>
                        <a:t>s</a:t>
                      </a:r>
                      <a:r>
                        <a:rPr kumimoji="1" lang="ja-JP" altLang="ja-JP" sz="2800" b="0" kern="1200" dirty="0" smtClean="0">
                          <a:effectLst/>
                          <a:latin typeface="HG丸ｺﾞｼｯｸM-PRO" panose="020F0600000000000000" pitchFamily="50" charset="-128"/>
                          <a:ea typeface="HG丸ｺﾞｼｯｸM-PRO" panose="020F0600000000000000" pitchFamily="50" charset="-128"/>
                        </a:rPr>
                        <a:t>）等</a:t>
                      </a:r>
                      <a:endParaRPr kumimoji="1" lang="ja-JP" altLang="en-US" sz="2800" b="0" baseline="0" dirty="0">
                        <a:latin typeface="HG丸ｺﾞｼｯｸM-PRO" panose="020F0600000000000000" pitchFamily="50" charset="-128"/>
                        <a:ea typeface="HG丸ｺﾞｼｯｸM-PRO" panose="020F0600000000000000" pitchFamily="50" charset="-128"/>
                      </a:endParaRPr>
                    </a:p>
                  </a:txBody>
                  <a:tcPr anchor="ctr"/>
                </a:tc>
              </a:tr>
              <a:tr h="1738923">
                <a:tc>
                  <a:txBody>
                    <a:bodyPr/>
                    <a:lstStyle/>
                    <a:p>
                      <a:r>
                        <a:rPr kumimoji="1" lang="ja-JP" altLang="en-US" sz="2800" b="0" baseline="0" dirty="0" smtClean="0">
                          <a:latin typeface="HG丸ｺﾞｼｯｸM-PRO" panose="020F0600000000000000" pitchFamily="50" charset="-128"/>
                          <a:ea typeface="HG丸ｺﾞｼｯｸM-PRO" panose="020F0600000000000000" pitchFamily="50" charset="-128"/>
                        </a:rPr>
                        <a:t>組立単位</a:t>
                      </a:r>
                      <a:endParaRPr kumimoji="1" lang="ja-JP" altLang="en-US" sz="2800" b="0" baseline="0" dirty="0">
                        <a:solidFill>
                          <a:srgbClr val="FF0000"/>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ja-JP" sz="2800" b="0" kern="1200" dirty="0" smtClean="0">
                          <a:effectLst/>
                          <a:latin typeface="HG丸ｺﾞｼｯｸM-PRO" panose="020F0600000000000000" pitchFamily="50" charset="-128"/>
                          <a:ea typeface="HG丸ｺﾞｼｯｸM-PRO" panose="020F0600000000000000" pitchFamily="50" charset="-128"/>
                        </a:rPr>
                        <a:t>基本単位を組み合わせて使用する</a:t>
                      </a:r>
                      <a:endParaRPr kumimoji="1" lang="en-US" altLang="ja-JP" sz="2800" b="0" kern="1200" dirty="0" smtClean="0">
                        <a:effectLst/>
                        <a:latin typeface="HG丸ｺﾞｼｯｸM-PRO" panose="020F0600000000000000" pitchFamily="50" charset="-128"/>
                        <a:ea typeface="HG丸ｺﾞｼｯｸM-PRO" panose="020F0600000000000000" pitchFamily="50" charset="-128"/>
                      </a:endParaRPr>
                    </a:p>
                    <a:p>
                      <a:r>
                        <a:rPr kumimoji="1" lang="ja-JP" altLang="ja-JP" sz="2800" b="0" kern="1200" dirty="0" smtClean="0">
                          <a:effectLst/>
                          <a:latin typeface="HG丸ｺﾞｼｯｸM-PRO" panose="020F0600000000000000" pitchFamily="50" charset="-128"/>
                          <a:ea typeface="HG丸ｺﾞｼｯｸM-PRO" panose="020F0600000000000000" pitchFamily="50" charset="-128"/>
                        </a:rPr>
                        <a:t>例：速さ（</a:t>
                      </a:r>
                      <a:r>
                        <a:rPr kumimoji="1" lang="en-US" altLang="ja-JP" sz="2800" b="0" kern="1200" dirty="0" smtClean="0">
                          <a:effectLst/>
                          <a:latin typeface="HG丸ｺﾞｼｯｸM-PRO" panose="020F0600000000000000" pitchFamily="50" charset="-128"/>
                          <a:ea typeface="HG丸ｺﾞｼｯｸM-PRO" panose="020F0600000000000000" pitchFamily="50" charset="-128"/>
                        </a:rPr>
                        <a:t>m/s</a:t>
                      </a:r>
                      <a:r>
                        <a:rPr kumimoji="1" lang="ja-JP" altLang="ja-JP" sz="2800" b="0" kern="1200" dirty="0" smtClean="0">
                          <a:effectLst/>
                          <a:latin typeface="HG丸ｺﾞｼｯｸM-PRO" panose="020F0600000000000000" pitchFamily="50" charset="-128"/>
                          <a:ea typeface="HG丸ｺﾞｼｯｸM-PRO" panose="020F0600000000000000" pitchFamily="50" charset="-128"/>
                        </a:rPr>
                        <a:t>）等</a:t>
                      </a:r>
                      <a:endParaRPr kumimoji="1" lang="ja-JP" altLang="en-US" sz="2800" b="0" baseline="0" dirty="0">
                        <a:latin typeface="HG丸ｺﾞｼｯｸM-PRO" panose="020F0600000000000000" pitchFamily="50" charset="-128"/>
                        <a:ea typeface="HG丸ｺﾞｼｯｸM-PRO" panose="020F0600000000000000" pitchFamily="50" charset="-128"/>
                      </a:endParaRPr>
                    </a:p>
                  </a:txBody>
                  <a:tcPr anchor="ctr"/>
                </a:tc>
              </a:tr>
              <a:tr h="1738923">
                <a:tc>
                  <a:txBody>
                    <a:bodyPr/>
                    <a:lstStyle/>
                    <a:p>
                      <a:r>
                        <a:rPr kumimoji="1" lang="ja-JP" altLang="en-US" sz="2800" b="0" baseline="0" dirty="0" smtClean="0">
                          <a:latin typeface="HG丸ｺﾞｼｯｸM-PRO" panose="020F0600000000000000" pitchFamily="50" charset="-128"/>
                          <a:ea typeface="HG丸ｺﾞｼｯｸM-PRO" panose="020F0600000000000000" pitchFamily="50" charset="-128"/>
                        </a:rPr>
                        <a:t>接頭語</a:t>
                      </a:r>
                      <a:endParaRPr kumimoji="1" lang="ja-JP" altLang="en-US" sz="2800" b="0" baseline="0" dirty="0">
                        <a:solidFill>
                          <a:srgbClr val="FF0000"/>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ja-JP" sz="2800" b="0" kern="1200" dirty="0" smtClean="0">
                          <a:effectLst/>
                          <a:latin typeface="HG丸ｺﾞｼｯｸM-PRO" panose="020F0600000000000000" pitchFamily="50" charset="-128"/>
                          <a:ea typeface="HG丸ｺﾞｼｯｸM-PRO" panose="020F0600000000000000" pitchFamily="50" charset="-128"/>
                        </a:rPr>
                        <a:t>ある</a:t>
                      </a:r>
                      <a:r>
                        <a:rPr kumimoji="1" lang="ja-JP" altLang="en-US" sz="2800" b="0" kern="1200" dirty="0" smtClean="0">
                          <a:effectLst/>
                          <a:latin typeface="HG丸ｺﾞｼｯｸM-PRO" panose="020F0600000000000000" pitchFamily="50" charset="-128"/>
                          <a:ea typeface="HG丸ｺﾞｼｯｸM-PRO" panose="020F0600000000000000" pitchFamily="50" charset="-128"/>
                        </a:rPr>
                        <a:t>量</a:t>
                      </a:r>
                      <a:r>
                        <a:rPr kumimoji="1" lang="ja-JP" altLang="ja-JP" sz="2800" b="0" kern="1200" dirty="0" smtClean="0">
                          <a:effectLst/>
                          <a:latin typeface="HG丸ｺﾞｼｯｸM-PRO" panose="020F0600000000000000" pitchFamily="50" charset="-128"/>
                          <a:ea typeface="HG丸ｺﾞｼｯｸM-PRO" panose="020F0600000000000000" pitchFamily="50" charset="-128"/>
                        </a:rPr>
                        <a:t>を表すとき</a:t>
                      </a:r>
                      <a:r>
                        <a:rPr kumimoji="1" lang="ja-JP" altLang="en-US" sz="2800" b="0" kern="1200" dirty="0" smtClean="0">
                          <a:effectLst/>
                          <a:latin typeface="HG丸ｺﾞｼｯｸM-PRO" panose="020F0600000000000000" pitchFamily="50" charset="-128"/>
                          <a:ea typeface="HG丸ｺﾞｼｯｸM-PRO" panose="020F0600000000000000" pitchFamily="50" charset="-128"/>
                        </a:rPr>
                        <a:t>，</a:t>
                      </a:r>
                      <a:r>
                        <a:rPr kumimoji="1" lang="ja-JP" altLang="ja-JP" sz="2800" b="0" kern="1200" dirty="0" smtClean="0">
                          <a:effectLst/>
                          <a:latin typeface="HG丸ｺﾞｼｯｸM-PRO" panose="020F0600000000000000" pitchFamily="50" charset="-128"/>
                          <a:ea typeface="HG丸ｺﾞｼｯｸM-PRO" panose="020F0600000000000000" pitchFamily="50" charset="-128"/>
                        </a:rPr>
                        <a:t>数値が大きすぎたり</a:t>
                      </a:r>
                      <a:r>
                        <a:rPr kumimoji="1" lang="ja-JP" altLang="en-US" sz="2800" b="0" kern="1200" dirty="0" smtClean="0">
                          <a:effectLst/>
                          <a:latin typeface="HG丸ｺﾞｼｯｸM-PRO" panose="020F0600000000000000" pitchFamily="50" charset="-128"/>
                          <a:ea typeface="HG丸ｺﾞｼｯｸM-PRO" panose="020F0600000000000000" pitchFamily="50" charset="-128"/>
                        </a:rPr>
                        <a:t>，</a:t>
                      </a:r>
                      <a:r>
                        <a:rPr kumimoji="1" lang="ja-JP" altLang="ja-JP" sz="2800" b="0" kern="1200" dirty="0" smtClean="0">
                          <a:effectLst/>
                          <a:latin typeface="HG丸ｺﾞｼｯｸM-PRO" panose="020F0600000000000000" pitchFamily="50" charset="-128"/>
                          <a:ea typeface="HG丸ｺﾞｼｯｸM-PRO" panose="020F0600000000000000" pitchFamily="50" charset="-128"/>
                        </a:rPr>
                        <a:t>小さすぎたりすることを防ぐために使用する</a:t>
                      </a:r>
                      <a:endParaRPr kumimoji="1" lang="en-US" altLang="ja-JP" sz="2800" b="0" kern="1200" dirty="0" smtClean="0">
                        <a:effectLst/>
                        <a:latin typeface="HG丸ｺﾞｼｯｸM-PRO" panose="020F0600000000000000" pitchFamily="50" charset="-128"/>
                        <a:ea typeface="HG丸ｺﾞｼｯｸM-PRO" panose="020F0600000000000000" pitchFamily="50" charset="-128"/>
                      </a:endParaRPr>
                    </a:p>
                    <a:p>
                      <a:r>
                        <a:rPr kumimoji="1" lang="ja-JP" altLang="ja-JP" sz="2800" b="0" kern="1200" dirty="0" smtClean="0">
                          <a:effectLst/>
                          <a:latin typeface="HG丸ｺﾞｼｯｸM-PRO" panose="020F0600000000000000" pitchFamily="50" charset="-128"/>
                          <a:ea typeface="HG丸ｺﾞｼｯｸM-PRO" panose="020F0600000000000000" pitchFamily="50" charset="-128"/>
                        </a:rPr>
                        <a:t>例：</a:t>
                      </a:r>
                      <a:r>
                        <a:rPr kumimoji="1" lang="en-US" altLang="ja-JP" sz="2800" b="0" kern="1200" dirty="0" smtClean="0">
                          <a:effectLst/>
                          <a:latin typeface="HG丸ｺﾞｼｯｸM-PRO" panose="020F0600000000000000" pitchFamily="50" charset="-128"/>
                          <a:ea typeface="HG丸ｺﾞｼｯｸM-PRO" panose="020F0600000000000000" pitchFamily="50" charset="-128"/>
                        </a:rPr>
                        <a:t>0.00394m</a:t>
                      </a:r>
                      <a:r>
                        <a:rPr kumimoji="1" lang="ja-JP" altLang="ja-JP" sz="2800" b="0" kern="1200" dirty="0" smtClean="0">
                          <a:effectLst/>
                          <a:latin typeface="HG丸ｺﾞｼｯｸM-PRO" panose="020F0600000000000000" pitchFamily="50" charset="-128"/>
                          <a:ea typeface="HG丸ｺﾞｼｯｸM-PRO" panose="020F0600000000000000" pitchFamily="50" charset="-128"/>
                        </a:rPr>
                        <a:t>は，</a:t>
                      </a:r>
                      <a:r>
                        <a:rPr kumimoji="1" lang="en-US" altLang="ja-JP" sz="2800" b="0" kern="1200" dirty="0" smtClean="0">
                          <a:effectLst/>
                          <a:latin typeface="HG丸ｺﾞｼｯｸM-PRO" panose="020F0600000000000000" pitchFamily="50" charset="-128"/>
                          <a:ea typeface="HG丸ｺﾞｼｯｸM-PRO" panose="020F0600000000000000" pitchFamily="50" charset="-128"/>
                        </a:rPr>
                        <a:t>3.94mm</a:t>
                      </a:r>
                      <a:r>
                        <a:rPr kumimoji="1" lang="ja-JP" altLang="ja-JP" sz="2800" b="0" kern="1200" dirty="0" smtClean="0">
                          <a:effectLst/>
                          <a:latin typeface="HG丸ｺﾞｼｯｸM-PRO" panose="020F0600000000000000" pitchFamily="50" charset="-128"/>
                          <a:ea typeface="HG丸ｺﾞｼｯｸM-PRO" panose="020F0600000000000000" pitchFamily="50" charset="-128"/>
                        </a:rPr>
                        <a:t>と呼</a:t>
                      </a:r>
                      <a:r>
                        <a:rPr kumimoji="1" lang="ja-JP" altLang="en-US" sz="2800" b="0" kern="1200" dirty="0" smtClean="0">
                          <a:effectLst/>
                          <a:latin typeface="HG丸ｺﾞｼｯｸM-PRO" panose="020F0600000000000000" pitchFamily="50" charset="-128"/>
                          <a:ea typeface="HG丸ｺﾞｼｯｸM-PRO" panose="020F0600000000000000" pitchFamily="50" charset="-128"/>
                        </a:rPr>
                        <a:t>べる</a:t>
                      </a:r>
                      <a:endParaRPr kumimoji="1" lang="ja-JP" altLang="en-US" sz="2800" b="0" baseline="0" dirty="0">
                        <a:latin typeface="HG丸ｺﾞｼｯｸM-PRO" panose="020F0600000000000000" pitchFamily="50" charset="-128"/>
                        <a:ea typeface="HG丸ｺﾞｼｯｸM-PRO" panose="020F0600000000000000" pitchFamily="50" charset="-128"/>
                      </a:endParaRPr>
                    </a:p>
                  </a:txBody>
                  <a:tcPr anchor="ctr"/>
                </a:tc>
              </a:tr>
            </a:tbl>
          </a:graphicData>
        </a:graphic>
      </p:graphicFrame>
    </p:spTree>
    <p:extLst>
      <p:ext uri="{BB962C8B-B14F-4D97-AF65-F5344CB8AC3E}">
        <p14:creationId xmlns:p14="http://schemas.microsoft.com/office/powerpoint/2010/main" val="2259157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0070C0"/>
                </a:solidFill>
              </a:rPr>
              <a:t>国際単位系（ＳＩ）</a:t>
            </a:r>
            <a:endParaRPr kumimoji="1" lang="ja-JP" altLang="en-US" dirty="0">
              <a:solidFill>
                <a:srgbClr val="0070C0"/>
              </a:solidFill>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002079690"/>
              </p:ext>
            </p:extLst>
          </p:nvPr>
        </p:nvGraphicFramePr>
        <p:xfrm>
          <a:off x="1422400" y="1676400"/>
          <a:ext cx="103632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1825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ＳＩ単位（基本単位）</a:t>
            </a:r>
            <a:endParaRPr kumimoji="1" lang="ja-JP" altLang="en-US" dirty="0">
              <a:solidFill>
                <a:srgbClr val="0070C0"/>
              </a:solidFill>
            </a:endParaRPr>
          </a:p>
        </p:txBody>
      </p:sp>
      <p:graphicFrame>
        <p:nvGraphicFramePr>
          <p:cNvPr id="18" name="コンテンツ プレースホルダー 17"/>
          <p:cNvGraphicFramePr>
            <a:graphicFrameLocks noGrp="1"/>
          </p:cNvGraphicFramePr>
          <p:nvPr>
            <p:ph idx="1"/>
            <p:extLst/>
          </p:nvPr>
        </p:nvGraphicFramePr>
        <p:xfrm>
          <a:off x="1422400" y="1620000"/>
          <a:ext cx="10620000" cy="3169920"/>
        </p:xfrm>
        <a:graphic>
          <a:graphicData uri="http://schemas.openxmlformats.org/drawingml/2006/table">
            <a:tbl>
              <a:tblPr firstRow="1" bandRow="1">
                <a:tableStyleId>{69CF1AB2-1976-4502-BF36-3FF5EA218861}</a:tableStyleId>
              </a:tblPr>
              <a:tblGrid>
                <a:gridCol w="3540000"/>
                <a:gridCol w="3540000"/>
                <a:gridCol w="3540000"/>
              </a:tblGrid>
              <a:tr h="396240">
                <a:tc>
                  <a:txBody>
                    <a:bodyPr/>
                    <a:lstStyle/>
                    <a:p>
                      <a:pPr algn="ctr"/>
                      <a:r>
                        <a:rPr kumimoji="1" lang="ja-JP" altLang="en-US" sz="2000" dirty="0" smtClean="0">
                          <a:solidFill>
                            <a:schemeClr val="bg1"/>
                          </a:solidFill>
                        </a:rPr>
                        <a:t>量</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a:txBody>
                  <a:tcPr>
                    <a:solidFill>
                      <a:schemeClr val="tx2">
                        <a:lumMod val="60000"/>
                        <a:lumOff val="40000"/>
                      </a:schemeClr>
                    </a:solidFill>
                  </a:tcPr>
                </a:tc>
                <a:tc>
                  <a:txBody>
                    <a:bodyPr/>
                    <a:lstStyle/>
                    <a:p>
                      <a:pPr algn="ctr"/>
                      <a:r>
                        <a:rPr kumimoji="1" lang="ja-JP" altLang="en-US" sz="2000" dirty="0" smtClean="0">
                          <a:solidFill>
                            <a:schemeClr val="bg1"/>
                          </a:solidFill>
                        </a:rPr>
                        <a:t>単位の名称</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a:txBody>
                  <a:tcPr>
                    <a:solidFill>
                      <a:schemeClr val="tx2">
                        <a:lumMod val="60000"/>
                        <a:lumOff val="40000"/>
                      </a:schemeClr>
                    </a:solidFill>
                  </a:tcPr>
                </a:tc>
                <a:tc>
                  <a:txBody>
                    <a:bodyPr/>
                    <a:lstStyle/>
                    <a:p>
                      <a:pPr algn="ctr"/>
                      <a:r>
                        <a:rPr kumimoji="1" lang="ja-JP" altLang="en-US" sz="2000" dirty="0" smtClean="0">
                          <a:solidFill>
                            <a:schemeClr val="bg1"/>
                          </a:solidFill>
                        </a:rPr>
                        <a:t>単位記号</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a:txBody>
                  <a:tcPr>
                    <a:solidFill>
                      <a:schemeClr val="tx2">
                        <a:lumMod val="60000"/>
                        <a:lumOff val="40000"/>
                      </a:schemeClr>
                    </a:solidFill>
                  </a:tcPr>
                </a:tc>
              </a:tr>
              <a:tr h="396240">
                <a:tc>
                  <a:txBody>
                    <a:bodyPr/>
                    <a:lstStyle/>
                    <a:p>
                      <a:pPr algn="ctr"/>
                      <a:r>
                        <a:rPr kumimoji="1" lang="ja-JP" altLang="en-US" sz="2000" dirty="0" smtClean="0"/>
                        <a:t>長さ</a:t>
                      </a:r>
                      <a:endParaRPr kumimoji="1" lang="en-US" altLang="ja-JP" sz="200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t>メートル</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2000" dirty="0" smtClean="0">
                          <a:latin typeface="+mn-lt"/>
                          <a:ea typeface="HG丸ｺﾞｼｯｸM-PRO" panose="020F0600000000000000" pitchFamily="50" charset="-128"/>
                        </a:rPr>
                        <a:t>m</a:t>
                      </a:r>
                      <a:endParaRPr kumimoji="1" lang="ja-JP" altLang="en-US" sz="2000" dirty="0">
                        <a:latin typeface="+mn-lt"/>
                        <a:ea typeface="HG丸ｺﾞｼｯｸM-PRO" panose="020F0600000000000000" pitchFamily="50" charset="-128"/>
                      </a:endParaRPr>
                    </a:p>
                  </a:txBody>
                  <a:tcPr/>
                </a:tc>
              </a:tr>
              <a:tr h="396240">
                <a:tc>
                  <a:txBody>
                    <a:bodyPr/>
                    <a:lstStyle/>
                    <a:p>
                      <a:pPr algn="ctr"/>
                      <a:r>
                        <a:rPr kumimoji="1" lang="ja-JP" altLang="en-US" sz="2000" dirty="0" smtClean="0"/>
                        <a:t>質量</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t>キログラム</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latin typeface="+mn-lt"/>
                          <a:ea typeface="HG丸ｺﾞｼｯｸM-PRO" panose="020F0600000000000000" pitchFamily="50" charset="-128"/>
                        </a:rPr>
                        <a:t>kg</a:t>
                      </a:r>
                    </a:p>
                  </a:txBody>
                  <a:tcPr/>
                </a:tc>
              </a:tr>
              <a:tr h="396240">
                <a:tc>
                  <a:txBody>
                    <a:bodyPr/>
                    <a:lstStyle/>
                    <a:p>
                      <a:pPr algn="ctr"/>
                      <a:r>
                        <a:rPr kumimoji="1" lang="ja-JP" altLang="en-US" sz="2000" dirty="0" smtClean="0"/>
                        <a:t>時間</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t>時間</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2000" dirty="0" smtClean="0">
                          <a:latin typeface="+mn-lt"/>
                          <a:ea typeface="+mn-ea"/>
                        </a:rPr>
                        <a:t>s</a:t>
                      </a:r>
                      <a:endParaRPr kumimoji="1" lang="ja-JP" altLang="en-US" sz="2000" dirty="0">
                        <a:latin typeface="+mn-lt"/>
                        <a:ea typeface="HG丸ｺﾞｼｯｸM-PRO" panose="020F0600000000000000" pitchFamily="50" charset="-128"/>
                      </a:endParaRPr>
                    </a:p>
                  </a:txBody>
                  <a:tcPr/>
                </a:tc>
              </a:tr>
              <a:tr h="396240">
                <a:tc>
                  <a:txBody>
                    <a:bodyPr/>
                    <a:lstStyle/>
                    <a:p>
                      <a:pPr algn="ctr"/>
                      <a:r>
                        <a:rPr kumimoji="1" lang="ja-JP" altLang="en-US" sz="2000" dirty="0" smtClean="0"/>
                        <a:t>電流</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t>アンペア</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2000" dirty="0" smtClean="0">
                          <a:latin typeface="+mn-lt"/>
                        </a:rPr>
                        <a:t>A</a:t>
                      </a:r>
                      <a:endParaRPr kumimoji="1" lang="ja-JP" altLang="en-US" sz="2000" dirty="0">
                        <a:latin typeface="+mn-lt"/>
                        <a:ea typeface="HG丸ｺﾞｼｯｸM-PRO" panose="020F0600000000000000" pitchFamily="50" charset="-128"/>
                      </a:endParaRPr>
                    </a:p>
                  </a:txBody>
                  <a:tcPr/>
                </a:tc>
              </a:tr>
              <a:tr h="396240">
                <a:tc>
                  <a:txBody>
                    <a:bodyPr/>
                    <a:lstStyle/>
                    <a:p>
                      <a:pPr algn="ctr"/>
                      <a:r>
                        <a:rPr kumimoji="1" lang="ja-JP" altLang="en-US" sz="2000" dirty="0" smtClean="0"/>
                        <a:t>熱力学温度</a:t>
                      </a:r>
                      <a:endParaRPr kumimoji="1" lang="en-US" altLang="ja-JP" sz="200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t>ケルビン</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2000" dirty="0" smtClean="0">
                          <a:latin typeface="+mn-lt"/>
                        </a:rPr>
                        <a:t>K</a:t>
                      </a:r>
                      <a:endParaRPr kumimoji="1" lang="ja-JP" altLang="en-US" sz="2000" dirty="0">
                        <a:latin typeface="+mn-lt"/>
                        <a:ea typeface="HG丸ｺﾞｼｯｸM-PRO" panose="020F0600000000000000" pitchFamily="50" charset="-128"/>
                      </a:endParaRPr>
                    </a:p>
                  </a:txBody>
                  <a:tcPr/>
                </a:tc>
              </a:tr>
              <a:tr h="396240">
                <a:tc>
                  <a:txBody>
                    <a:bodyPr/>
                    <a:lstStyle/>
                    <a:p>
                      <a:pPr algn="ctr"/>
                      <a:r>
                        <a:rPr kumimoji="1" lang="ja-JP" altLang="en-US" sz="2000" dirty="0" smtClean="0"/>
                        <a:t>物質量</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t>モル</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2000" dirty="0" err="1" smtClean="0">
                          <a:latin typeface="+mn-lt"/>
                        </a:rPr>
                        <a:t>mol</a:t>
                      </a:r>
                      <a:endParaRPr kumimoji="1" lang="ja-JP" altLang="en-US" sz="2000" dirty="0">
                        <a:latin typeface="+mn-lt"/>
                        <a:ea typeface="HG丸ｺﾞｼｯｸM-PRO" panose="020F0600000000000000" pitchFamily="50" charset="-128"/>
                      </a:endParaRPr>
                    </a:p>
                  </a:txBody>
                  <a:tcPr/>
                </a:tc>
              </a:tr>
              <a:tr h="396240">
                <a:tc>
                  <a:txBody>
                    <a:bodyPr/>
                    <a:lstStyle/>
                    <a:p>
                      <a:pPr algn="ctr"/>
                      <a:r>
                        <a:rPr kumimoji="1" lang="ja-JP" altLang="en-US" sz="2000" dirty="0" smtClean="0"/>
                        <a:t>光度</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t>カンデラ</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2000" dirty="0" smtClean="0">
                          <a:latin typeface="+mn-lt"/>
                        </a:rPr>
                        <a:t>cd</a:t>
                      </a:r>
                      <a:endParaRPr kumimoji="1" lang="ja-JP" altLang="en-US" sz="2000" dirty="0">
                        <a:latin typeface="+mn-lt"/>
                        <a:ea typeface="HG丸ｺﾞｼｯｸM-PRO" panose="020F0600000000000000" pitchFamily="50" charset="-128"/>
                      </a:endParaRPr>
                    </a:p>
                  </a:txBody>
                  <a:tcPr/>
                </a:tc>
              </a:tr>
            </a:tbl>
          </a:graphicData>
        </a:graphic>
      </p:graphicFrame>
      <p:sp>
        <p:nvSpPr>
          <p:cNvPr id="3" name="角丸四角形 2"/>
          <p:cNvSpPr/>
          <p:nvPr/>
        </p:nvSpPr>
        <p:spPr bwMode="auto">
          <a:xfrm>
            <a:off x="5441406" y="2063931"/>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6" name="角丸四角形 5"/>
          <p:cNvSpPr/>
          <p:nvPr/>
        </p:nvSpPr>
        <p:spPr bwMode="auto">
          <a:xfrm>
            <a:off x="5441406" y="289995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7" name="角丸四角形 6"/>
          <p:cNvSpPr/>
          <p:nvPr/>
        </p:nvSpPr>
        <p:spPr bwMode="auto">
          <a:xfrm>
            <a:off x="5441406" y="3252653"/>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8" name="角丸四角形 7"/>
          <p:cNvSpPr/>
          <p:nvPr/>
        </p:nvSpPr>
        <p:spPr bwMode="auto">
          <a:xfrm>
            <a:off x="5441406" y="245146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9" name="角丸四角形 8"/>
          <p:cNvSpPr/>
          <p:nvPr/>
        </p:nvSpPr>
        <p:spPr bwMode="auto">
          <a:xfrm>
            <a:off x="5441406" y="3661959"/>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0" name="角丸四角形 9"/>
          <p:cNvSpPr/>
          <p:nvPr/>
        </p:nvSpPr>
        <p:spPr bwMode="auto">
          <a:xfrm>
            <a:off x="5441406" y="405820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1" name="角丸四角形 10"/>
          <p:cNvSpPr/>
          <p:nvPr/>
        </p:nvSpPr>
        <p:spPr bwMode="auto">
          <a:xfrm>
            <a:off x="5441406" y="445444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2" name="角丸四角形 11"/>
          <p:cNvSpPr/>
          <p:nvPr/>
        </p:nvSpPr>
        <p:spPr bwMode="auto">
          <a:xfrm>
            <a:off x="9125132" y="2081344"/>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3" name="角丸四角形 12"/>
          <p:cNvSpPr/>
          <p:nvPr/>
        </p:nvSpPr>
        <p:spPr bwMode="auto">
          <a:xfrm>
            <a:off x="9125132" y="2451461"/>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4" name="角丸四角形 13"/>
          <p:cNvSpPr/>
          <p:nvPr/>
        </p:nvSpPr>
        <p:spPr bwMode="auto">
          <a:xfrm>
            <a:off x="9125132" y="2855327"/>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5" name="角丸四角形 14"/>
          <p:cNvSpPr/>
          <p:nvPr/>
        </p:nvSpPr>
        <p:spPr bwMode="auto">
          <a:xfrm>
            <a:off x="9125132" y="3259193"/>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6" name="角丸四角形 15"/>
          <p:cNvSpPr/>
          <p:nvPr/>
        </p:nvSpPr>
        <p:spPr bwMode="auto">
          <a:xfrm>
            <a:off x="9125132" y="3661958"/>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7" name="角丸四角形 16"/>
          <p:cNvSpPr/>
          <p:nvPr/>
        </p:nvSpPr>
        <p:spPr bwMode="auto">
          <a:xfrm>
            <a:off x="9125132" y="4058201"/>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9" name="角丸四角形 18"/>
          <p:cNvSpPr/>
          <p:nvPr/>
        </p:nvSpPr>
        <p:spPr bwMode="auto">
          <a:xfrm>
            <a:off x="9125132" y="4454444"/>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Tree>
    <p:extLst>
      <p:ext uri="{BB962C8B-B14F-4D97-AF65-F5344CB8AC3E}">
        <p14:creationId xmlns:p14="http://schemas.microsoft.com/office/powerpoint/2010/main" val="2963594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7" restart="whenNotActive" fill="hold" evtFilter="cancelBubble" nodeType="interactiveSeq">
                <p:stCondLst>
                  <p:cond evt="onClick" delay="0">
                    <p:tgtEl>
                      <p:spTgt spid="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2" restart="whenNotActive" fill="hold" evtFilter="cancelBubble" nodeType="interactiveSeq">
                <p:stCondLst>
                  <p:cond evt="onClick" delay="0">
                    <p:tgtEl>
                      <p:spTgt spid="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7" restart="whenNotActive" fill="hold" evtFilter="cancelBubble" nodeType="interactiveSeq">
                <p:stCondLst>
                  <p:cond evt="onClick" delay="0">
                    <p:tgtEl>
                      <p:spTgt spid="10"/>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37" restart="whenNotActive" fill="hold" evtFilter="cancelBubble" nodeType="interactiveSeq">
                <p:stCondLst>
                  <p:cond evt="onClick" delay="0">
                    <p:tgtEl>
                      <p:spTgt spid="12"/>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42" restart="whenNotActive" fill="hold" evtFilter="cancelBubble" nodeType="interactiveSeq">
                <p:stCondLst>
                  <p:cond evt="onClick" delay="0">
                    <p:tgtEl>
                      <p:spTgt spid="13"/>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7" restart="whenNotActive" fill="hold" evtFilter="cancelBubble" nodeType="interactiveSeq">
                <p:stCondLst>
                  <p:cond evt="onClick" delay="0">
                    <p:tgtEl>
                      <p:spTgt spid="1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52" restart="whenNotActive" fill="hold" evtFilter="cancelBubble" nodeType="interactiveSeq">
                <p:stCondLst>
                  <p:cond evt="onClick" delay="0">
                    <p:tgtEl>
                      <p:spTgt spid="15"/>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57" restart="whenNotActive" fill="hold" evtFilter="cancelBubble" nodeType="interactiveSeq">
                <p:stCondLst>
                  <p:cond evt="onClick" delay="0">
                    <p:tgtEl>
                      <p:spTgt spid="16"/>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62" restart="whenNotActive" fill="hold" evtFilter="cancelBubble" nodeType="interactiveSeq">
                <p:stCondLst>
                  <p:cond evt="onClick" delay="0">
                    <p:tgtEl>
                      <p:spTgt spid="17"/>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67" restart="whenNotActive" fill="hold" evtFilter="cancelBubble" nodeType="interactiveSeq">
                <p:stCondLst>
                  <p:cond evt="onClick" delay="0">
                    <p:tgtEl>
                      <p:spTgt spid="19"/>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3"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補助単位</a:t>
            </a:r>
            <a:endParaRPr kumimoji="1" lang="ja-JP" altLang="en-US" dirty="0">
              <a:solidFill>
                <a:srgbClr val="0070C0"/>
              </a:solidFill>
            </a:endParaRPr>
          </a:p>
        </p:txBody>
      </p:sp>
      <p:graphicFrame>
        <p:nvGraphicFramePr>
          <p:cNvPr id="8" name="コンテンツ プレースホルダー 7"/>
          <p:cNvGraphicFramePr>
            <a:graphicFrameLocks noGrp="1"/>
          </p:cNvGraphicFramePr>
          <p:nvPr>
            <p:ph idx="1"/>
            <p:extLst/>
          </p:nvPr>
        </p:nvGraphicFramePr>
        <p:xfrm>
          <a:off x="1422400" y="1620000"/>
          <a:ext cx="10620000" cy="1188720"/>
        </p:xfrm>
        <a:graphic>
          <a:graphicData uri="http://schemas.openxmlformats.org/drawingml/2006/table">
            <a:tbl>
              <a:tblPr firstRow="1" bandRow="1">
                <a:tableStyleId>{69CF1AB2-1976-4502-BF36-3FF5EA218861}</a:tableStyleId>
              </a:tblPr>
              <a:tblGrid>
                <a:gridCol w="3540000"/>
                <a:gridCol w="3540000"/>
                <a:gridCol w="3540000"/>
              </a:tblGrid>
              <a:tr h="396240">
                <a:tc>
                  <a:txBody>
                    <a:bodyPr/>
                    <a:lstStyle/>
                    <a:p>
                      <a:pPr algn="ctr"/>
                      <a:r>
                        <a:rPr kumimoji="1" lang="ja-JP" altLang="en-US" sz="2000" dirty="0" smtClean="0">
                          <a:solidFill>
                            <a:schemeClr val="bg1"/>
                          </a:solidFill>
                        </a:rPr>
                        <a:t>量</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a:txBody>
                  <a:tcPr>
                    <a:solidFill>
                      <a:schemeClr val="tx2">
                        <a:lumMod val="60000"/>
                        <a:lumOff val="40000"/>
                      </a:schemeClr>
                    </a:solidFill>
                  </a:tcPr>
                </a:tc>
                <a:tc>
                  <a:txBody>
                    <a:bodyPr/>
                    <a:lstStyle/>
                    <a:p>
                      <a:pPr algn="ctr"/>
                      <a:r>
                        <a:rPr kumimoji="1" lang="ja-JP" altLang="en-US" sz="2000" dirty="0" smtClean="0">
                          <a:solidFill>
                            <a:schemeClr val="bg1"/>
                          </a:solidFill>
                        </a:rPr>
                        <a:t>単位の名称</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a:txBody>
                  <a:tcPr>
                    <a:solidFill>
                      <a:schemeClr val="tx2">
                        <a:lumMod val="60000"/>
                        <a:lumOff val="40000"/>
                      </a:schemeClr>
                    </a:solidFill>
                  </a:tcPr>
                </a:tc>
                <a:tc>
                  <a:txBody>
                    <a:bodyPr/>
                    <a:lstStyle/>
                    <a:p>
                      <a:pPr algn="ctr"/>
                      <a:r>
                        <a:rPr kumimoji="1" lang="ja-JP" altLang="en-US" sz="2000" dirty="0" smtClean="0">
                          <a:solidFill>
                            <a:schemeClr val="bg1"/>
                          </a:solidFill>
                        </a:rPr>
                        <a:t>単位記号</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a:txBody>
                  <a:tcPr>
                    <a:solidFill>
                      <a:schemeClr val="tx2">
                        <a:lumMod val="60000"/>
                        <a:lumOff val="40000"/>
                      </a:schemeClr>
                    </a:solidFill>
                  </a:tcPr>
                </a:tc>
              </a:tr>
              <a:tr h="396240">
                <a:tc>
                  <a:txBody>
                    <a:bodyPr/>
                    <a:lstStyle/>
                    <a:p>
                      <a:pPr algn="ctr" fontAlgn="ctr"/>
                      <a:r>
                        <a:rPr lang="ja-JP" altLang="en-US" sz="2000" u="none" strike="noStrike" dirty="0">
                          <a:effectLst/>
                        </a:rPr>
                        <a:t>平面角</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ラジアン</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rad</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240">
                <a:tc>
                  <a:txBody>
                    <a:bodyPr/>
                    <a:lstStyle/>
                    <a:p>
                      <a:pPr algn="ctr" fontAlgn="ctr"/>
                      <a:r>
                        <a:rPr lang="ja-JP" altLang="en-US" sz="2000" u="none" strike="noStrike" dirty="0">
                          <a:effectLst/>
                        </a:rPr>
                        <a:t>立体角</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ス</a:t>
                      </a:r>
                      <a:r>
                        <a:rPr lang="ja-JP" altLang="en-US" sz="2000" u="none" strike="noStrike" dirty="0" smtClean="0">
                          <a:effectLst/>
                        </a:rPr>
                        <a:t>テラジアン</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err="1" smtClean="0">
                          <a:effectLst/>
                        </a:rPr>
                        <a:t>Sr</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4" name="角丸四角形 3"/>
          <p:cNvSpPr/>
          <p:nvPr/>
        </p:nvSpPr>
        <p:spPr bwMode="auto">
          <a:xfrm>
            <a:off x="5624286" y="206394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5" name="角丸四角形 4"/>
          <p:cNvSpPr/>
          <p:nvPr/>
        </p:nvSpPr>
        <p:spPr bwMode="auto">
          <a:xfrm>
            <a:off x="5624286" y="246889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6" name="角丸四角形 5"/>
          <p:cNvSpPr/>
          <p:nvPr/>
        </p:nvSpPr>
        <p:spPr bwMode="auto">
          <a:xfrm>
            <a:off x="9164321" y="206394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7" name="角丸四角形 6"/>
          <p:cNvSpPr/>
          <p:nvPr/>
        </p:nvSpPr>
        <p:spPr bwMode="auto">
          <a:xfrm>
            <a:off x="9164321" y="246890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Tree>
    <p:extLst>
      <p:ext uri="{BB962C8B-B14F-4D97-AF65-F5344CB8AC3E}">
        <p14:creationId xmlns:p14="http://schemas.microsoft.com/office/powerpoint/2010/main" val="3570767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6"/>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7" restart="whenNotActive" fill="hold" evtFilter="cancelBubble" nodeType="interactiveSeq">
                <p:stCondLst>
                  <p:cond evt="onClick" delay="0">
                    <p:tgtEl>
                      <p:spTgt spid="7"/>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組立単位</a:t>
            </a:r>
            <a:endParaRPr kumimoji="1" lang="ja-JP" altLang="en-US" dirty="0">
              <a:solidFill>
                <a:srgbClr val="0070C0"/>
              </a:solidFill>
            </a:endParaRPr>
          </a:p>
        </p:txBody>
      </p:sp>
      <p:graphicFrame>
        <p:nvGraphicFramePr>
          <p:cNvPr id="6" name="コンテンツ プレースホルダー 5"/>
          <p:cNvGraphicFramePr>
            <a:graphicFrameLocks noGrp="1"/>
          </p:cNvGraphicFramePr>
          <p:nvPr>
            <p:ph idx="1"/>
            <p:extLst/>
          </p:nvPr>
        </p:nvGraphicFramePr>
        <p:xfrm>
          <a:off x="1422400" y="1620000"/>
          <a:ext cx="10620000" cy="5148000"/>
        </p:xfrm>
        <a:graphic>
          <a:graphicData uri="http://schemas.openxmlformats.org/drawingml/2006/table">
            <a:tbl>
              <a:tblPr firstRow="1" bandRow="1">
                <a:tableStyleId>{8A107856-5554-42FB-B03E-39F5DBC370BA}</a:tableStyleId>
              </a:tblPr>
              <a:tblGrid>
                <a:gridCol w="3540000"/>
                <a:gridCol w="3540000"/>
                <a:gridCol w="3540000"/>
              </a:tblGrid>
              <a:tr h="396000">
                <a:tc rowSpan="2">
                  <a:txBody>
                    <a:bodyPr/>
                    <a:lstStyle/>
                    <a:p>
                      <a:pPr algn="ctr" fontAlgn="ctr"/>
                      <a:r>
                        <a:rPr lang="ja-JP" altLang="en-US" sz="2000" u="none" strike="noStrike" baseline="0" dirty="0" smtClean="0">
                          <a:solidFill>
                            <a:schemeClr val="bg1"/>
                          </a:solidFill>
                          <a:effectLst/>
                        </a:rPr>
                        <a:t>量</a:t>
                      </a:r>
                      <a:endParaRPr lang="ja-JP" altLang="en-US" sz="2000" b="0" i="0" u="none" strike="noStrike" baseline="0"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gridSpan="2">
                  <a:txBody>
                    <a:bodyPr/>
                    <a:lstStyle/>
                    <a:p>
                      <a:pPr algn="ctr" fontAlgn="ctr"/>
                      <a:r>
                        <a:rPr lang="ja-JP" altLang="en-US" sz="2000" u="none" strike="noStrike" baseline="0" dirty="0" smtClean="0">
                          <a:solidFill>
                            <a:schemeClr val="bg1"/>
                          </a:solidFill>
                          <a:effectLst/>
                        </a:rPr>
                        <a:t>組立単位</a:t>
                      </a:r>
                      <a:endParaRPr lang="ja-JP" altLang="en-US" sz="2000" b="0" i="0" u="none" strike="noStrike" baseline="0"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hMerge="1">
                  <a:txBody>
                    <a:bodyPr/>
                    <a:lstStyle/>
                    <a:p>
                      <a:endParaRPr kumimoji="1" lang="ja-JP" altLang="en-US"/>
                    </a:p>
                  </a:txBody>
                  <a:tcPr/>
                </a:tc>
              </a:tr>
              <a:tr h="396000">
                <a:tc vMerge="1">
                  <a:txBody>
                    <a:bodyPr/>
                    <a:lstStyle/>
                    <a:p>
                      <a:endParaRPr kumimoji="1" lang="ja-JP" altLang="en-US"/>
                    </a:p>
                  </a:txBody>
                  <a:tcPr/>
                </a:tc>
                <a:tc>
                  <a:txBody>
                    <a:bodyPr/>
                    <a:lstStyle/>
                    <a:p>
                      <a:pPr algn="ctr" fontAlgn="ctr"/>
                      <a:r>
                        <a:rPr lang="ja-JP" altLang="en-US" sz="2000" b="1" u="none" strike="noStrike" baseline="0" dirty="0" smtClean="0">
                          <a:solidFill>
                            <a:schemeClr val="bg1"/>
                          </a:solidFill>
                          <a:effectLst/>
                        </a:rPr>
                        <a:t>名称</a:t>
                      </a:r>
                      <a:endParaRPr lang="ja-JP" altLang="en-US" sz="2000" b="1" i="0" u="none" strike="noStrike" baseline="0"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2000" b="1" u="none" strike="noStrike" dirty="0">
                          <a:solidFill>
                            <a:schemeClr val="bg1"/>
                          </a:solidFill>
                          <a:effectLst/>
                        </a:rPr>
                        <a:t>記号</a:t>
                      </a:r>
                      <a:endParaRPr lang="ja-JP" altLang="en-US" sz="20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r>
              <a:tr h="396000">
                <a:tc>
                  <a:txBody>
                    <a:bodyPr/>
                    <a:lstStyle/>
                    <a:p>
                      <a:pPr algn="ctr" fontAlgn="ctr"/>
                      <a:r>
                        <a:rPr lang="ja-JP" altLang="en-US" sz="2000" u="none" strike="noStrike" dirty="0">
                          <a:effectLst/>
                        </a:rPr>
                        <a:t>面積</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平方メートル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altLang="ja-JP" sz="2000" u="none" strike="noStrike" dirty="0" smtClean="0">
                          <a:effectLst/>
                        </a:rPr>
                        <a:t>m</a:t>
                      </a:r>
                      <a:r>
                        <a:rPr lang="en-US" altLang="ja-JP" sz="2000" u="none" strike="noStrike" baseline="30000" dirty="0" smtClean="0">
                          <a:effectLst/>
                        </a:rPr>
                        <a:t>2</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体積</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立法メートル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altLang="ja-JP" sz="2000" u="none" strike="noStrike" baseline="0" dirty="0" smtClean="0">
                          <a:effectLst/>
                        </a:rPr>
                        <a:t>m</a:t>
                      </a:r>
                      <a:r>
                        <a:rPr lang="en-US" altLang="ja-JP" sz="2000" u="none" strike="noStrike" baseline="30000" dirty="0" smtClean="0">
                          <a:effectLst/>
                        </a:rPr>
                        <a:t>3</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速さ</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メートル毎秒</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m/s</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加速度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メートル毎秒毎秒</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m/s</a:t>
                      </a:r>
                      <a:r>
                        <a:rPr lang="en-US" sz="2000" u="none" strike="noStrike" baseline="30000" dirty="0">
                          <a:effectLst/>
                        </a:rPr>
                        <a:t>2</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波数</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毎メートル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m</a:t>
                      </a:r>
                      <a:r>
                        <a:rPr lang="en-US" sz="2000" u="none" strike="noStrike" baseline="30000" dirty="0">
                          <a:effectLst/>
                        </a:rPr>
                        <a:t>-1</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密度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キログラム毎立法メートル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smtClean="0">
                          <a:effectLst/>
                        </a:rPr>
                        <a:t>kg/m</a:t>
                      </a:r>
                      <a:r>
                        <a:rPr lang="en-US" sz="2000" u="none" strike="noStrike" baseline="30000" dirty="0" smtClean="0">
                          <a:effectLst/>
                        </a:rPr>
                        <a:t>3</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電流密度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アンペア毎平法メートル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A/m</a:t>
                      </a:r>
                      <a:r>
                        <a:rPr lang="en-US" sz="2000" u="none" strike="noStrike" baseline="30000" dirty="0">
                          <a:effectLst/>
                        </a:rPr>
                        <a:t>2</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磁界の強さ</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アンペア毎メートル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A/m</a:t>
                      </a:r>
                      <a:r>
                        <a:rPr lang="en-US" sz="2000" u="none" strike="noStrike" baseline="30000" dirty="0">
                          <a:effectLst/>
                        </a:rPr>
                        <a:t>2</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濃度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モル毎立法メートル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err="1">
                          <a:effectLst/>
                        </a:rPr>
                        <a:t>mol</a:t>
                      </a:r>
                      <a:r>
                        <a:rPr lang="en-US" sz="2000" u="none" strike="noStrike" dirty="0">
                          <a:effectLst/>
                        </a:rPr>
                        <a:t>/m</a:t>
                      </a:r>
                      <a:r>
                        <a:rPr lang="en-US" sz="2000" u="none" strike="noStrike" baseline="30000" dirty="0">
                          <a:effectLst/>
                        </a:rPr>
                        <a:t>3</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比体積</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立法メートル毎キログラム</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smtClean="0">
                          <a:effectLst/>
                        </a:rPr>
                        <a:t>m</a:t>
                      </a:r>
                      <a:r>
                        <a:rPr lang="en-US" sz="2000" u="none" strike="noStrike" baseline="30000" dirty="0" smtClean="0">
                          <a:effectLst/>
                        </a:rPr>
                        <a:t>3</a:t>
                      </a:r>
                      <a:r>
                        <a:rPr lang="en-US" sz="2000" u="none" strike="noStrike" dirty="0" smtClean="0">
                          <a:effectLst/>
                        </a:rPr>
                        <a:t>/kg</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輝度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カンデラ毎平方メートル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cd/m</a:t>
                      </a:r>
                      <a:r>
                        <a:rPr lang="en-US" sz="2000" u="none" strike="noStrike" baseline="30000" dirty="0">
                          <a:effectLst/>
                        </a:rPr>
                        <a:t>2</a:t>
                      </a:r>
                      <a:endParaRPr lang="en-US" sz="2000" b="0" i="0" u="none" strike="noStrike" baseline="3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4" name="角丸四角形 3"/>
          <p:cNvSpPr/>
          <p:nvPr/>
        </p:nvSpPr>
        <p:spPr bwMode="auto">
          <a:xfrm>
            <a:off x="5172891" y="246889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5" name="角丸四角形 4"/>
          <p:cNvSpPr/>
          <p:nvPr/>
        </p:nvSpPr>
        <p:spPr bwMode="auto">
          <a:xfrm>
            <a:off x="9112069" y="246889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7" name="角丸四角形 6"/>
          <p:cNvSpPr/>
          <p:nvPr/>
        </p:nvSpPr>
        <p:spPr bwMode="auto">
          <a:xfrm>
            <a:off x="5172891" y="287383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8" name="角丸四角形 7"/>
          <p:cNvSpPr/>
          <p:nvPr/>
        </p:nvSpPr>
        <p:spPr bwMode="auto">
          <a:xfrm>
            <a:off x="9112069" y="286077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9" name="角丸四角形 8"/>
          <p:cNvSpPr/>
          <p:nvPr/>
        </p:nvSpPr>
        <p:spPr bwMode="auto">
          <a:xfrm>
            <a:off x="5172891" y="325265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0" name="角丸四角形 9"/>
          <p:cNvSpPr/>
          <p:nvPr/>
        </p:nvSpPr>
        <p:spPr bwMode="auto">
          <a:xfrm>
            <a:off x="9112069" y="325265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1" name="角丸四角形 10"/>
          <p:cNvSpPr/>
          <p:nvPr/>
        </p:nvSpPr>
        <p:spPr bwMode="auto">
          <a:xfrm>
            <a:off x="5172891" y="3659796"/>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2" name="角丸四角形 11"/>
          <p:cNvSpPr/>
          <p:nvPr/>
        </p:nvSpPr>
        <p:spPr bwMode="auto">
          <a:xfrm>
            <a:off x="9112069" y="3646733"/>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3" name="角丸四角形 12"/>
          <p:cNvSpPr/>
          <p:nvPr/>
        </p:nvSpPr>
        <p:spPr bwMode="auto">
          <a:xfrm>
            <a:off x="5172891" y="406694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4" name="角丸四角形 13"/>
          <p:cNvSpPr/>
          <p:nvPr/>
        </p:nvSpPr>
        <p:spPr bwMode="auto">
          <a:xfrm>
            <a:off x="9112069" y="406694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5" name="角丸四角形 14"/>
          <p:cNvSpPr/>
          <p:nvPr/>
        </p:nvSpPr>
        <p:spPr bwMode="auto">
          <a:xfrm>
            <a:off x="5172891" y="444795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6" name="角丸四角形 15"/>
          <p:cNvSpPr/>
          <p:nvPr/>
        </p:nvSpPr>
        <p:spPr bwMode="auto">
          <a:xfrm>
            <a:off x="9112069" y="4434889"/>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7" name="角丸四角形 16"/>
          <p:cNvSpPr/>
          <p:nvPr/>
        </p:nvSpPr>
        <p:spPr bwMode="auto">
          <a:xfrm>
            <a:off x="5172891" y="486164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8" name="角丸四角形 17"/>
          <p:cNvSpPr/>
          <p:nvPr/>
        </p:nvSpPr>
        <p:spPr bwMode="auto">
          <a:xfrm>
            <a:off x="9112069" y="483552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9" name="角丸四角形 18"/>
          <p:cNvSpPr/>
          <p:nvPr/>
        </p:nvSpPr>
        <p:spPr bwMode="auto">
          <a:xfrm>
            <a:off x="5172891" y="5236145"/>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0" name="角丸四角形 19"/>
          <p:cNvSpPr/>
          <p:nvPr/>
        </p:nvSpPr>
        <p:spPr bwMode="auto">
          <a:xfrm>
            <a:off x="9112069" y="522308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1" name="角丸四角形 20"/>
          <p:cNvSpPr/>
          <p:nvPr/>
        </p:nvSpPr>
        <p:spPr bwMode="auto">
          <a:xfrm>
            <a:off x="5172891" y="5649841"/>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2" name="角丸四角形 21"/>
          <p:cNvSpPr/>
          <p:nvPr/>
        </p:nvSpPr>
        <p:spPr bwMode="auto">
          <a:xfrm>
            <a:off x="9112069" y="562371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3" name="角丸四角形 22"/>
          <p:cNvSpPr/>
          <p:nvPr/>
        </p:nvSpPr>
        <p:spPr bwMode="auto">
          <a:xfrm>
            <a:off x="5172891" y="6050474"/>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4" name="角丸四角形 23"/>
          <p:cNvSpPr/>
          <p:nvPr/>
        </p:nvSpPr>
        <p:spPr bwMode="auto">
          <a:xfrm>
            <a:off x="9112069" y="6024348"/>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5" name="角丸四角形 24"/>
          <p:cNvSpPr/>
          <p:nvPr/>
        </p:nvSpPr>
        <p:spPr bwMode="auto">
          <a:xfrm>
            <a:off x="5172891" y="6440416"/>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6" name="角丸四角形 25"/>
          <p:cNvSpPr/>
          <p:nvPr/>
        </p:nvSpPr>
        <p:spPr bwMode="auto">
          <a:xfrm>
            <a:off x="9112069" y="641429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Tree>
    <p:extLst>
      <p:ext uri="{BB962C8B-B14F-4D97-AF65-F5344CB8AC3E}">
        <p14:creationId xmlns:p14="http://schemas.microsoft.com/office/powerpoint/2010/main" val="36553644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7" restart="whenNotActive" fill="hold" evtFilter="cancelBubble" nodeType="interactiveSeq">
                <p:stCondLst>
                  <p:cond evt="onClick" delay="0">
                    <p:tgtEl>
                      <p:spTgt spid="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2" restart="whenNotActive" fill="hold" evtFilter="cancelBubble" nodeType="interactiveSeq">
                <p:stCondLst>
                  <p:cond evt="onClick" delay="0">
                    <p:tgtEl>
                      <p:spTgt spid="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7" restart="whenNotActive" fill="hold" evtFilter="cancelBubble" nodeType="interactiveSeq">
                <p:stCondLst>
                  <p:cond evt="onClick" delay="0">
                    <p:tgtEl>
                      <p:spTgt spid="10"/>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37" restart="whenNotActive" fill="hold" evtFilter="cancelBubble" nodeType="interactiveSeq">
                <p:stCondLst>
                  <p:cond evt="onClick" delay="0">
                    <p:tgtEl>
                      <p:spTgt spid="12"/>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42" restart="whenNotActive" fill="hold" evtFilter="cancelBubble" nodeType="interactiveSeq">
                <p:stCondLst>
                  <p:cond evt="onClick" delay="0">
                    <p:tgtEl>
                      <p:spTgt spid="13"/>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7" restart="whenNotActive" fill="hold" evtFilter="cancelBubble" nodeType="interactiveSeq">
                <p:stCondLst>
                  <p:cond evt="onClick" delay="0">
                    <p:tgtEl>
                      <p:spTgt spid="1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52" restart="whenNotActive" fill="hold" evtFilter="cancelBubble" nodeType="interactiveSeq">
                <p:stCondLst>
                  <p:cond evt="onClick" delay="0">
                    <p:tgtEl>
                      <p:spTgt spid="15"/>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57" restart="whenNotActive" fill="hold" evtFilter="cancelBubble" nodeType="interactiveSeq">
                <p:stCondLst>
                  <p:cond evt="onClick" delay="0">
                    <p:tgtEl>
                      <p:spTgt spid="16"/>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62" restart="whenNotActive" fill="hold" evtFilter="cancelBubble" nodeType="interactiveSeq">
                <p:stCondLst>
                  <p:cond evt="onClick" delay="0">
                    <p:tgtEl>
                      <p:spTgt spid="17"/>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67" restart="whenNotActive" fill="hold" evtFilter="cancelBubble" nodeType="interactiveSeq">
                <p:stCondLst>
                  <p:cond evt="onClick" delay="0">
                    <p:tgtEl>
                      <p:spTgt spid="18"/>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72" restart="whenNotActive" fill="hold" evtFilter="cancelBubble" nodeType="interactiveSeq">
                <p:stCondLst>
                  <p:cond evt="onClick" delay="0">
                    <p:tgtEl>
                      <p:spTgt spid="19"/>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77" restart="whenNotActive" fill="hold" evtFilter="cancelBubble" nodeType="interactiveSeq">
                <p:stCondLst>
                  <p:cond evt="onClick" delay="0">
                    <p:tgtEl>
                      <p:spTgt spid="20"/>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82" restart="whenNotActive" fill="hold" evtFilter="cancelBubble" nodeType="interactiveSeq">
                <p:stCondLst>
                  <p:cond evt="onClick" delay="0">
                    <p:tgtEl>
                      <p:spTgt spid="21"/>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87" restart="whenNotActive" fill="hold" evtFilter="cancelBubble" nodeType="interactiveSeq">
                <p:stCondLst>
                  <p:cond evt="onClick" delay="0">
                    <p:tgtEl>
                      <p:spTgt spid="22"/>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92" restart="whenNotActive" fill="hold" evtFilter="cancelBubble" nodeType="interactiveSeq">
                <p:stCondLst>
                  <p:cond evt="onClick" delay="0">
                    <p:tgtEl>
                      <p:spTgt spid="23"/>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97" restart="whenNotActive" fill="hold" evtFilter="cancelBubble" nodeType="interactiveSeq">
                <p:stCondLst>
                  <p:cond evt="onClick" delay="0">
                    <p:tgtEl>
                      <p:spTgt spid="24"/>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102" restart="whenNotActive" fill="hold" evtFilter="cancelBubble" nodeType="interactiveSeq">
                <p:stCondLst>
                  <p:cond evt="onClick" delay="0">
                    <p:tgtEl>
                      <p:spTgt spid="25"/>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07" restart="whenNotActive" fill="hold" evtFilter="cancelBubble" nodeType="interactiveSeq">
                <p:stCondLst>
                  <p:cond evt="onClick" delay="0">
                    <p:tgtEl>
                      <p:spTgt spid="26"/>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grpId="0" nodeType="clickEffect">
                                  <p:stCondLst>
                                    <p:cond delay="0"/>
                                  </p:stCondLst>
                                  <p:childTnLst>
                                    <p:set>
                                      <p:cBhvr>
                                        <p:cTn id="111"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0070C0"/>
                </a:solidFill>
              </a:rPr>
              <a:t>組立単位（固有の名称をもつもの）①</a:t>
            </a:r>
            <a:endParaRPr kumimoji="1" lang="ja-JP" altLang="en-US" dirty="0">
              <a:solidFill>
                <a:srgbClr val="0070C0"/>
              </a:solidFill>
            </a:endParaRPr>
          </a:p>
        </p:txBody>
      </p:sp>
      <p:graphicFrame>
        <p:nvGraphicFramePr>
          <p:cNvPr id="4" name="コンテンツ プレースホルダー 3"/>
          <p:cNvGraphicFramePr>
            <a:graphicFrameLocks noGrp="1"/>
          </p:cNvGraphicFramePr>
          <p:nvPr>
            <p:ph idx="1"/>
            <p:extLst/>
          </p:nvPr>
        </p:nvGraphicFramePr>
        <p:xfrm>
          <a:off x="1422400" y="1620000"/>
          <a:ext cx="10620000" cy="4752000"/>
        </p:xfrm>
        <a:graphic>
          <a:graphicData uri="http://schemas.openxmlformats.org/drawingml/2006/table">
            <a:tbl>
              <a:tblPr firstRow="1" bandRow="1">
                <a:tableStyleId>{8A107856-5554-42FB-B03E-39F5DBC370BA}</a:tableStyleId>
              </a:tblPr>
              <a:tblGrid>
                <a:gridCol w="3540000"/>
                <a:gridCol w="3540000"/>
                <a:gridCol w="3540000"/>
              </a:tblGrid>
              <a:tr h="396000">
                <a:tc rowSpan="2">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gridSpan="2">
                  <a:txBody>
                    <a:bodyPr/>
                    <a:lstStyle/>
                    <a:p>
                      <a:pPr algn="ctr" fontAlgn="ctr"/>
                      <a:r>
                        <a:rPr lang="ja-JP" altLang="en-US" sz="2000" u="none" strike="noStrike" dirty="0">
                          <a:solidFill>
                            <a:schemeClr val="bg1"/>
                          </a:solidFill>
                          <a:effectLst/>
                        </a:rPr>
                        <a:t>組立単位</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hMerge="1">
                  <a:txBody>
                    <a:bodyPr/>
                    <a:lstStyle/>
                    <a:p>
                      <a:endParaRPr kumimoji="1" lang="ja-JP" altLang="en-US"/>
                    </a:p>
                  </a:txBody>
                  <a:tcPr/>
                </a:tc>
              </a:tr>
              <a:tr h="396000">
                <a:tc vMerge="1">
                  <a:txBody>
                    <a:bodyPr/>
                    <a:lstStyle/>
                    <a:p>
                      <a:endParaRPr kumimoji="1" lang="ja-JP" altLang="en-US"/>
                    </a:p>
                  </a:txBody>
                  <a:tcPr/>
                </a:tc>
                <a:tc>
                  <a:txBody>
                    <a:bodyPr/>
                    <a:lstStyle/>
                    <a:p>
                      <a:pPr algn="ctr" fontAlgn="ctr"/>
                      <a:r>
                        <a:rPr lang="ja-JP" altLang="en-US" sz="2000" b="1" u="none" strike="noStrike" dirty="0">
                          <a:solidFill>
                            <a:schemeClr val="bg1"/>
                          </a:solidFill>
                          <a:effectLst/>
                        </a:rPr>
                        <a:t>名称</a:t>
                      </a:r>
                      <a:endParaRPr lang="ja-JP" altLang="en-US" sz="20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2000" b="1" u="none" strike="noStrike" dirty="0">
                          <a:solidFill>
                            <a:schemeClr val="bg1"/>
                          </a:solidFill>
                          <a:effectLst/>
                        </a:rPr>
                        <a:t>記号</a:t>
                      </a:r>
                      <a:endParaRPr lang="ja-JP" altLang="en-US" sz="20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r>
              <a:tr h="396000">
                <a:tc>
                  <a:txBody>
                    <a:bodyPr/>
                    <a:lstStyle/>
                    <a:p>
                      <a:pPr algn="ctr" fontAlgn="ctr"/>
                      <a:r>
                        <a:rPr lang="ja-JP" altLang="en-US" sz="2000" u="none" strike="noStrike" dirty="0">
                          <a:effectLst/>
                        </a:rPr>
                        <a:t>周波数</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ヘルツ</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a:effectLst/>
                        </a:rPr>
                        <a:t>Hz</a:t>
                      </a:r>
                      <a:endParaRPr 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力</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ニュートン</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N</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圧力・応力</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パスカル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Pa</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エネルギー・仕事・熱量</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a:effectLst/>
                        </a:rPr>
                        <a:t>ジュール</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J</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仕事率・工率・動力・電力</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a:effectLst/>
                        </a:rPr>
                        <a:t>ワット</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W</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電荷・電気量</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a:effectLst/>
                        </a:rPr>
                        <a:t>クーロン</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C</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電位・電位差・電圧・起電力</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a:effectLst/>
                        </a:rPr>
                        <a:t>ボルト</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V</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静電容量・キャパシタンス</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a:effectLst/>
                        </a:rPr>
                        <a:t>ファラド</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F</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電気抵抗</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a:effectLst/>
                        </a:rPr>
                        <a:t>オーム</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l-GR" sz="2000" u="none" strike="noStrike" dirty="0">
                          <a:effectLst/>
                        </a:rPr>
                        <a:t>Ω</a:t>
                      </a:r>
                      <a:endParaRPr lang="el-GR"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コンダクタンス</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ジーメンス</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S</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7" name="角丸四角形 6"/>
          <p:cNvSpPr/>
          <p:nvPr/>
        </p:nvSpPr>
        <p:spPr bwMode="auto">
          <a:xfrm>
            <a:off x="5172891" y="246889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8" name="角丸四角形 7"/>
          <p:cNvSpPr/>
          <p:nvPr/>
        </p:nvSpPr>
        <p:spPr bwMode="auto">
          <a:xfrm>
            <a:off x="9112069" y="246889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9" name="角丸四角形 8"/>
          <p:cNvSpPr/>
          <p:nvPr/>
        </p:nvSpPr>
        <p:spPr bwMode="auto">
          <a:xfrm>
            <a:off x="5172891" y="287383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0" name="角丸四角形 9"/>
          <p:cNvSpPr/>
          <p:nvPr/>
        </p:nvSpPr>
        <p:spPr bwMode="auto">
          <a:xfrm>
            <a:off x="9112069" y="286077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1" name="角丸四角形 10"/>
          <p:cNvSpPr/>
          <p:nvPr/>
        </p:nvSpPr>
        <p:spPr bwMode="auto">
          <a:xfrm>
            <a:off x="5172891" y="325265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2" name="角丸四角形 11"/>
          <p:cNvSpPr/>
          <p:nvPr/>
        </p:nvSpPr>
        <p:spPr bwMode="auto">
          <a:xfrm>
            <a:off x="9112069" y="325265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3" name="角丸四角形 12"/>
          <p:cNvSpPr/>
          <p:nvPr/>
        </p:nvSpPr>
        <p:spPr bwMode="auto">
          <a:xfrm>
            <a:off x="5172891" y="3659796"/>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4" name="角丸四角形 13"/>
          <p:cNvSpPr/>
          <p:nvPr/>
        </p:nvSpPr>
        <p:spPr bwMode="auto">
          <a:xfrm>
            <a:off x="9112069" y="3646733"/>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5" name="角丸四角形 14"/>
          <p:cNvSpPr/>
          <p:nvPr/>
        </p:nvSpPr>
        <p:spPr bwMode="auto">
          <a:xfrm>
            <a:off x="5172891" y="406694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6" name="角丸四角形 15"/>
          <p:cNvSpPr/>
          <p:nvPr/>
        </p:nvSpPr>
        <p:spPr bwMode="auto">
          <a:xfrm>
            <a:off x="9112069" y="406694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7" name="角丸四角形 16"/>
          <p:cNvSpPr/>
          <p:nvPr/>
        </p:nvSpPr>
        <p:spPr bwMode="auto">
          <a:xfrm>
            <a:off x="5172891" y="444795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8" name="角丸四角形 17"/>
          <p:cNvSpPr/>
          <p:nvPr/>
        </p:nvSpPr>
        <p:spPr bwMode="auto">
          <a:xfrm>
            <a:off x="9112069" y="4434889"/>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9" name="角丸四角形 18"/>
          <p:cNvSpPr/>
          <p:nvPr/>
        </p:nvSpPr>
        <p:spPr bwMode="auto">
          <a:xfrm>
            <a:off x="5172891" y="486164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0" name="角丸四角形 19"/>
          <p:cNvSpPr/>
          <p:nvPr/>
        </p:nvSpPr>
        <p:spPr bwMode="auto">
          <a:xfrm>
            <a:off x="9112069" y="483552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1" name="角丸四角形 20"/>
          <p:cNvSpPr/>
          <p:nvPr/>
        </p:nvSpPr>
        <p:spPr bwMode="auto">
          <a:xfrm>
            <a:off x="5172891" y="5236145"/>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2" name="角丸四角形 21"/>
          <p:cNvSpPr/>
          <p:nvPr/>
        </p:nvSpPr>
        <p:spPr bwMode="auto">
          <a:xfrm>
            <a:off x="9112069" y="522308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3" name="角丸四角形 22"/>
          <p:cNvSpPr/>
          <p:nvPr/>
        </p:nvSpPr>
        <p:spPr bwMode="auto">
          <a:xfrm>
            <a:off x="5172891" y="5649841"/>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4" name="角丸四角形 23"/>
          <p:cNvSpPr/>
          <p:nvPr/>
        </p:nvSpPr>
        <p:spPr bwMode="auto">
          <a:xfrm>
            <a:off x="9112069" y="562371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5" name="角丸四角形 24"/>
          <p:cNvSpPr/>
          <p:nvPr/>
        </p:nvSpPr>
        <p:spPr bwMode="auto">
          <a:xfrm>
            <a:off x="5172891" y="6050474"/>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6" name="角丸四角形 25"/>
          <p:cNvSpPr/>
          <p:nvPr/>
        </p:nvSpPr>
        <p:spPr bwMode="auto">
          <a:xfrm>
            <a:off x="9112069" y="6024348"/>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Tree>
    <p:extLst>
      <p:ext uri="{BB962C8B-B14F-4D97-AF65-F5344CB8AC3E}">
        <p14:creationId xmlns:p14="http://schemas.microsoft.com/office/powerpoint/2010/main" val="7374786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7" restart="whenNotActive" fill="hold" evtFilter="cancelBubble" nodeType="interactiveSeq">
                <p:stCondLst>
                  <p:cond evt="onClick" delay="0">
                    <p:tgtEl>
                      <p:spTgt spid="1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2" restart="whenNotActive" fill="hold" evtFilter="cancelBubble" nodeType="interactiveSeq">
                <p:stCondLst>
                  <p:cond evt="onClick" delay="0">
                    <p:tgtEl>
                      <p:spTgt spid="1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2" restart="whenNotActive" fill="hold" evtFilter="cancelBubble" nodeType="interactiveSeq">
                <p:stCondLst>
                  <p:cond evt="onClick" delay="0">
                    <p:tgtEl>
                      <p:spTgt spid="1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42" restart="whenNotActive" fill="hold" evtFilter="cancelBubble" nodeType="interactiveSeq">
                <p:stCondLst>
                  <p:cond evt="onClick" delay="0">
                    <p:tgtEl>
                      <p:spTgt spid="15"/>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47" restart="whenNotActive" fill="hold" evtFilter="cancelBubble" nodeType="interactiveSeq">
                <p:stCondLst>
                  <p:cond evt="onClick" delay="0">
                    <p:tgtEl>
                      <p:spTgt spid="16"/>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52" restart="whenNotActive" fill="hold" evtFilter="cancelBubble" nodeType="interactiveSeq">
                <p:stCondLst>
                  <p:cond evt="onClick" delay="0">
                    <p:tgtEl>
                      <p:spTgt spid="17"/>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57" restart="whenNotActive" fill="hold" evtFilter="cancelBubble" nodeType="interactiveSeq">
                <p:stCondLst>
                  <p:cond evt="onClick" delay="0">
                    <p:tgtEl>
                      <p:spTgt spid="18"/>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62" restart="whenNotActive" fill="hold" evtFilter="cancelBubble" nodeType="interactiveSeq">
                <p:stCondLst>
                  <p:cond evt="onClick" delay="0">
                    <p:tgtEl>
                      <p:spTgt spid="19"/>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7" restart="whenNotActive" fill="hold" evtFilter="cancelBubble" nodeType="interactiveSeq">
                <p:stCondLst>
                  <p:cond evt="onClick" delay="0">
                    <p:tgtEl>
                      <p:spTgt spid="20"/>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72" restart="whenNotActive" fill="hold" evtFilter="cancelBubble" nodeType="interactiveSeq">
                <p:stCondLst>
                  <p:cond evt="onClick" delay="0">
                    <p:tgtEl>
                      <p:spTgt spid="21"/>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77" restart="whenNotActive" fill="hold" evtFilter="cancelBubble" nodeType="interactiveSeq">
                <p:stCondLst>
                  <p:cond evt="onClick" delay="0">
                    <p:tgtEl>
                      <p:spTgt spid="2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2" restart="whenNotActive" fill="hold" evtFilter="cancelBubble" nodeType="interactiveSeq">
                <p:stCondLst>
                  <p:cond evt="onClick" delay="0">
                    <p:tgtEl>
                      <p:spTgt spid="2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87" restart="whenNotActive" fill="hold" evtFilter="cancelBubble" nodeType="interactiveSeq">
                <p:stCondLst>
                  <p:cond evt="onClick" delay="0">
                    <p:tgtEl>
                      <p:spTgt spid="24"/>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92" restart="whenNotActive" fill="hold" evtFilter="cancelBubble" nodeType="interactiveSeq">
                <p:stCondLst>
                  <p:cond evt="onClick" delay="0">
                    <p:tgtEl>
                      <p:spTgt spid="25"/>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97" restart="whenNotActive" fill="hold" evtFilter="cancelBubble" nodeType="interactiveSeq">
                <p:stCondLst>
                  <p:cond evt="onClick" delay="0">
                    <p:tgtEl>
                      <p:spTgt spid="26"/>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0070C0"/>
                </a:solidFill>
              </a:rPr>
              <a:t>組立単位（固有の名称をもつもの）②</a:t>
            </a:r>
            <a:endParaRPr kumimoji="1" lang="ja-JP" altLang="en-US" dirty="0">
              <a:solidFill>
                <a:srgbClr val="0070C0"/>
              </a:solidFill>
            </a:endParaRPr>
          </a:p>
        </p:txBody>
      </p:sp>
      <p:graphicFrame>
        <p:nvGraphicFramePr>
          <p:cNvPr id="4" name="コンテンツ プレースホルダー 3"/>
          <p:cNvGraphicFramePr>
            <a:graphicFrameLocks noGrp="1"/>
          </p:cNvGraphicFramePr>
          <p:nvPr>
            <p:ph idx="1"/>
            <p:extLst/>
          </p:nvPr>
        </p:nvGraphicFramePr>
        <p:xfrm>
          <a:off x="1422400" y="1620000"/>
          <a:ext cx="10620000" cy="4356000"/>
        </p:xfrm>
        <a:graphic>
          <a:graphicData uri="http://schemas.openxmlformats.org/drawingml/2006/table">
            <a:tbl>
              <a:tblPr firstRow="1" bandRow="1">
                <a:tableStyleId>{8A107856-5554-42FB-B03E-39F5DBC370BA}</a:tableStyleId>
              </a:tblPr>
              <a:tblGrid>
                <a:gridCol w="3540000"/>
                <a:gridCol w="3540000"/>
                <a:gridCol w="3540000"/>
              </a:tblGrid>
              <a:tr h="396000">
                <a:tc rowSpan="2">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gridSpan="2">
                  <a:txBody>
                    <a:bodyPr/>
                    <a:lstStyle/>
                    <a:p>
                      <a:pPr algn="ctr" fontAlgn="ctr"/>
                      <a:r>
                        <a:rPr lang="ja-JP" altLang="en-US" sz="2000" u="none" strike="noStrike" dirty="0">
                          <a:solidFill>
                            <a:schemeClr val="bg1"/>
                          </a:solidFill>
                          <a:effectLst/>
                        </a:rPr>
                        <a:t>組立単位</a:t>
                      </a:r>
                      <a:endParaRPr lang="ja-JP"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2">
                        <a:lumMod val="60000"/>
                        <a:lumOff val="40000"/>
                      </a:schemeClr>
                    </a:solidFill>
                  </a:tcPr>
                </a:tc>
                <a:tc hMerge="1">
                  <a:txBody>
                    <a:bodyPr/>
                    <a:lstStyle/>
                    <a:p>
                      <a:endParaRPr kumimoji="1" lang="ja-JP" altLang="en-US"/>
                    </a:p>
                  </a:txBody>
                  <a:tcPr/>
                </a:tc>
              </a:tr>
              <a:tr h="396000">
                <a:tc vMerge="1">
                  <a:txBody>
                    <a:bodyPr/>
                    <a:lstStyle/>
                    <a:p>
                      <a:endParaRPr kumimoji="1" lang="ja-JP" altLang="en-US"/>
                    </a:p>
                  </a:txBody>
                  <a:tcPr/>
                </a:tc>
                <a:tc>
                  <a:txBody>
                    <a:bodyPr/>
                    <a:lstStyle/>
                    <a:p>
                      <a:pPr algn="ctr" fontAlgn="ctr"/>
                      <a:r>
                        <a:rPr lang="ja-JP" altLang="en-US" sz="2000" b="1" u="none" strike="noStrike" dirty="0">
                          <a:solidFill>
                            <a:schemeClr val="bg1"/>
                          </a:solidFill>
                          <a:effectLst/>
                        </a:rPr>
                        <a:t>名称</a:t>
                      </a:r>
                      <a:endParaRPr lang="ja-JP" altLang="en-US" sz="20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2000" b="1" u="none" strike="noStrike" dirty="0">
                          <a:solidFill>
                            <a:schemeClr val="bg1"/>
                          </a:solidFill>
                          <a:effectLst/>
                        </a:rPr>
                        <a:t>記号</a:t>
                      </a:r>
                      <a:endParaRPr lang="ja-JP" altLang="en-US" sz="2000" b="1"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r>
              <a:tr h="396000">
                <a:tc>
                  <a:txBody>
                    <a:bodyPr/>
                    <a:lstStyle/>
                    <a:p>
                      <a:pPr algn="ctr" fontAlgn="ctr"/>
                      <a:r>
                        <a:rPr lang="ja-JP" altLang="en-US" sz="2000" u="none" strike="noStrike" dirty="0">
                          <a:effectLst/>
                        </a:rPr>
                        <a:t>磁束</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ウェーバー</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err="1">
                          <a:effectLst/>
                        </a:rPr>
                        <a:t>Wb</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磁束密度・磁気誘導</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テスラ</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T</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インダクタンス</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ヘンリー</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H</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セルシウス温度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セルシウス度（度）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smtClean="0">
                          <a:effectLst/>
                          <a:latin typeface="HG丸ｺﾞｼｯｸM-PRO" panose="020F0600000000000000" pitchFamily="50" charset="-128"/>
                          <a:ea typeface="HG丸ｺﾞｼｯｸM-PRO" panose="020F0600000000000000" pitchFamily="50" charset="-128"/>
                        </a:rPr>
                        <a:t>℃</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光束</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ルーメン</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lm</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照度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ルクス</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altLang="ja-JP" sz="2000" u="none" strike="noStrike" dirty="0" err="1" smtClean="0">
                          <a:effectLst/>
                        </a:rPr>
                        <a:t>lX</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放射能</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ベクレル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err="1">
                          <a:effectLst/>
                        </a:rPr>
                        <a:t>Bq</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吸収線量</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グレイ</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altLang="ja-JP" sz="2000" b="0" i="0" u="none" strike="noStrike" dirty="0" err="1" smtClean="0">
                          <a:solidFill>
                            <a:schemeClr val="dk1"/>
                          </a:solidFill>
                          <a:effectLst/>
                          <a:latin typeface="+mn-lt"/>
                          <a:ea typeface="+mn-ea"/>
                        </a:rPr>
                        <a:t>Gy</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熱量当量</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シーベルト</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err="1">
                          <a:effectLst/>
                        </a:rPr>
                        <a:t>Sv</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27" name="角丸四角形 26"/>
          <p:cNvSpPr/>
          <p:nvPr/>
        </p:nvSpPr>
        <p:spPr bwMode="auto">
          <a:xfrm>
            <a:off x="5172891" y="246889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8" name="角丸四角形 27"/>
          <p:cNvSpPr/>
          <p:nvPr/>
        </p:nvSpPr>
        <p:spPr bwMode="auto">
          <a:xfrm>
            <a:off x="9112069" y="246889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9" name="角丸四角形 28"/>
          <p:cNvSpPr/>
          <p:nvPr/>
        </p:nvSpPr>
        <p:spPr bwMode="auto">
          <a:xfrm>
            <a:off x="5172891" y="287383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0" name="角丸四角形 29"/>
          <p:cNvSpPr/>
          <p:nvPr/>
        </p:nvSpPr>
        <p:spPr bwMode="auto">
          <a:xfrm>
            <a:off x="9112069" y="286077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1" name="角丸四角形 30"/>
          <p:cNvSpPr/>
          <p:nvPr/>
        </p:nvSpPr>
        <p:spPr bwMode="auto">
          <a:xfrm>
            <a:off x="5172891" y="325265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2" name="角丸四角形 31"/>
          <p:cNvSpPr/>
          <p:nvPr/>
        </p:nvSpPr>
        <p:spPr bwMode="auto">
          <a:xfrm>
            <a:off x="9112069" y="325265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3" name="角丸四角形 32"/>
          <p:cNvSpPr/>
          <p:nvPr/>
        </p:nvSpPr>
        <p:spPr bwMode="auto">
          <a:xfrm>
            <a:off x="5172891" y="3659796"/>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4" name="角丸四角形 33"/>
          <p:cNvSpPr/>
          <p:nvPr/>
        </p:nvSpPr>
        <p:spPr bwMode="auto">
          <a:xfrm>
            <a:off x="9112069" y="3646733"/>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5" name="角丸四角形 34"/>
          <p:cNvSpPr/>
          <p:nvPr/>
        </p:nvSpPr>
        <p:spPr bwMode="auto">
          <a:xfrm>
            <a:off x="5172891" y="406694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6" name="角丸四角形 35"/>
          <p:cNvSpPr/>
          <p:nvPr/>
        </p:nvSpPr>
        <p:spPr bwMode="auto">
          <a:xfrm>
            <a:off x="9112069" y="406694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7" name="角丸四角形 36"/>
          <p:cNvSpPr/>
          <p:nvPr/>
        </p:nvSpPr>
        <p:spPr bwMode="auto">
          <a:xfrm>
            <a:off x="5172891" y="4447952"/>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8" name="角丸四角形 37"/>
          <p:cNvSpPr/>
          <p:nvPr/>
        </p:nvSpPr>
        <p:spPr bwMode="auto">
          <a:xfrm>
            <a:off x="9112069" y="4434889"/>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39" name="角丸四角形 38"/>
          <p:cNvSpPr/>
          <p:nvPr/>
        </p:nvSpPr>
        <p:spPr bwMode="auto">
          <a:xfrm>
            <a:off x="5172891" y="486164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40" name="角丸四角形 39"/>
          <p:cNvSpPr/>
          <p:nvPr/>
        </p:nvSpPr>
        <p:spPr bwMode="auto">
          <a:xfrm>
            <a:off x="9112069" y="483552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41" name="角丸四角形 40"/>
          <p:cNvSpPr/>
          <p:nvPr/>
        </p:nvSpPr>
        <p:spPr bwMode="auto">
          <a:xfrm>
            <a:off x="5172891" y="5236145"/>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42" name="角丸四角形 41"/>
          <p:cNvSpPr/>
          <p:nvPr/>
        </p:nvSpPr>
        <p:spPr bwMode="auto">
          <a:xfrm>
            <a:off x="9112069" y="5223082"/>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43" name="角丸四角形 42"/>
          <p:cNvSpPr/>
          <p:nvPr/>
        </p:nvSpPr>
        <p:spPr bwMode="auto">
          <a:xfrm>
            <a:off x="5172891" y="5649841"/>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44" name="角丸四角形 43"/>
          <p:cNvSpPr/>
          <p:nvPr/>
        </p:nvSpPr>
        <p:spPr bwMode="auto">
          <a:xfrm>
            <a:off x="9112069" y="562371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Tree>
    <p:extLst>
      <p:ext uri="{BB962C8B-B14F-4D97-AF65-F5344CB8AC3E}">
        <p14:creationId xmlns:p14="http://schemas.microsoft.com/office/powerpoint/2010/main" val="457743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7"/>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7" restart="whenNotActive" fill="hold" evtFilter="cancelBubble" nodeType="interactiveSeq">
                <p:stCondLst>
                  <p:cond evt="onClick" delay="0">
                    <p:tgtEl>
                      <p:spTgt spid="2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12" restart="whenNotActive" fill="hold" evtFilter="cancelBubble" nodeType="interactiveSeq">
                <p:stCondLst>
                  <p:cond evt="onClick" delay="0">
                    <p:tgtEl>
                      <p:spTgt spid="29"/>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17" restart="whenNotActive" fill="hold" evtFilter="cancelBubble" nodeType="interactiveSeq">
                <p:stCondLst>
                  <p:cond evt="onClick" delay="0">
                    <p:tgtEl>
                      <p:spTgt spid="3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22" restart="whenNotActive" fill="hold" evtFilter="cancelBubble" nodeType="interactiveSeq">
                <p:stCondLst>
                  <p:cond evt="onClick" delay="0">
                    <p:tgtEl>
                      <p:spTgt spid="3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27" restart="whenNotActive" fill="hold" evtFilter="cancelBubble" nodeType="interactiveSeq">
                <p:stCondLst>
                  <p:cond evt="onClick" delay="0">
                    <p:tgtEl>
                      <p:spTgt spid="3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32" restart="whenNotActive" fill="hold" evtFilter="cancelBubble" nodeType="interactiveSeq">
                <p:stCondLst>
                  <p:cond evt="onClick" delay="0">
                    <p:tgtEl>
                      <p:spTgt spid="3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37" restart="whenNotActive" fill="hold" evtFilter="cancelBubble" nodeType="interactiveSeq">
                <p:stCondLst>
                  <p:cond evt="onClick" delay="0">
                    <p:tgtEl>
                      <p:spTgt spid="3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42" restart="whenNotActive" fill="hold" evtFilter="cancelBubble" nodeType="interactiveSeq">
                <p:stCondLst>
                  <p:cond evt="onClick" delay="0">
                    <p:tgtEl>
                      <p:spTgt spid="35"/>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47" restart="whenNotActive" fill="hold" evtFilter="cancelBubble" nodeType="interactiveSeq">
                <p:stCondLst>
                  <p:cond evt="onClick" delay="0">
                    <p:tgtEl>
                      <p:spTgt spid="36"/>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52" restart="whenNotActive" fill="hold" evtFilter="cancelBubble" nodeType="interactiveSeq">
                <p:stCondLst>
                  <p:cond evt="onClick" delay="0">
                    <p:tgtEl>
                      <p:spTgt spid="37"/>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57" restart="whenNotActive" fill="hold" evtFilter="cancelBubble" nodeType="interactiveSeq">
                <p:stCondLst>
                  <p:cond evt="onClick" delay="0">
                    <p:tgtEl>
                      <p:spTgt spid="38"/>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62" restart="whenNotActive" fill="hold" evtFilter="cancelBubble" nodeType="interactiveSeq">
                <p:stCondLst>
                  <p:cond evt="onClick" delay="0">
                    <p:tgtEl>
                      <p:spTgt spid="39"/>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67" restart="whenNotActive" fill="hold" evtFilter="cancelBubble" nodeType="interactiveSeq">
                <p:stCondLst>
                  <p:cond evt="onClick" delay="0">
                    <p:tgtEl>
                      <p:spTgt spid="40"/>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72" restart="whenNotActive" fill="hold" evtFilter="cancelBubble" nodeType="interactiveSeq">
                <p:stCondLst>
                  <p:cond evt="onClick" delay="0">
                    <p:tgtEl>
                      <p:spTgt spid="41"/>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77" restart="whenNotActive" fill="hold" evtFilter="cancelBubble" nodeType="interactiveSeq">
                <p:stCondLst>
                  <p:cond evt="onClick" delay="0">
                    <p:tgtEl>
                      <p:spTgt spid="42"/>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82" restart="whenNotActive" fill="hold" evtFilter="cancelBubble" nodeType="interactiveSeq">
                <p:stCondLst>
                  <p:cond evt="onClick" delay="0">
                    <p:tgtEl>
                      <p:spTgt spid="43"/>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87" restart="whenNotActive" fill="hold" evtFilter="cancelBubble" nodeType="interactiveSeq">
                <p:stCondLst>
                  <p:cond evt="onClick" delay="0">
                    <p:tgtEl>
                      <p:spTgt spid="44"/>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組立単位（固有の単位を含むもの）</a:t>
            </a:r>
            <a:endParaRPr kumimoji="1" lang="ja-JP" altLang="en-US" dirty="0">
              <a:solidFill>
                <a:srgbClr val="0070C0"/>
              </a:solidFill>
            </a:endParaRPr>
          </a:p>
        </p:txBody>
      </p:sp>
      <p:graphicFrame>
        <p:nvGraphicFramePr>
          <p:cNvPr id="6" name="コンテンツ プレースホルダー 5"/>
          <p:cNvGraphicFramePr>
            <a:graphicFrameLocks noGrp="1"/>
          </p:cNvGraphicFramePr>
          <p:nvPr>
            <p:ph idx="1"/>
            <p:extLst/>
          </p:nvPr>
        </p:nvGraphicFramePr>
        <p:xfrm>
          <a:off x="1422400" y="1620000"/>
          <a:ext cx="10620000" cy="1980000"/>
        </p:xfrm>
        <a:graphic>
          <a:graphicData uri="http://schemas.openxmlformats.org/drawingml/2006/table">
            <a:tbl>
              <a:tblPr firstRow="1" bandRow="1">
                <a:tableStyleId>{8A107856-5554-42FB-B03E-39F5DBC370BA}</a:tableStyleId>
              </a:tblPr>
              <a:tblGrid>
                <a:gridCol w="3540000"/>
                <a:gridCol w="3540000"/>
                <a:gridCol w="3540000"/>
              </a:tblGrid>
              <a:tr h="396000">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2000" u="none" strike="noStrike" dirty="0">
                          <a:solidFill>
                            <a:schemeClr val="bg1"/>
                          </a:solidFill>
                          <a:effectLst/>
                        </a:rPr>
                        <a:t>単位の名称</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2000" u="none" strike="noStrike" dirty="0">
                          <a:solidFill>
                            <a:schemeClr val="bg1"/>
                          </a:solidFill>
                          <a:effectLst/>
                        </a:rPr>
                        <a:t>単位記号</a:t>
                      </a:r>
                      <a:endParaRPr lang="ja-JP" altLang="en-US" sz="2000" b="0" i="0" u="none" strike="noStrike" dirty="0">
                        <a:solidFill>
                          <a:schemeClr val="bg1"/>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2">
                        <a:lumMod val="60000"/>
                        <a:lumOff val="40000"/>
                      </a:schemeClr>
                    </a:solidFill>
                  </a:tcPr>
                </a:tc>
              </a:tr>
              <a:tr h="396000">
                <a:tc>
                  <a:txBody>
                    <a:bodyPr/>
                    <a:lstStyle/>
                    <a:p>
                      <a:pPr algn="ctr" fontAlgn="ctr"/>
                      <a:r>
                        <a:rPr lang="ja-JP" altLang="en-US" sz="2000" u="none" strike="noStrike" dirty="0">
                          <a:effectLst/>
                        </a:rPr>
                        <a:t>粘度</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パスカル秒</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err="1">
                          <a:effectLst/>
                        </a:rPr>
                        <a:t>Pa・s</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表面張力</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dirty="0">
                          <a:effectLst/>
                        </a:rPr>
                        <a:t>ニュートン毎メートル</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a:effectLst/>
                        </a:rPr>
                        <a:t>N/m</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比熱容量</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1800" u="none" strike="noStrike" dirty="0">
                          <a:effectLst/>
                        </a:rPr>
                        <a:t>ジュール毎キログラム毎ケルビン</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smtClean="0">
                          <a:effectLst/>
                        </a:rPr>
                        <a:t>J/</a:t>
                      </a:r>
                      <a:r>
                        <a:rPr lang="en-US" sz="2000" u="none" strike="noStrike" dirty="0" err="1" smtClean="0">
                          <a:effectLst/>
                        </a:rPr>
                        <a:t>kg・K</a:t>
                      </a:r>
                      <a:r>
                        <a:rPr lang="en-US" sz="2000" u="none" strike="noStrike" dirty="0">
                          <a:effectLst/>
                        </a:rPr>
                        <a:t>）</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96000">
                <a:tc>
                  <a:txBody>
                    <a:bodyPr/>
                    <a:lstStyle/>
                    <a:p>
                      <a:pPr algn="ctr" fontAlgn="ctr"/>
                      <a:r>
                        <a:rPr lang="ja-JP" altLang="en-US" sz="2000" u="none" strike="noStrike" dirty="0">
                          <a:effectLst/>
                        </a:rPr>
                        <a:t>熱伝導率</a:t>
                      </a:r>
                      <a:endPar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2000" u="none" strike="noStrike">
                          <a:effectLst/>
                        </a:rPr>
                        <a:t>ワット毎メートル毎ケルビン</a:t>
                      </a:r>
                      <a:endParaRPr lang="ja-JP" altLang="en-US" sz="20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sz="2000" u="none" strike="noStrike" dirty="0" smtClean="0">
                          <a:effectLst/>
                        </a:rPr>
                        <a:t>W/</a:t>
                      </a:r>
                      <a:r>
                        <a:rPr lang="en-US" altLang="ja-JP" sz="2000" u="none" strike="noStrike" dirty="0" smtClean="0">
                          <a:effectLst/>
                        </a:rPr>
                        <a:t>(</a:t>
                      </a:r>
                      <a:r>
                        <a:rPr lang="en-US" sz="2000" u="none" strike="noStrike" dirty="0" err="1" smtClean="0">
                          <a:effectLst/>
                        </a:rPr>
                        <a:t>m・K</a:t>
                      </a:r>
                      <a:r>
                        <a:rPr lang="en-US" altLang="ja-JP" sz="2000" u="none" strike="noStrike" dirty="0">
                          <a:effectLst/>
                        </a:rPr>
                        <a:t>)</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4" name="角丸四角形 3"/>
          <p:cNvSpPr/>
          <p:nvPr/>
        </p:nvSpPr>
        <p:spPr bwMode="auto">
          <a:xfrm>
            <a:off x="5172891" y="246889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5" name="角丸四角形 4"/>
          <p:cNvSpPr/>
          <p:nvPr/>
        </p:nvSpPr>
        <p:spPr bwMode="auto">
          <a:xfrm>
            <a:off x="9112069" y="246889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7" name="角丸四角形 6"/>
          <p:cNvSpPr/>
          <p:nvPr/>
        </p:nvSpPr>
        <p:spPr bwMode="auto">
          <a:xfrm>
            <a:off x="5172891" y="2873838"/>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8" name="角丸四角形 7"/>
          <p:cNvSpPr/>
          <p:nvPr/>
        </p:nvSpPr>
        <p:spPr bwMode="auto">
          <a:xfrm>
            <a:off x="9112069" y="2860775"/>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9" name="角丸四角形 8"/>
          <p:cNvSpPr/>
          <p:nvPr/>
        </p:nvSpPr>
        <p:spPr bwMode="auto">
          <a:xfrm>
            <a:off x="5172891" y="3252650"/>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10" name="角丸四角形 9"/>
          <p:cNvSpPr/>
          <p:nvPr/>
        </p:nvSpPr>
        <p:spPr bwMode="auto">
          <a:xfrm>
            <a:off x="9112069" y="3252650"/>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5" name="角丸四角形 24"/>
          <p:cNvSpPr/>
          <p:nvPr/>
        </p:nvSpPr>
        <p:spPr bwMode="auto">
          <a:xfrm>
            <a:off x="5172891" y="2062841"/>
            <a:ext cx="3148149" cy="261247"/>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
        <p:nvSpPr>
          <p:cNvPr id="26" name="角丸四角形 25"/>
          <p:cNvSpPr/>
          <p:nvPr/>
        </p:nvSpPr>
        <p:spPr bwMode="auto">
          <a:xfrm>
            <a:off x="9112069" y="2062841"/>
            <a:ext cx="2325188" cy="28738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p:spTree>
    <p:extLst>
      <p:ext uri="{BB962C8B-B14F-4D97-AF65-F5344CB8AC3E}">
        <p14:creationId xmlns:p14="http://schemas.microsoft.com/office/powerpoint/2010/main" val="29968881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7" restart="whenNotActive" fill="hold" evtFilter="cancelBubble" nodeType="interactiveSeq">
                <p:stCondLst>
                  <p:cond evt="onClick" delay="0">
                    <p:tgtEl>
                      <p:spTgt spid="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2" restart="whenNotActive" fill="hold" evtFilter="cancelBubble" nodeType="interactiveSeq">
                <p:stCondLst>
                  <p:cond evt="onClick" delay="0">
                    <p:tgtEl>
                      <p:spTgt spid="9"/>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7" restart="whenNotActive" fill="hold" evtFilter="cancelBubble" nodeType="interactiveSeq">
                <p:stCondLst>
                  <p:cond evt="onClick" delay="0">
                    <p:tgtEl>
                      <p:spTgt spid="10"/>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25"/>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37" restart="whenNotActive" fill="hold" evtFilter="cancelBubble" nodeType="interactiveSeq">
                <p:stCondLst>
                  <p:cond evt="onClick" delay="0">
                    <p:tgtEl>
                      <p:spTgt spid="26"/>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4" grpId="0" animBg="1"/>
      <p:bldP spid="5" grpId="0" animBg="1"/>
      <p:bldP spid="7" grpId="0" animBg="1"/>
      <p:bldP spid="8" grpId="0" animBg="1"/>
      <p:bldP spid="9" grpId="0" animBg="1"/>
      <p:bldP spid="10" grpId="0" animBg="1"/>
      <p:bldP spid="25" grpId="0" animBg="1"/>
      <p:bldP spid="26" grpId="0" animBg="1"/>
    </p:bldLst>
  </p:timing>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dirty="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5401</TotalTime>
  <Words>746</Words>
  <Application>Microsoft Office PowerPoint</Application>
  <PresentationFormat>ワイド画面</PresentationFormat>
  <Paragraphs>271</Paragraphs>
  <Slides>11</Slides>
  <Notes>11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ariant>
        <vt:lpstr>目的別スライド ショー</vt:lpstr>
      </vt:variant>
      <vt:variant>
        <vt:i4>1</vt:i4>
      </vt:variant>
    </vt:vector>
  </HeadingPairs>
  <TitlesOfParts>
    <vt:vector size="19" baseType="lpstr">
      <vt:lpstr>HG丸ｺﾞｼｯｸM-PRO</vt:lpstr>
      <vt:lpstr>ＭＳ Ｐゴシック</vt:lpstr>
      <vt:lpstr>Arial</vt:lpstr>
      <vt:lpstr>Arial Narrow</vt:lpstr>
      <vt:lpstr>Calibri</vt:lpstr>
      <vt:lpstr>Impact</vt:lpstr>
      <vt:lpstr>テーマ1</vt:lpstr>
      <vt:lpstr>PowerPoint プレゼンテーション</vt:lpstr>
      <vt:lpstr>単位系</vt:lpstr>
      <vt:lpstr>国際単位系（ＳＩ）</vt:lpstr>
      <vt:lpstr>ＳＩ単位（基本単位）</vt:lpstr>
      <vt:lpstr>補助単位</vt:lpstr>
      <vt:lpstr>組立単位</vt:lpstr>
      <vt:lpstr>組立単位（固有の名称をもつもの）①</vt:lpstr>
      <vt:lpstr>組立単位（固有の名称をもつもの）②</vt:lpstr>
      <vt:lpstr>組立単位（固有の単位を含むもの）</vt:lpstr>
      <vt:lpstr>接頭語①</vt:lpstr>
      <vt:lpstr>接頭語②</vt:lpstr>
      <vt:lpstr>目的別スライド ショー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システム研究室</cp:lastModifiedBy>
  <cp:revision>3</cp:revision>
  <cp:lastPrinted>2015-02-13T01:34:04Z</cp:lastPrinted>
  <dcterms:created xsi:type="dcterms:W3CDTF">2014-06-05T05:26:45Z</dcterms:created>
  <dcterms:modified xsi:type="dcterms:W3CDTF">2015-03-11T02:04:07Z</dcterms:modified>
</cp:coreProperties>
</file>