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94" r:id="rId2"/>
    <p:sldId id="293" r:id="rId3"/>
    <p:sldId id="307" r:id="rId4"/>
  </p:sldIdLst>
  <p:sldSz cx="12192000" cy="6858000"/>
  <p:notesSz cx="6807200" cy="9939338"/>
  <p:custShowLst>
    <p:custShow name="目的別スライド ショー 1" id="0">
      <p:sldLst/>
    </p:custShow>
  </p:custShow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439B4BD-6045-4AF3-AD9A-21897CB80BFD}">
          <p14:sldIdLst>
            <p14:sldId id="294"/>
            <p14:sldId id="293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1" autoAdjust="0"/>
    <p:restoredTop sz="63364" autoAdjust="0"/>
  </p:normalViewPr>
  <p:slideViewPr>
    <p:cSldViewPr snapToGrid="0">
      <p:cViewPr varScale="1">
        <p:scale>
          <a:sx n="73" d="100"/>
          <a:sy n="73" d="100"/>
        </p:scale>
        <p:origin x="169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1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C8F6E-9FAB-4D38-9DC6-26E6FCCC13BA}" type="datetimeFigureOut">
              <a:rPr kumimoji="1" lang="ja-JP" altLang="en-US" smtClean="0"/>
              <a:t>2015/2/13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683A0-320B-4F41-8418-ECB6D34B5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48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dirty="0" smtClean="0">
              <a:solidFill>
                <a:srgbClr val="0070C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279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1200" dirty="0" smtClean="0">
                <a:latin typeface="+mn-ea"/>
                <a:ea typeface="+mn-ea"/>
              </a:rPr>
              <a:t>例題１　次の単位換算をしなさい。</a:t>
            </a:r>
            <a:endParaRPr lang="en-US" altLang="ja-JP" sz="1200" dirty="0" smtClean="0">
              <a:latin typeface="+mn-ea"/>
              <a:ea typeface="+mn-ea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ja-JP" altLang="en-US" sz="1200" dirty="0" smtClean="0">
                <a:latin typeface="+mn-ea"/>
                <a:ea typeface="+mn-ea"/>
              </a:rPr>
              <a:t>　・アルミニウムの密度　</a:t>
            </a:r>
            <a:r>
              <a:rPr lang="en-US" altLang="ja-JP" sz="1200" dirty="0" smtClean="0">
                <a:latin typeface="+mn-ea"/>
                <a:ea typeface="+mn-ea"/>
              </a:rPr>
              <a:t>8.96[g/cm</a:t>
            </a:r>
            <a:r>
              <a:rPr lang="en-US" altLang="ja-JP" sz="1200" baseline="30000" dirty="0" smtClean="0">
                <a:latin typeface="+mn-ea"/>
                <a:ea typeface="+mn-ea"/>
              </a:rPr>
              <a:t>3</a:t>
            </a:r>
            <a:r>
              <a:rPr lang="en-US" altLang="ja-JP" sz="1200" dirty="0" smtClean="0">
                <a:latin typeface="+mn-ea"/>
                <a:ea typeface="+mn-ea"/>
              </a:rPr>
              <a:t>]</a:t>
            </a:r>
            <a:r>
              <a:rPr lang="ja-JP" altLang="en-US" sz="1200" dirty="0" smtClean="0">
                <a:latin typeface="+mn-ea"/>
                <a:ea typeface="+mn-ea"/>
              </a:rPr>
              <a:t>　→　</a:t>
            </a:r>
            <a:r>
              <a:rPr lang="en-US" altLang="ja-JP" sz="1200" dirty="0" smtClean="0">
                <a:latin typeface="+mn-ea"/>
                <a:ea typeface="+mn-ea"/>
              </a:rPr>
              <a:t>[kg/m</a:t>
            </a:r>
            <a:r>
              <a:rPr lang="en-US" altLang="ja-JP" sz="1200" baseline="30000" dirty="0" smtClean="0">
                <a:latin typeface="+mn-ea"/>
                <a:ea typeface="+mn-ea"/>
              </a:rPr>
              <a:t>3</a:t>
            </a:r>
            <a:r>
              <a:rPr lang="en-US" altLang="ja-JP" sz="1200" dirty="0" smtClean="0">
                <a:latin typeface="+mn-ea"/>
                <a:ea typeface="+mn-ea"/>
              </a:rPr>
              <a:t>]</a:t>
            </a:r>
            <a:r>
              <a:rPr lang="ja-JP" altLang="en-US" sz="1200" dirty="0" smtClean="0">
                <a:latin typeface="+mn-ea"/>
                <a:ea typeface="+mn-ea"/>
              </a:rPr>
              <a:t>　答え　</a:t>
            </a:r>
            <a:r>
              <a:rPr lang="en-US" altLang="ja-JP" sz="1200" dirty="0" smtClean="0">
                <a:latin typeface="+mn-ea"/>
                <a:ea typeface="+mn-ea"/>
              </a:rPr>
              <a:t>8960[kg/m</a:t>
            </a:r>
            <a:r>
              <a:rPr lang="en-US" altLang="ja-JP" sz="1200" baseline="30000" dirty="0" smtClean="0">
                <a:latin typeface="+mn-ea"/>
                <a:ea typeface="+mn-ea"/>
              </a:rPr>
              <a:t>3</a:t>
            </a:r>
            <a:r>
              <a:rPr lang="en-US" altLang="ja-JP" sz="1200" dirty="0" smtClean="0">
                <a:latin typeface="+mn-ea"/>
                <a:ea typeface="+mn-ea"/>
              </a:rPr>
              <a:t>]</a:t>
            </a:r>
            <a:r>
              <a:rPr lang="ja-JP" altLang="en-US" sz="1200" dirty="0" smtClean="0">
                <a:latin typeface="+mn-ea"/>
                <a:ea typeface="+mn-ea"/>
              </a:rPr>
              <a:t>　</a:t>
            </a:r>
            <a:endParaRPr lang="en-US" altLang="ja-JP" sz="1200" dirty="0" smtClean="0">
              <a:latin typeface="+mn-ea"/>
              <a:ea typeface="+mn-ea"/>
            </a:endParaRPr>
          </a:p>
          <a:p>
            <a:pPr marL="0" indent="0">
              <a:buNone/>
            </a:pPr>
            <a:r>
              <a:rPr lang="ja-JP" altLang="en-US" sz="1200" dirty="0" smtClean="0">
                <a:latin typeface="+mn-ea"/>
                <a:ea typeface="+mn-ea"/>
              </a:rPr>
              <a:t>　・</a:t>
            </a:r>
            <a:r>
              <a:rPr kumimoji="1" lang="ja-JP" altLang="en-US" sz="1200" dirty="0" smtClean="0">
                <a:latin typeface="+mn-ea"/>
                <a:ea typeface="+mn-ea"/>
              </a:rPr>
              <a:t>自動車の速度　</a:t>
            </a:r>
            <a:r>
              <a:rPr kumimoji="1" lang="en-US" altLang="ja-JP" sz="1200" dirty="0" smtClean="0">
                <a:latin typeface="+mn-ea"/>
                <a:ea typeface="+mn-ea"/>
              </a:rPr>
              <a:t>80.0[km/h] </a:t>
            </a:r>
            <a:r>
              <a:rPr kumimoji="1" lang="ja-JP" altLang="en-US" sz="1200" dirty="0" smtClean="0">
                <a:latin typeface="+mn-ea"/>
                <a:ea typeface="+mn-ea"/>
              </a:rPr>
              <a:t>　→　</a:t>
            </a:r>
            <a:r>
              <a:rPr kumimoji="1" lang="en-US" altLang="ja-JP" sz="1200" dirty="0" smtClean="0">
                <a:latin typeface="+mn-ea"/>
                <a:ea typeface="+mn-ea"/>
              </a:rPr>
              <a:t>[m/s]</a:t>
            </a:r>
            <a:r>
              <a:rPr kumimoji="1" lang="ja-JP" altLang="en-US" sz="1200" dirty="0" smtClean="0">
                <a:latin typeface="+mn-ea"/>
                <a:ea typeface="+mn-ea"/>
              </a:rPr>
              <a:t>　</a:t>
            </a:r>
            <a:r>
              <a:rPr lang="ja-JP" altLang="en-US" sz="1200" dirty="0" smtClean="0">
                <a:latin typeface="+mn-ea"/>
                <a:ea typeface="+mn-ea"/>
              </a:rPr>
              <a:t>答え</a:t>
            </a:r>
            <a:r>
              <a:rPr lang="en-US" altLang="ja-JP" sz="1200" dirty="0" smtClean="0">
                <a:latin typeface="+mn-ea"/>
                <a:ea typeface="+mn-ea"/>
              </a:rPr>
              <a:t> </a:t>
            </a:r>
            <a:r>
              <a:rPr lang="ja-JP" altLang="en-US" sz="1200" dirty="0" smtClean="0">
                <a:latin typeface="+mn-ea"/>
                <a:ea typeface="+mn-ea"/>
              </a:rPr>
              <a:t>　</a:t>
            </a:r>
            <a:r>
              <a:rPr lang="en-US" altLang="ja-JP" sz="1200" dirty="0" smtClean="0">
                <a:latin typeface="+mn-ea"/>
                <a:ea typeface="+mn-ea"/>
              </a:rPr>
              <a:t>22.2[m/s]</a:t>
            </a:r>
          </a:p>
          <a:p>
            <a:endParaRPr kumimoji="1" lang="en-US" altLang="ja-JP" sz="1200" dirty="0" smtClean="0">
              <a:latin typeface="+mn-ea"/>
              <a:ea typeface="+mn-ea"/>
            </a:endParaRPr>
          </a:p>
          <a:p>
            <a:r>
              <a:rPr kumimoji="1" lang="ja-JP" altLang="en-US" sz="1200" dirty="0" smtClean="0">
                <a:latin typeface="+mn-ea"/>
                <a:ea typeface="+mn-ea"/>
              </a:rPr>
              <a:t>分からない生徒には，画面上のヒントをクリックさせる。</a:t>
            </a:r>
            <a:endParaRPr kumimoji="1" lang="ja-JP" altLang="en-US" sz="1200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236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ja-JP" altLang="en-US" sz="1200" dirty="0" smtClean="0">
                <a:latin typeface="+mn-ea"/>
                <a:ea typeface="+mn-ea"/>
              </a:rPr>
              <a:t>例題２　次の単位換算をしなさい。</a:t>
            </a:r>
            <a:endParaRPr lang="en-US" altLang="ja-JP" sz="1200" dirty="0" smtClean="0">
              <a:latin typeface="+mn-ea"/>
              <a:ea typeface="+mn-ea"/>
            </a:endParaRPr>
          </a:p>
          <a:p>
            <a:pPr marL="0" lvl="1" algn="l">
              <a:buFont typeface="Wingdings" panose="05000000000000000000" pitchFamily="2" charset="2"/>
              <a:buNone/>
            </a:pPr>
            <a:r>
              <a:rPr lang="ja-JP" altLang="en-US" sz="1200" dirty="0" smtClean="0">
                <a:latin typeface="+mn-ea"/>
                <a:ea typeface="+mn-ea"/>
              </a:rPr>
              <a:t>　・</a:t>
            </a:r>
            <a:r>
              <a:rPr lang="en-US" altLang="ja-JP" sz="1200" dirty="0" smtClean="0">
                <a:latin typeface="+mn-ea"/>
                <a:ea typeface="+mn-ea"/>
              </a:rPr>
              <a:t>1</a:t>
            </a:r>
            <a:r>
              <a:rPr lang="ja-JP" altLang="en-US" sz="1200" dirty="0" smtClean="0">
                <a:latin typeface="+mn-ea"/>
                <a:ea typeface="+mn-ea"/>
              </a:rPr>
              <a:t>回のシャワーの平均水量　</a:t>
            </a:r>
            <a:r>
              <a:rPr lang="en-US" altLang="ja-JP" sz="1200" dirty="0" smtClean="0">
                <a:latin typeface="+mn-ea"/>
                <a:ea typeface="+mn-ea"/>
              </a:rPr>
              <a:t>10.0[L/min]</a:t>
            </a:r>
            <a:r>
              <a:rPr lang="ja-JP" altLang="en-US" sz="1200" dirty="0" smtClean="0">
                <a:latin typeface="+mn-ea"/>
                <a:ea typeface="+mn-ea"/>
              </a:rPr>
              <a:t>　→　</a:t>
            </a:r>
            <a:r>
              <a:rPr lang="en-US" altLang="ja-JP" sz="1200" dirty="0" smtClean="0">
                <a:latin typeface="+mn-ea"/>
                <a:ea typeface="+mn-ea"/>
              </a:rPr>
              <a:t>[m</a:t>
            </a:r>
            <a:r>
              <a:rPr lang="en-US" altLang="ja-JP" sz="1200" baseline="30000" dirty="0" smtClean="0">
                <a:latin typeface="+mn-ea"/>
                <a:ea typeface="+mn-ea"/>
              </a:rPr>
              <a:t>3</a:t>
            </a:r>
            <a:r>
              <a:rPr lang="en-US" altLang="ja-JP" sz="1200" dirty="0" smtClean="0">
                <a:latin typeface="+mn-ea"/>
                <a:ea typeface="+mn-ea"/>
              </a:rPr>
              <a:t>/s]</a:t>
            </a:r>
            <a:r>
              <a:rPr lang="ja-JP" altLang="en-US" sz="1200" dirty="0" smtClean="0">
                <a:latin typeface="+mn-ea"/>
                <a:ea typeface="+mn-ea"/>
              </a:rPr>
              <a:t>　答え　</a:t>
            </a:r>
            <a:r>
              <a:rPr lang="en-US" altLang="ja-JP" sz="1200" dirty="0" smtClean="0">
                <a:latin typeface="+mn-ea"/>
                <a:ea typeface="+mn-ea"/>
              </a:rPr>
              <a:t>1.67×10</a:t>
            </a:r>
            <a:r>
              <a:rPr lang="en-US" altLang="ja-JP" sz="1200" baseline="30000" dirty="0" smtClean="0">
                <a:latin typeface="+mn-ea"/>
                <a:ea typeface="+mn-ea"/>
              </a:rPr>
              <a:t>-4</a:t>
            </a:r>
            <a:r>
              <a:rPr lang="en-US" altLang="ja-JP" sz="1200" dirty="0" smtClean="0">
                <a:latin typeface="+mn-ea"/>
                <a:ea typeface="+mn-ea"/>
              </a:rPr>
              <a:t>[m</a:t>
            </a:r>
            <a:r>
              <a:rPr lang="en-US" altLang="ja-JP" sz="1200" baseline="30000" dirty="0" smtClean="0">
                <a:latin typeface="+mn-ea"/>
                <a:ea typeface="+mn-ea"/>
              </a:rPr>
              <a:t>3</a:t>
            </a:r>
            <a:r>
              <a:rPr lang="en-US" altLang="ja-JP" sz="1200" dirty="0" smtClean="0">
                <a:latin typeface="+mn-ea"/>
                <a:ea typeface="+mn-ea"/>
              </a:rPr>
              <a:t>/s]</a:t>
            </a:r>
          </a:p>
          <a:p>
            <a:pPr marL="0" lvl="1" algn="l">
              <a:buFont typeface="Wingdings" panose="05000000000000000000" pitchFamily="2" charset="2"/>
              <a:buNone/>
            </a:pPr>
            <a:r>
              <a:rPr kumimoji="1" lang="ja-JP" altLang="en-US" sz="1200" dirty="0" smtClean="0">
                <a:latin typeface="+mn-ea"/>
                <a:ea typeface="+mn-ea"/>
              </a:rPr>
              <a:t>　・</a:t>
            </a:r>
            <a:r>
              <a:rPr kumimoji="1" lang="en-US" altLang="ja-JP" sz="1200" dirty="0" smtClean="0">
                <a:latin typeface="+mn-ea"/>
                <a:ea typeface="+mn-ea"/>
              </a:rPr>
              <a:t>1</a:t>
            </a:r>
            <a:r>
              <a:rPr kumimoji="1" lang="ja-JP" altLang="en-US" sz="1200" dirty="0" smtClean="0">
                <a:latin typeface="+mn-ea"/>
                <a:ea typeface="+mn-ea"/>
              </a:rPr>
              <a:t>世帯当りの</a:t>
            </a:r>
            <a:r>
              <a:rPr kumimoji="1" lang="en-US" altLang="ja-JP" sz="1200" dirty="0" smtClean="0">
                <a:latin typeface="+mn-ea"/>
                <a:ea typeface="+mn-ea"/>
              </a:rPr>
              <a:t>CO</a:t>
            </a:r>
            <a:r>
              <a:rPr kumimoji="1" lang="en-US" altLang="ja-JP" sz="1200" baseline="-25000" dirty="0" smtClean="0">
                <a:latin typeface="+mn-ea"/>
                <a:ea typeface="+mn-ea"/>
              </a:rPr>
              <a:t>2</a:t>
            </a:r>
            <a:r>
              <a:rPr kumimoji="1" lang="ja-JP" altLang="en-US" sz="1200" dirty="0" smtClean="0">
                <a:latin typeface="+mn-ea"/>
                <a:ea typeface="+mn-ea"/>
              </a:rPr>
              <a:t>排出量　</a:t>
            </a:r>
            <a:r>
              <a:rPr kumimoji="1" lang="en-US" altLang="ja-JP" sz="1200" dirty="0" smtClean="0">
                <a:latin typeface="+mn-ea"/>
                <a:ea typeface="+mn-ea"/>
              </a:rPr>
              <a:t>3600[kg/y]</a:t>
            </a:r>
            <a:r>
              <a:rPr kumimoji="1" lang="ja-JP" altLang="en-US" sz="1200" dirty="0" smtClean="0">
                <a:latin typeface="+mn-ea"/>
                <a:ea typeface="+mn-ea"/>
              </a:rPr>
              <a:t>　→　</a:t>
            </a:r>
            <a:r>
              <a:rPr kumimoji="1" lang="en-US" altLang="ja-JP" sz="1200" dirty="0" smtClean="0">
                <a:latin typeface="+mn-ea"/>
                <a:ea typeface="+mn-ea"/>
              </a:rPr>
              <a:t>[g/d]</a:t>
            </a:r>
            <a:r>
              <a:rPr kumimoji="1" lang="ja-JP" altLang="en-US" sz="1200" dirty="0" smtClean="0">
                <a:latin typeface="+mn-ea"/>
                <a:ea typeface="+mn-ea"/>
              </a:rPr>
              <a:t>　</a:t>
            </a:r>
            <a:r>
              <a:rPr lang="ja-JP" altLang="en-US" sz="1200" dirty="0" smtClean="0">
                <a:latin typeface="+mn-ea"/>
                <a:ea typeface="+mn-ea"/>
              </a:rPr>
              <a:t>答え　</a:t>
            </a:r>
            <a:r>
              <a:rPr lang="en-US" altLang="ja-JP" sz="1200" dirty="0" smtClean="0">
                <a:latin typeface="+mn-ea"/>
                <a:ea typeface="+mn-ea"/>
              </a:rPr>
              <a:t> 9863[g/d] </a:t>
            </a:r>
            <a:r>
              <a:rPr lang="ja-JP" altLang="en-US" sz="1200" dirty="0" smtClean="0">
                <a:latin typeface="+mn-ea"/>
                <a:ea typeface="+mn-ea"/>
              </a:rPr>
              <a:t>　</a:t>
            </a:r>
            <a:endParaRPr lang="en-US" altLang="ja-JP" sz="1200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dirty="0" smtClean="0">
              <a:latin typeface="+mn-ea"/>
              <a:ea typeface="+mn-e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 smtClean="0">
                <a:latin typeface="+mn-ea"/>
                <a:ea typeface="+mn-ea"/>
              </a:rPr>
              <a:t>分からない生徒には，画面上のヒントをクリックさせる。</a:t>
            </a:r>
          </a:p>
          <a:p>
            <a:endParaRPr kumimoji="1" lang="ja-JP" altLang="en-US" sz="1200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312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-14818" y="-3175"/>
            <a:ext cx="12221635" cy="6897688"/>
            <a:chOff x="-7" y="-2"/>
            <a:chExt cx="5774" cy="4345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524000" y="2286000"/>
            <a:ext cx="103632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41148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524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8596-9803-4AE0-A683-49C1681E697C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9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A7F6-A8CE-47B5-BCA8-2E42A1B85124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61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3048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D298-2163-4C77-97F6-580CAFD03876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75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4C1-D077-4991-A76C-0F62FF7AF6F2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93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AC10-F8BC-4620-8082-76353A0E2826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25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F841-4A88-454C-A6DC-DED168E616D4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2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4562-4334-4E61-A537-2B959E8F24FC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49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7470-488C-466F-8E83-572AA4935252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5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F59-D9E9-4A20-977F-19F326EEA335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9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B11B-32CA-436A-9B24-8B44DEA972CD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94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903-2215-49AB-B7B6-A4D0C0B9C425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8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-14818" y="-3175"/>
            <a:ext cx="12221635" cy="6897688"/>
            <a:chOff x="-7" y="-2"/>
            <a:chExt cx="5774" cy="4345"/>
          </a:xfrm>
        </p:grpSpPr>
        <p:grpSp>
          <p:nvGrpSpPr>
            <p:cNvPr id="3080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6764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600" y="63246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2E336A-39EB-4107-8124-EFF1C3D724BE}" type="slidenum">
              <a:rPr lang="en-US" altLang="ja-JP">
                <a:solidFill>
                  <a:srgbClr val="1F497D"/>
                </a:solidFill>
                <a:latin typeface="Arial Narrow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PowerPoint__________2.pptx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PowerPoint__________1.pptx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PowerPoint__________4.pptx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PowerPoint__________3.pptx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algn="ctr"/>
            <a:r>
              <a:rPr lang="ja-JP" altLang="en-US" sz="5400" dirty="0" smtClean="0">
                <a:solidFill>
                  <a:srgbClr val="0070C0"/>
                </a:solidFill>
              </a:rPr>
              <a:t>単位換算</a:t>
            </a:r>
            <a:endParaRPr kumimoji="1" lang="ja-JP" altLang="en-US" sz="5400" dirty="0">
              <a:solidFill>
                <a:srgbClr val="0070C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102850" y="246064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高等学校（工業）</a:t>
            </a:r>
          </a:p>
        </p:txBody>
      </p:sp>
    </p:spTree>
    <p:extLst>
      <p:ext uri="{BB962C8B-B14F-4D97-AF65-F5344CB8AC3E}">
        <p14:creationId xmlns:p14="http://schemas.microsoft.com/office/powerpoint/2010/main" val="349577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単位換算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22400" y="1663874"/>
            <a:ext cx="10677742" cy="4114800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1800" dirty="0" smtClean="0">
                <a:latin typeface="+mn-ea"/>
              </a:rPr>
              <a:t>例題１　次の単位換算をしなさい。</a:t>
            </a:r>
            <a:endParaRPr lang="en-US" altLang="ja-JP" sz="1800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アルミニウムの密度　</a:t>
            </a:r>
            <a:r>
              <a:rPr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8.96[g/cm</a:t>
            </a:r>
            <a:r>
              <a:rPr lang="en-US" altLang="ja-JP" sz="24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ja-JP" altLang="en-US" sz="2400" dirty="0" smtClean="0">
                <a:latin typeface="Cambria Math" panose="02040503050406030204" pitchFamily="18" charset="0"/>
                <a:ea typeface="HG丸ｺﾞｼｯｸM-PRO" panose="020F0600000000000000" pitchFamily="50" charset="-128"/>
              </a:rPr>
              <a:t>　→　</a:t>
            </a:r>
            <a:r>
              <a:rPr lang="en-US" altLang="ja-JP" sz="2400" dirty="0" smtClean="0">
                <a:latin typeface="Cambria Math" panose="02040503050406030204" pitchFamily="18" charset="0"/>
                <a:ea typeface="HG丸ｺﾞｼｯｸM-PRO" panose="020F0600000000000000" pitchFamily="50" charset="-128"/>
              </a:rPr>
              <a:t>[</a:t>
            </a:r>
            <a:r>
              <a:rPr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kg/m</a:t>
            </a:r>
            <a:r>
              <a:rPr lang="en-US" altLang="ja-JP" sz="24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</a:p>
          <a:p>
            <a:pPr marL="0" indent="0"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　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答え　</a:t>
            </a:r>
            <a:r>
              <a:rPr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8960[kg/m</a:t>
            </a:r>
            <a:r>
              <a:rPr lang="en-US" altLang="ja-JP" sz="24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altLang="ja-JP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自動車の速度　</a:t>
            </a:r>
            <a:r>
              <a:rPr kumimoji="1"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80.0[km/h]</a:t>
            </a:r>
            <a:r>
              <a:rPr kumimoji="1" lang="ja-JP" altLang="en-US" sz="2400" dirty="0" smtClean="0">
                <a:latin typeface="Cambria Math" panose="02040503050406030204" pitchFamily="18" charset="0"/>
                <a:ea typeface="HG丸ｺﾞｼｯｸM-PRO" panose="020F0600000000000000" pitchFamily="50" charset="-128"/>
              </a:rPr>
              <a:t>　→　</a:t>
            </a:r>
            <a:r>
              <a:rPr kumimoji="1" lang="en-US" altLang="ja-JP" sz="2400" dirty="0" smtClean="0">
                <a:latin typeface="Cambria Math" panose="02040503050406030204" pitchFamily="18" charset="0"/>
                <a:ea typeface="HG丸ｺﾞｼｯｸM-PRO" panose="020F0600000000000000" pitchFamily="50" charset="-128"/>
              </a:rPr>
              <a:t>[</a:t>
            </a:r>
            <a:r>
              <a:rPr kumimoji="1"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m/s]</a:t>
            </a: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答え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22.2[m/s]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9569938" y="1168172"/>
            <a:ext cx="1684216" cy="991403"/>
            <a:chOff x="9482015" y="1013243"/>
            <a:chExt cx="2303585" cy="1301262"/>
          </a:xfrm>
        </p:grpSpPr>
        <p:sp>
          <p:nvSpPr>
            <p:cNvPr id="4" name="雲形吹き出し 3"/>
            <p:cNvSpPr/>
            <p:nvPr/>
          </p:nvSpPr>
          <p:spPr bwMode="auto">
            <a:xfrm>
              <a:off x="9482015" y="1013243"/>
              <a:ext cx="2303585" cy="1301262"/>
            </a:xfrm>
            <a:prstGeom prst="cloudCallout">
              <a:avLst>
                <a:gd name="adj1" fmla="val -45260"/>
                <a:gd name="adj2" fmla="val 62500"/>
              </a:avLst>
            </a:prstGeom>
            <a:solidFill>
              <a:schemeClr val="tx2">
                <a:lumMod val="60000"/>
                <a:lumOff val="40000"/>
                <a:alpha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ＭＳ Ｐゴシック" pitchFamily="50" charset="-128"/>
              </a:endParaRPr>
            </a:p>
          </p:txBody>
        </p:sp>
        <p:graphicFrame>
          <p:nvGraphicFramePr>
            <p:cNvPr id="7" name="オブジェクト 6">
              <a:hlinkClick r:id="" action="ppaction://ole?verb=0"/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5710257"/>
                </p:ext>
              </p:extLst>
            </p:nvPr>
          </p:nvGraphicFramePr>
          <p:xfrm>
            <a:off x="9998076" y="1305256"/>
            <a:ext cx="1271462" cy="7172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82" name="プレゼンテーション" r:id="rId5" imgW="2987010" imgH="1679606" progId="PowerPoint.Show.12">
                    <p:embed/>
                  </p:oleObj>
                </mc:Choice>
                <mc:Fallback>
                  <p:oleObj name="プレゼンテーション" r:id="rId5" imgW="2987010" imgH="1679606" progId="PowerPoint.Show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9998076" y="1305256"/>
                          <a:ext cx="1271462" cy="71723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下矢印 5"/>
          <p:cNvSpPr/>
          <p:nvPr/>
        </p:nvSpPr>
        <p:spPr bwMode="auto">
          <a:xfrm>
            <a:off x="5944577" y="2585764"/>
            <a:ext cx="1318846" cy="70338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997566" y="3473423"/>
            <a:ext cx="1684216" cy="991403"/>
            <a:chOff x="9482015" y="1013243"/>
            <a:chExt cx="2303585" cy="1301262"/>
          </a:xfrm>
        </p:grpSpPr>
        <p:sp>
          <p:nvSpPr>
            <p:cNvPr id="11" name="雲形吹き出し 10"/>
            <p:cNvSpPr/>
            <p:nvPr/>
          </p:nvSpPr>
          <p:spPr bwMode="auto">
            <a:xfrm>
              <a:off x="9482015" y="1013243"/>
              <a:ext cx="2303585" cy="1301262"/>
            </a:xfrm>
            <a:prstGeom prst="cloudCallout">
              <a:avLst>
                <a:gd name="adj1" fmla="val -45260"/>
                <a:gd name="adj2" fmla="val 62500"/>
              </a:avLst>
            </a:prstGeom>
            <a:solidFill>
              <a:schemeClr val="tx2">
                <a:lumMod val="60000"/>
                <a:lumOff val="40000"/>
                <a:alpha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ＭＳ Ｐゴシック" pitchFamily="50" charset="-128"/>
              </a:endParaRPr>
            </a:p>
          </p:txBody>
        </p:sp>
        <p:graphicFrame>
          <p:nvGraphicFramePr>
            <p:cNvPr id="12" name="オブジェクト 11">
              <a:hlinkClick r:id="" action="ppaction://ole?verb=0"/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0996755"/>
                </p:ext>
              </p:extLst>
            </p:nvPr>
          </p:nvGraphicFramePr>
          <p:xfrm>
            <a:off x="9998076" y="1305256"/>
            <a:ext cx="1271462" cy="7172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83" name="プレゼンテーション" r:id="rId8" imgW="2987010" imgH="1679606" progId="PowerPoint.Show.12">
                    <p:embed/>
                  </p:oleObj>
                </mc:Choice>
                <mc:Fallback>
                  <p:oleObj name="プレゼンテーション" r:id="rId8" imgW="2987010" imgH="1679606" progId="PowerPoint.Show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9998076" y="1305256"/>
                          <a:ext cx="1271462" cy="71723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下矢印 12"/>
          <p:cNvSpPr/>
          <p:nvPr/>
        </p:nvSpPr>
        <p:spPr bwMode="auto">
          <a:xfrm>
            <a:off x="5944577" y="4792100"/>
            <a:ext cx="1318846" cy="70338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847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単位換算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22400" y="1676399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1800" dirty="0" smtClean="0">
                <a:latin typeface="+mn-ea"/>
              </a:rPr>
              <a:t>例題２　次の単位換算をしなさい。</a:t>
            </a:r>
            <a:endParaRPr lang="en-US" altLang="ja-JP" sz="1800" dirty="0" smtClean="0">
              <a:latin typeface="+mn-ea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回のシャワーの平均水量　</a:t>
            </a:r>
            <a:r>
              <a:rPr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10.0[L/min]</a:t>
            </a:r>
            <a:r>
              <a:rPr lang="ja-JP" altLang="en-US" sz="2400" dirty="0" smtClean="0">
                <a:latin typeface="Cambria Math" panose="02040503050406030204" pitchFamily="18" charset="0"/>
                <a:ea typeface="HG丸ｺﾞｼｯｸM-PRO" panose="020F0600000000000000" pitchFamily="50" charset="-128"/>
              </a:rPr>
              <a:t>　→　</a:t>
            </a:r>
            <a:r>
              <a:rPr lang="en-US" altLang="ja-JP" sz="2400" dirty="0" smtClean="0">
                <a:latin typeface="Cambria Math" panose="02040503050406030204" pitchFamily="18" charset="0"/>
                <a:ea typeface="HG丸ｺﾞｼｯｸM-PRO" panose="020F0600000000000000" pitchFamily="50" charset="-128"/>
              </a:rPr>
              <a:t>[</a:t>
            </a:r>
            <a:r>
              <a:rPr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altLang="ja-JP" sz="24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/s]</a:t>
            </a:r>
          </a:p>
          <a:p>
            <a:pPr marL="0" indent="0"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答え　</a:t>
            </a:r>
            <a:r>
              <a:rPr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1.67×10</a:t>
            </a:r>
            <a:r>
              <a:rPr lang="en-US" altLang="ja-JP" sz="24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-4</a:t>
            </a:r>
            <a:r>
              <a:rPr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[m</a:t>
            </a:r>
            <a:r>
              <a:rPr lang="en-US" altLang="ja-JP" sz="24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/s]</a:t>
            </a:r>
          </a:p>
          <a:p>
            <a:pPr marL="0" indent="0">
              <a:buNone/>
            </a:pP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世帯当りの</a:t>
            </a:r>
            <a:r>
              <a:rPr kumimoji="1"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</a:t>
            </a:r>
            <a:r>
              <a:rPr kumimoji="1" lang="en-US" altLang="ja-JP" sz="2400" baseline="-25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排出量　</a:t>
            </a:r>
            <a:r>
              <a:rPr kumimoji="1"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3600[kg/y]</a:t>
            </a:r>
            <a:r>
              <a:rPr kumimoji="1" lang="ja-JP" altLang="en-US" sz="2400" dirty="0" smtClean="0">
                <a:latin typeface="Cambria Math" panose="02040503050406030204" pitchFamily="18" charset="0"/>
                <a:ea typeface="HG丸ｺﾞｼｯｸM-PRO" panose="020F0600000000000000" pitchFamily="50" charset="-128"/>
              </a:rPr>
              <a:t>　→　</a:t>
            </a:r>
            <a:r>
              <a:rPr kumimoji="1" lang="en-US" altLang="ja-JP" sz="2400" dirty="0" smtClean="0">
                <a:latin typeface="Cambria Math" panose="02040503050406030204" pitchFamily="18" charset="0"/>
                <a:ea typeface="HG丸ｺﾞｼｯｸM-PRO" panose="020F0600000000000000" pitchFamily="50" charset="-128"/>
              </a:rPr>
              <a:t>[</a:t>
            </a:r>
            <a:r>
              <a:rPr kumimoji="1"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g/d]</a:t>
            </a:r>
          </a:p>
          <a:p>
            <a:pPr marL="0" indent="0"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答え　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9863[g/d]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9949459" y="1066399"/>
            <a:ext cx="1684216" cy="991403"/>
            <a:chOff x="9482015" y="1013243"/>
            <a:chExt cx="2303585" cy="1301262"/>
          </a:xfrm>
        </p:grpSpPr>
        <p:sp>
          <p:nvSpPr>
            <p:cNvPr id="5" name="雲形吹き出し 4"/>
            <p:cNvSpPr/>
            <p:nvPr/>
          </p:nvSpPr>
          <p:spPr bwMode="auto">
            <a:xfrm>
              <a:off x="9482015" y="1013243"/>
              <a:ext cx="2303585" cy="1301262"/>
            </a:xfrm>
            <a:prstGeom prst="cloudCallout">
              <a:avLst>
                <a:gd name="adj1" fmla="val -45260"/>
                <a:gd name="adj2" fmla="val 62500"/>
              </a:avLst>
            </a:prstGeom>
            <a:solidFill>
              <a:schemeClr val="tx2">
                <a:lumMod val="60000"/>
                <a:lumOff val="40000"/>
                <a:alpha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ＭＳ Ｐゴシック" pitchFamily="50" charset="-128"/>
              </a:endParaRPr>
            </a:p>
          </p:txBody>
        </p:sp>
        <p:graphicFrame>
          <p:nvGraphicFramePr>
            <p:cNvPr id="6" name="オブジェクト 5">
              <a:hlinkClick r:id="" action="ppaction://ole?verb=0"/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8884348"/>
                </p:ext>
              </p:extLst>
            </p:nvPr>
          </p:nvGraphicFramePr>
          <p:xfrm>
            <a:off x="9998076" y="1305256"/>
            <a:ext cx="1271462" cy="7172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8" name="プレゼンテーション" r:id="rId5" imgW="2987010" imgH="1679606" progId="PowerPoint.Show.12">
                    <p:embed/>
                  </p:oleObj>
                </mc:Choice>
                <mc:Fallback>
                  <p:oleObj name="プレゼンテーション" r:id="rId5" imgW="2987010" imgH="1679606" progId="PowerPoint.Show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9998076" y="1305256"/>
                          <a:ext cx="1271462" cy="71723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下矢印 6"/>
          <p:cNvSpPr/>
          <p:nvPr/>
        </p:nvSpPr>
        <p:spPr bwMode="auto">
          <a:xfrm>
            <a:off x="5944577" y="2584800"/>
            <a:ext cx="1318846" cy="70338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9572152" y="3238098"/>
            <a:ext cx="1684216" cy="991403"/>
            <a:chOff x="9482015" y="1013243"/>
            <a:chExt cx="2303585" cy="1301262"/>
          </a:xfrm>
        </p:grpSpPr>
        <p:sp>
          <p:nvSpPr>
            <p:cNvPr id="9" name="雲形吹き出し 8"/>
            <p:cNvSpPr/>
            <p:nvPr/>
          </p:nvSpPr>
          <p:spPr bwMode="auto">
            <a:xfrm>
              <a:off x="9482015" y="1013243"/>
              <a:ext cx="2303585" cy="1301262"/>
            </a:xfrm>
            <a:prstGeom prst="cloudCallout">
              <a:avLst>
                <a:gd name="adj1" fmla="val -45260"/>
                <a:gd name="adj2" fmla="val 62500"/>
              </a:avLst>
            </a:prstGeom>
            <a:solidFill>
              <a:schemeClr val="tx2">
                <a:lumMod val="60000"/>
                <a:lumOff val="40000"/>
                <a:alpha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ＭＳ Ｐゴシック" pitchFamily="50" charset="-128"/>
              </a:endParaRPr>
            </a:p>
          </p:txBody>
        </p:sp>
        <p:graphicFrame>
          <p:nvGraphicFramePr>
            <p:cNvPr id="10" name="オブジェクト 9">
              <a:hlinkClick r:id="" action="ppaction://ole?verb=0"/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9005027"/>
                </p:ext>
              </p:extLst>
            </p:nvPr>
          </p:nvGraphicFramePr>
          <p:xfrm>
            <a:off x="9998076" y="1305256"/>
            <a:ext cx="1271462" cy="7172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9" name="プレゼンテーション" r:id="rId8" imgW="2987010" imgH="1679606" progId="PowerPoint.Show.12">
                    <p:embed/>
                  </p:oleObj>
                </mc:Choice>
                <mc:Fallback>
                  <p:oleObj name="プレゼンテーション" r:id="rId8" imgW="2987010" imgH="1679606" progId="PowerPoint.Show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9998076" y="1305256"/>
                          <a:ext cx="1271462" cy="71723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下矢印 11"/>
          <p:cNvSpPr/>
          <p:nvPr/>
        </p:nvSpPr>
        <p:spPr bwMode="auto">
          <a:xfrm>
            <a:off x="5944577" y="4792100"/>
            <a:ext cx="1318846" cy="70338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787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5395</TotalTime>
  <Words>22</Words>
  <Application>Microsoft Office PowerPoint</Application>
  <PresentationFormat>ワイド画面</PresentationFormat>
  <Paragraphs>37</Paragraphs>
  <Slides>3</Slides>
  <Notes>3</Notes>
  <HiddenSlides>0</HiddenSlides>
  <MMClips>0</MMClips>
  <ScaleCrop>false</ScaleCrop>
  <HeadingPairs>
    <vt:vector size="10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  <vt:variant>
        <vt:lpstr>目的別スライド ショー</vt:lpstr>
      </vt:variant>
      <vt:variant>
        <vt:i4>1</vt:i4>
      </vt:variant>
    </vt:vector>
  </HeadingPairs>
  <TitlesOfParts>
    <vt:vector size="14" baseType="lpstr">
      <vt:lpstr>HG丸ｺﾞｼｯｸM-PRO</vt:lpstr>
      <vt:lpstr>ＭＳ Ｐゴシック</vt:lpstr>
      <vt:lpstr>Arial</vt:lpstr>
      <vt:lpstr>Arial Narrow</vt:lpstr>
      <vt:lpstr>Calibri</vt:lpstr>
      <vt:lpstr>Cambria Math</vt:lpstr>
      <vt:lpstr>Impact</vt:lpstr>
      <vt:lpstr>Wingdings</vt:lpstr>
      <vt:lpstr>テーマ1</vt:lpstr>
      <vt:lpstr>プレゼンテーション</vt:lpstr>
      <vt:lpstr>PowerPoint プレゼンテーション</vt:lpstr>
      <vt:lpstr>単位換算</vt:lpstr>
      <vt:lpstr>単位換算</vt:lpstr>
      <vt:lpstr>目的別スライド ショー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2015-02-13T01:34:04Z</cp:lastPrinted>
  <dcterms:created xsi:type="dcterms:W3CDTF">2014-06-05T05:26:45Z</dcterms:created>
  <dcterms:modified xsi:type="dcterms:W3CDTF">2015-02-13T05:22:13Z</dcterms:modified>
</cp:coreProperties>
</file>