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306" r:id="rId3"/>
    <p:sldId id="264" r:id="rId4"/>
    <p:sldId id="296" r:id="rId5"/>
    <p:sldId id="273" r:id="rId6"/>
    <p:sldId id="265" r:id="rId7"/>
    <p:sldId id="322" r:id="rId8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72"/>
            <p14:sldId id="306"/>
            <p14:sldId id="264"/>
            <p14:sldId id="296"/>
            <p14:sldId id="273"/>
            <p14:sldId id="265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374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連続の式として重要な語句を説明する。</a:t>
            </a:r>
            <a:endParaRPr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・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連続の式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定常流の範囲では，どの断面でも質量流量は等しくなる（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W</a:t>
            </a:r>
            <a:r>
              <a:rPr kumimoji="1" lang="en-US" altLang="ja-JP" sz="1200" b="0" i="0" u="none" strike="noStrike" kern="1200" baseline="-250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1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=W</a:t>
            </a:r>
            <a:r>
              <a:rPr kumimoji="1" lang="en-US" altLang="ja-JP" sz="1200" b="0" i="0" u="none" strike="noStrike" kern="1200" baseline="-250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2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）関係を用いた式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+mn-ea"/>
                <a:ea typeface="+mn-ea"/>
              </a:rPr>
              <a:t>・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定常流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連続した管内を流れる流体の断面における流速・流量・温度・圧力が一定に保たれている状態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5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sz="1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sz="1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12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12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acc>
                        <m:accPr>
                          <m:chr m:val="̅"/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sz="120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12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2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2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連続の式の求め方</a:t>
                </a:r>
                <a:endParaRPr kumimoji="1" lang="en-US" altLang="ja-JP" dirty="0" smtClean="0"/>
              </a:p>
              <a:p>
                <a:pPr/>
                <a:r>
                  <a:rPr lang="en-US" altLang="ja-JP" sz="120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</a:t>
                </a: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W_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kumimoji="1" lang="en-US" altLang="ja-JP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ja-JP" alt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_1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𝑉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〗_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ja-JP" alt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_2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𝑉</a:t>
                </a:r>
                <a:r>
                  <a:rPr lang="en-US" altLang="ja-JP" sz="1200" b="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〗_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=𝑆𝑢 ̅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i="0" smtClean="0">
                    <a:latin typeface="Cambria Math" panose="02040503050406030204" pitchFamily="18" charset="0"/>
                  </a:rPr>
                  <a:t>𝜌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</a:rPr>
                  <a:t>_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</a:rPr>
                  <a:t>1 𝑆_1</a:t>
                </a:r>
                <a:r>
                  <a:rPr kumimoji="1" lang="en-US" altLang="ja-JP" sz="1200" b="0" i="0">
                    <a:latin typeface="Cambria Math" panose="02040503050406030204" pitchFamily="18" charset="0"/>
                  </a:rPr>
                  <a:t> 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̅_1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ja-JP" alt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_</a:t>
                </a:r>
                <a:r>
                  <a:rPr lang="en-US" altLang="ja-JP" sz="1200" b="0" i="0" smtClean="0">
                    <a:latin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</a:rPr>
                  <a:t> 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𝑆_</a:t>
                </a:r>
                <a:r>
                  <a:rPr lang="en-US" altLang="ja-JP" sz="1200" b="0" i="0" smtClean="0">
                    <a:latin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</a:rPr>
                  <a:t> 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</a:t>
                </a:r>
                <a:r>
                  <a:rPr lang="en-US" altLang="ja-JP" sz="1200" b="0" i="0" smtClean="0">
                    <a:latin typeface="Cambria Math" panose="02040503050406030204" pitchFamily="18" charset="0"/>
                  </a:rPr>
                  <a:t>2</a:t>
                </a:r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lang="en-US" altLang="ja-JP" sz="1200" b="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</a:rPr>
                  <a:t>𝑆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</a:rPr>
                  <a:t>_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</a:rPr>
                  <a:t>1</a:t>
                </a:r>
                <a:r>
                  <a:rPr kumimoji="1" lang="en-US" altLang="ja-JP" sz="1200" b="0" i="0">
                    <a:latin typeface="Cambria Math" panose="02040503050406030204" pitchFamily="18" charset="0"/>
                  </a:rPr>
                  <a:t> 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̅_1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𝑆_</a:t>
                </a:r>
                <a:r>
                  <a:rPr lang="en-US" altLang="ja-JP" sz="1200" b="0" i="0" smtClean="0">
                    <a:latin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</a:rPr>
                  <a:t> 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</a:t>
                </a:r>
                <a:r>
                  <a:rPr lang="en-US" altLang="ja-JP" sz="1200" b="0" i="0" smtClean="0">
                    <a:latin typeface="Cambria Math" panose="02040503050406030204" pitchFamily="18" charset="0"/>
                  </a:rPr>
                  <a:t>2</a:t>
                </a:r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</a:rPr>
                  <a:t>u ̅_1</a:t>
                </a:r>
                <a:r>
                  <a:rPr lang="en-US" altLang="ja-JP" sz="1200" i="0" smtClean="0">
                    <a:latin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̅_2 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=𝑆_2/𝑆_1 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</a:rPr>
                  <a:t>u ̅_1</a:t>
                </a:r>
                <a:r>
                  <a:rPr lang="en-US" altLang="ja-JP" sz="1200" i="0" smtClean="0">
                    <a:latin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̅_2 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=(D_2/D_1 )^2</a:t>
                </a:r>
                <a:endParaRPr lang="ja-JP" altLang="en-US" sz="1200" dirty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31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12</a:t>
                </a:r>
              </a:p>
              <a:p>
                <a:pPr marL="0" indent="0">
                  <a:buNone/>
                </a:pPr>
                <a:r>
                  <a:rPr kumimoji="1" lang="en-US" altLang="ja-JP" sz="1200" dirty="0" smtClean="0">
                    <a:latin typeface="+mn-ea"/>
                    <a:ea typeface="+mn-ea"/>
                  </a:rPr>
                  <a:t>100A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鋼管（外径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114.3mm</a:t>
                </a:r>
                <a:r>
                  <a:rPr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厚さ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4.5mm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）に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80A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鋼管（外径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89.1mm</a:t>
                </a:r>
                <a:r>
                  <a:rPr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厚さ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4.2mm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）を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接続した管内を水が定常状態で流れている。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100A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鋼管内の平均流速が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1.50m/s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のときの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en-US" altLang="ja-JP" sz="1200" dirty="0" smtClean="0">
                    <a:latin typeface="+mn-ea"/>
                    <a:ea typeface="+mn-ea"/>
                  </a:rPr>
                  <a:t>80A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鋼管内の平均流速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[m/s]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を求めなさい。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kumimoji="1" lang="ja-JP" altLang="en-US" sz="1200" dirty="0" smtClean="0">
                  <a:latin typeface="Arial" panose="020B0604020202020204" pitchFamily="34" charset="0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200" dirty="0" smtClean="0"/>
                  <a:t>に値を代入すると，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1.50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kumimoji="1" lang="en-US" altLang="ja-JP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80.7</m:t>
                                </m:r>
                              </m:num>
                              <m:den>
                                <m:r>
                                  <a:rPr lang="en-US" altLang="ja-JP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105.3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200" dirty="0" smtClean="0">
                    <a:ea typeface="Cambria Math" panose="02040503050406030204" pitchFamily="18" charset="0"/>
                  </a:rPr>
                  <a:t>となる。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ea typeface="Cambria Math" panose="02040503050406030204" pitchFamily="18" charset="0"/>
                  </a:rPr>
                  <a:t>この式を式変形すると，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2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sz="12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sz="12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1.50×</m:t>
                      </m:r>
                      <m:sSup>
                        <m:sSup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105.3</m:t>
                                  </m:r>
                                </m:num>
                                <m:den>
                                  <m:r>
                                    <a:rPr lang="en-US" altLang="ja-JP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80.7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2.55[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となる。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問題４　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100A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鋼管（外径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114.3mm</a:t>
                </a:r>
                <a:r>
                  <a:rPr kumimoji="1" lang="ja-JP" altLang="en-US" sz="1200" dirty="0" err="1" smtClean="0">
                    <a:latin typeface="Arial" panose="020B0604020202020204" pitchFamily="34" charset="0"/>
                    <a:ea typeface="+mn-ea"/>
                  </a:rPr>
                  <a:t>、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厚さ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4.5mm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）に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80A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鋼管（外径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89.1mm</a:t>
                </a:r>
                <a:r>
                  <a:rPr kumimoji="1" lang="ja-JP" altLang="en-US" sz="1200" dirty="0" err="1" smtClean="0">
                    <a:latin typeface="Arial" panose="020B0604020202020204" pitchFamily="34" charset="0"/>
                    <a:ea typeface="+mn-ea"/>
                  </a:rPr>
                  <a:t>、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厚さ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4.2mm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）を接続した管内を、水が定常状態で流れている。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100A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鋼管内の平均流速が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1.50m/s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のときの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80A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鋼管内の平均流速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[m/s]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114.3−4.5×2=105.3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89.1−4.2×2=80.7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</a:rPr>
                  <a:t>u ̅_1</a:t>
                </a:r>
                <a:r>
                  <a:rPr lang="en-US" altLang="ja-JP" sz="1200" i="0" smtClean="0">
                    <a:latin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u ̅_2 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=(D_2/D_1 )^2</a:t>
                </a:r>
                <a:endParaRPr lang="ja-JP" altLang="en-US" sz="1200" dirty="0"/>
              </a:p>
              <a:p>
                <a:pPr/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1.50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 ̅_2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80.7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105.3)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^2</a:t>
                </a:r>
                <a:endParaRPr kumimoji="1" lang="en-US" altLang="ja-JP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 ̅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1.50×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105.3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80.7)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^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2.55[𝑚/𝑠]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51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rgbClr val="0070C0"/>
                    </a:solidFill>
                    <a:latin typeface="+mn-ea"/>
                    <a:ea typeface="+mn-ea"/>
                  </a:rPr>
                  <a:t>ベルヌーイの定理とは，</a:t>
                </a:r>
                <a:endParaRPr kumimoji="1" lang="en-US" altLang="ja-JP" dirty="0" smtClean="0">
                  <a:solidFill>
                    <a:srgbClr val="0070C0"/>
                  </a:solidFill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𝜌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𝜌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   </m:t>
                      </m:r>
                    </m:oMath>
                  </m:oMathPara>
                </a14:m>
                <a:endParaRPr lang="en-US" altLang="ja-JP" sz="1200" dirty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1" dirty="0" smtClean="0">
                    <a:latin typeface="+mn-ea"/>
                    <a:ea typeface="+mn-ea"/>
                  </a:rPr>
                  <a:t>であり，流体</a:t>
                </a:r>
                <a:r>
                  <a:rPr kumimoji="1" lang="en-US" altLang="ja-JP" sz="1200" b="0" i="1" dirty="0" smtClean="0">
                    <a:latin typeface="+mn-ea"/>
                    <a:ea typeface="+mn-ea"/>
                  </a:rPr>
                  <a:t>1kg</a:t>
                </a:r>
                <a:r>
                  <a:rPr kumimoji="1" lang="ja-JP" altLang="en-US" sz="1200" b="0" i="1" dirty="0" smtClean="0">
                    <a:latin typeface="+mn-ea"/>
                    <a:ea typeface="+mn-ea"/>
                  </a:rPr>
                  <a:t>当たり失われる機械エネルギー（流れのエネルギー損失）は無視することができる。</a:t>
                </a:r>
                <a:endParaRPr kumimoji="1" lang="en-US" altLang="ja-JP" sz="1200" b="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𝐹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=0</m:t>
                      </m:r>
                    </m:oMath>
                  </m:oMathPara>
                </a14:m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1" dirty="0" smtClean="0">
                    <a:latin typeface="+mn-ea"/>
                    <a:ea typeface="+mn-ea"/>
                  </a:rPr>
                  <a:t>また，ポンプや送風機など（流体輸送機）によって供給される機械エネルギーも，機械を使用していなければ無視することができる。</a:t>
                </a:r>
                <a:endParaRPr kumimoji="1" lang="en-US" altLang="ja-JP" sz="1200" b="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𝑊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=0</m:t>
                      </m:r>
                    </m:oMath>
                  </m:oMathPara>
                </a14:m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であることを説明する。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ベルヌーイの定理</a:t>
                </a:r>
                <a:endParaRPr kumimoji="1" lang="en-US" altLang="ja-JP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流体輸送機がなければ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𝑊=0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となる。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>
                    <a:ea typeface="Cambria Math" panose="02040503050406030204" pitchFamily="18" charset="0"/>
                  </a:rPr>
                  <a:t>流れの</a:t>
                </a:r>
                <a:r>
                  <a:rPr kumimoji="1"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エネルギー損失がなければ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𝐹=0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となる場合次の式がなりたつ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〖𝑢 ̅_1〗^2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+𝑔𝑍_1+𝑃_1/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〖𝑢 ̅_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2/2+𝑔𝑍_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+𝑃_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[𝐽/𝑘𝑔]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15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例題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13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　基準面からタンク内の水面までの高さが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15.0m</a:t>
                </a:r>
                <a:r>
                  <a:rPr kumimoji="1"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流出口の中心までの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高さが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1.0m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であるときに流出する水の平均流速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[m/s]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を求めなさい。ただし，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タンク内の水面の面積は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非常に大きく，摩擦によるエネルギー損失はないものとする。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ja-JP" alt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つまり</m:t>
                    </m:r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ja-JP" alt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式を整理すると　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ja-JP" alt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  <m:r>
                      <a:rPr lang="ja-JP" alt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となる</m:t>
                    </m:r>
                  </m:oMath>
                </a14:m>
                <a:r>
                  <a:rPr lang="ja-JP" altLang="en-US" sz="1200" dirty="0" smtClean="0"/>
                  <a:t>。</a:t>
                </a:r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/>
                  <a:t>値を代入すると，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1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9.8</m:t>
                        </m:r>
                        <m: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15.0</m:t>
                            </m:r>
                            <m: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1.0</m:t>
                            </m:r>
                          </m:e>
                        </m:d>
                      </m:e>
                    </m:rad>
                    <m:r>
                      <a:rPr lang="en-US" altLang="ja-JP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16.6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ja-JP" altLang="en-US" sz="1200" dirty="0"/>
              </a:p>
              <a:p>
                <a:r>
                  <a:rPr kumimoji="1" lang="ja-JP" altLang="en-US" dirty="0" smtClean="0"/>
                  <a:t>となる。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/>
                  <a:t>例題８</a:t>
                </a:r>
                <a:r>
                  <a:rPr kumimoji="1" lang="ja-JP" altLang="en-US" sz="1200" dirty="0" smtClean="0"/>
                  <a:t>　基準面からタンク内の水面までの高さが</a:t>
                </a:r>
                <a:r>
                  <a:rPr kumimoji="1" lang="en-US" altLang="ja-JP" sz="1200" dirty="0" smtClean="0"/>
                  <a:t>15.0m</a:t>
                </a:r>
                <a:r>
                  <a:rPr kumimoji="1" lang="ja-JP" altLang="en-US" sz="1200" dirty="0" err="1" smtClean="0"/>
                  <a:t>，</a:t>
                </a:r>
                <a:r>
                  <a:rPr kumimoji="1" lang="ja-JP" altLang="en-US" sz="1200" dirty="0" smtClean="0"/>
                  <a:t>流出口の中心までの高さが</a:t>
                </a:r>
                <a:r>
                  <a:rPr kumimoji="1" lang="en-US" altLang="ja-JP" sz="1200" dirty="0" smtClean="0"/>
                  <a:t>1.0m</a:t>
                </a:r>
                <a:r>
                  <a:rPr kumimoji="1" lang="ja-JP" altLang="en-US" sz="1200" dirty="0" smtClean="0"/>
                  <a:t>であるときに流出</a:t>
                </a:r>
                <a:endParaRPr kumimoji="1" lang="en-US" altLang="ja-JP" sz="1200" dirty="0" smtClean="0"/>
              </a:p>
              <a:p>
                <a:pPr marL="0" indent="0">
                  <a:buNone/>
                </a:pPr>
                <a:r>
                  <a:rPr lang="ja-JP" altLang="en-US" sz="1200" dirty="0" smtClean="0"/>
                  <a:t>　　　　</a:t>
                </a:r>
                <a:r>
                  <a:rPr kumimoji="1" lang="ja-JP" altLang="en-US" sz="1200" dirty="0" smtClean="0"/>
                  <a:t>する水の平均流速</a:t>
                </a:r>
                <a:r>
                  <a:rPr kumimoji="1" lang="en-US" altLang="ja-JP" sz="1200" dirty="0" smtClean="0"/>
                  <a:t>[m/s]</a:t>
                </a:r>
                <a:r>
                  <a:rPr kumimoji="1" lang="ja-JP" altLang="en-US" sz="1200" dirty="0" smtClean="0"/>
                  <a:t>を求めなさい。ただし，タンク内の水面の面積は</a:t>
                </a:r>
                <a:r>
                  <a:rPr lang="ja-JP" altLang="en-US" sz="1200" dirty="0" smtClean="0"/>
                  <a:t>非常に大きく，摩擦によるエネ</a:t>
                </a:r>
                <a:endParaRPr lang="en-US" altLang="ja-JP" sz="1200" dirty="0" smtClean="0"/>
              </a:p>
              <a:p>
                <a:pPr marL="0" indent="0">
                  <a:buNone/>
                </a:pPr>
                <a:r>
                  <a:rPr lang="ja-JP" altLang="en-US" sz="1200" dirty="0" smtClean="0"/>
                  <a:t>　　　　ルギー損失はないものとする。</a:t>
                </a:r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〖𝑢 ̅_1〗^2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2+𝑔𝑍_1+𝑃_1/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=〖𝑢 ̅_2〗^2/2+𝑔𝑍_2+𝑃_2/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endParaRPr lang="ja-JP" altLang="en-US" sz="1200" dirty="0"/>
              </a:p>
              <a:p>
                <a:pPr marL="0" indent="0">
                  <a:buNone/>
                </a:pPr>
                <a:endParaRPr kumimoji="1"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つまり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，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式を整理すると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𝑔𝑍_1=〖𝑢 ̅_2〗^2/2+𝑔𝑍_2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になる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dirty="0" smtClean="0"/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√(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9.8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15.0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1.0) )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16.6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𝑚∕𝑠]</a:t>
                </a:r>
                <a:endParaRPr lang="ja-JP" altLang="en-US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4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18" Type="http://schemas.openxmlformats.org/officeDocument/2006/relationships/image" Target="../media/image340.png"/><Relationship Id="rId21" Type="http://schemas.openxmlformats.org/officeDocument/2006/relationships/image" Target="../media/image41.png"/><Relationship Id="rId12" Type="http://schemas.openxmlformats.org/officeDocument/2006/relationships/image" Target="../media/image38.png"/><Relationship Id="rId17" Type="http://schemas.openxmlformats.org/officeDocument/2006/relationships/image" Target="../media/image33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0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7.png"/><Relationship Id="rId15" Type="http://schemas.openxmlformats.org/officeDocument/2006/relationships/image" Target="../media/image310.png"/><Relationship Id="rId10" Type="http://schemas.openxmlformats.org/officeDocument/2006/relationships/image" Target="../media/image36.png"/><Relationship Id="rId19" Type="http://schemas.openxmlformats.org/officeDocument/2006/relationships/image" Target="../media/image350.png"/><Relationship Id="rId14" Type="http://schemas.openxmlformats.org/officeDocument/2006/relationships/image" Target="../media/image2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3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71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連続の式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15303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連続</a:t>
            </a:r>
            <a:r>
              <a:rPr lang="ja-JP" altLang="en-US" dirty="0" smtClean="0">
                <a:solidFill>
                  <a:srgbClr val="0070C0"/>
                </a:solidFill>
              </a:rPr>
              <a:t>の式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38271"/>
              </p:ext>
            </p:extLst>
          </p:nvPr>
        </p:nvGraphicFramePr>
        <p:xfrm>
          <a:off x="1422400" y="1676400"/>
          <a:ext cx="10363200" cy="4114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340708"/>
                <a:gridCol w="8022492"/>
              </a:tblGrid>
              <a:tr h="2057400"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連続の式</a:t>
                      </a:r>
                      <a:endParaRPr kumimoji="1" lang="ja-JP" altLang="en-US" sz="2800" b="0" baseline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定常流の範囲では，どの断面でも質量流量は等しくなる（</a:t>
                      </a:r>
                      <a:r>
                        <a:rPr kumimoji="1" lang="en-US" altLang="ja-JP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</a:t>
                      </a:r>
                      <a:r>
                        <a:rPr kumimoji="1" lang="en-US" altLang="ja-JP" sz="2800" b="0" baseline="-25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en-US" altLang="ja-JP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=W</a:t>
                      </a:r>
                      <a:r>
                        <a:rPr kumimoji="1" lang="en-US" altLang="ja-JP" sz="2800" b="0" baseline="-25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）関係を用いた式</a:t>
                      </a:r>
                      <a:endParaRPr kumimoji="1" lang="ja-JP" altLang="en-US" sz="2800" b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2057400"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定常流</a:t>
                      </a:r>
                      <a:endParaRPr kumimoji="1" lang="ja-JP" altLang="en-US" sz="2800" b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連続した管内を流れる流体の断面における流速・流量・温度・圧力が一定に保たれている状態</a:t>
                      </a:r>
                      <a:endParaRPr kumimoji="1" lang="ja-JP" altLang="en-US" sz="2800" b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37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連続の式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cxnSp>
        <p:nvCxnSpPr>
          <p:cNvPr id="7" name="直線コネクタ 6"/>
          <p:cNvCxnSpPr>
            <a:stCxn id="29" idx="0"/>
            <a:endCxn id="31" idx="0"/>
          </p:cNvCxnSpPr>
          <p:nvPr/>
        </p:nvCxnSpPr>
        <p:spPr bwMode="auto">
          <a:xfrm>
            <a:off x="3901001" y="2680570"/>
            <a:ext cx="1493627" cy="7558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線コネクタ 11"/>
          <p:cNvCxnSpPr>
            <a:stCxn id="20" idx="0"/>
            <a:endCxn id="31" idx="2"/>
          </p:cNvCxnSpPr>
          <p:nvPr/>
        </p:nvCxnSpPr>
        <p:spPr bwMode="auto">
          <a:xfrm flipV="1">
            <a:off x="3892059" y="4864275"/>
            <a:ext cx="1505814" cy="7285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円弧 19"/>
          <p:cNvSpPr/>
          <p:nvPr/>
        </p:nvSpPr>
        <p:spPr bwMode="auto">
          <a:xfrm rot="10800000">
            <a:off x="3491226" y="2674307"/>
            <a:ext cx="801666" cy="2918564"/>
          </a:xfrm>
          <a:prstGeom prst="arc">
            <a:avLst>
              <a:gd name="adj1" fmla="val 16200000"/>
              <a:gd name="adj2" fmla="val 5330309"/>
            </a:avLst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21" name="円弧 20"/>
          <p:cNvSpPr/>
          <p:nvPr/>
        </p:nvSpPr>
        <p:spPr bwMode="auto">
          <a:xfrm rot="10800000">
            <a:off x="1405349" y="2669100"/>
            <a:ext cx="801666" cy="2918564"/>
          </a:xfrm>
          <a:prstGeom prst="arc">
            <a:avLst>
              <a:gd name="adj1" fmla="val 16200000"/>
              <a:gd name="adj2" fmla="val 5330309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22" name="円弧 21"/>
          <p:cNvSpPr/>
          <p:nvPr/>
        </p:nvSpPr>
        <p:spPr bwMode="auto">
          <a:xfrm>
            <a:off x="1396404" y="2669100"/>
            <a:ext cx="751794" cy="2918564"/>
          </a:xfrm>
          <a:prstGeom prst="arc">
            <a:avLst>
              <a:gd name="adj1" fmla="val 16200000"/>
              <a:gd name="adj2" fmla="val 5330309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flipV="1">
            <a:off x="1749419" y="2677550"/>
            <a:ext cx="2160523" cy="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1772301" y="5573336"/>
            <a:ext cx="21605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円弧 28"/>
          <p:cNvSpPr/>
          <p:nvPr/>
        </p:nvSpPr>
        <p:spPr bwMode="auto">
          <a:xfrm>
            <a:off x="3491226" y="2680570"/>
            <a:ext cx="819550" cy="2892766"/>
          </a:xfrm>
          <a:prstGeom prst="arc">
            <a:avLst>
              <a:gd name="adj1" fmla="val 16200000"/>
              <a:gd name="adj2" fmla="val 5330309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31" name="円弧 30"/>
          <p:cNvSpPr/>
          <p:nvPr/>
        </p:nvSpPr>
        <p:spPr bwMode="auto">
          <a:xfrm>
            <a:off x="5231790" y="3436450"/>
            <a:ext cx="325677" cy="1427967"/>
          </a:xfrm>
          <a:prstGeom prst="arc">
            <a:avLst>
              <a:gd name="adj1" fmla="val 16200000"/>
              <a:gd name="adj2" fmla="val 5384374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33" name="円弧 32"/>
          <p:cNvSpPr/>
          <p:nvPr/>
        </p:nvSpPr>
        <p:spPr bwMode="auto">
          <a:xfrm rot="10800000">
            <a:off x="5231579" y="3434284"/>
            <a:ext cx="325677" cy="1427967"/>
          </a:xfrm>
          <a:prstGeom prst="arc">
            <a:avLst>
              <a:gd name="adj1" fmla="val 16200000"/>
              <a:gd name="adj2" fmla="val 5384374"/>
            </a:avLst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cxnSp>
        <p:nvCxnSpPr>
          <p:cNvPr id="35" name="直線コネクタ 34"/>
          <p:cNvCxnSpPr>
            <a:stCxn id="31" idx="0"/>
            <a:endCxn id="30" idx="0"/>
          </p:cNvCxnSpPr>
          <p:nvPr/>
        </p:nvCxnSpPr>
        <p:spPr bwMode="auto">
          <a:xfrm flipV="1">
            <a:off x="5394628" y="3429931"/>
            <a:ext cx="2008686" cy="6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コネクタ 36"/>
          <p:cNvCxnSpPr>
            <a:stCxn id="33" idx="0"/>
            <a:endCxn id="32" idx="0"/>
          </p:cNvCxnSpPr>
          <p:nvPr/>
        </p:nvCxnSpPr>
        <p:spPr bwMode="auto">
          <a:xfrm flipV="1">
            <a:off x="5394418" y="4859986"/>
            <a:ext cx="1985585" cy="22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円/楕円 5"/>
          <p:cNvSpPr/>
          <p:nvPr/>
        </p:nvSpPr>
        <p:spPr bwMode="auto">
          <a:xfrm>
            <a:off x="2417143" y="2693271"/>
            <a:ext cx="785775" cy="2894394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6374960" y="3443773"/>
            <a:ext cx="327600" cy="1429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cxnSp>
        <p:nvCxnSpPr>
          <p:cNvPr id="48" name="直線コネクタ 47"/>
          <p:cNvCxnSpPr/>
          <p:nvPr/>
        </p:nvCxnSpPr>
        <p:spPr bwMode="auto">
          <a:xfrm>
            <a:off x="2810030" y="1993900"/>
            <a:ext cx="0" cy="431800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 bwMode="auto">
          <a:xfrm>
            <a:off x="6538760" y="1969382"/>
            <a:ext cx="0" cy="431800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371448" y="159463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断面①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100178" y="160576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断面②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4" name="直線矢印コネクタ 33"/>
          <p:cNvCxnSpPr>
            <a:stCxn id="6" idx="2"/>
            <a:endCxn id="6" idx="6"/>
          </p:cNvCxnSpPr>
          <p:nvPr/>
        </p:nvCxnSpPr>
        <p:spPr>
          <a:xfrm>
            <a:off x="2417143" y="4140468"/>
            <a:ext cx="785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6155216" y="4148269"/>
            <a:ext cx="7857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2769569" y="3776930"/>
                <a:ext cx="4918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569" y="3776930"/>
                <a:ext cx="491865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719977" y="3776771"/>
                <a:ext cx="4971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977" y="3776771"/>
                <a:ext cx="497187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1658614" y="5587664"/>
                <a:ext cx="114434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i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14" y="5587664"/>
                <a:ext cx="1144343" cy="646331"/>
              </a:xfrm>
              <a:prstGeom prst="rect">
                <a:avLst/>
              </a:prstGeom>
              <a:blipFill rotWithShape="0">
                <a:blip r:embed="rId12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5403760" y="5592871"/>
                <a:ext cx="114434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ja-JP" i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60" y="5592871"/>
                <a:ext cx="1144343" cy="646331"/>
              </a:xfrm>
              <a:prstGeom prst="rect">
                <a:avLst/>
              </a:prstGeom>
              <a:blipFill rotWithShape="0">
                <a:blip r:embed="rId13"/>
                <a:stretch>
                  <a:fillRect b="-5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円弧 29"/>
          <p:cNvSpPr/>
          <p:nvPr/>
        </p:nvSpPr>
        <p:spPr bwMode="auto">
          <a:xfrm>
            <a:off x="7240476" y="3429931"/>
            <a:ext cx="325677" cy="1427967"/>
          </a:xfrm>
          <a:prstGeom prst="arc">
            <a:avLst>
              <a:gd name="adj1" fmla="val 16200000"/>
              <a:gd name="adj2" fmla="val 5384374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32" name="円弧 31"/>
          <p:cNvSpPr/>
          <p:nvPr/>
        </p:nvSpPr>
        <p:spPr bwMode="auto">
          <a:xfrm rot="10800000">
            <a:off x="7217164" y="3432019"/>
            <a:ext cx="325677" cy="1427967"/>
          </a:xfrm>
          <a:prstGeom prst="arc">
            <a:avLst>
              <a:gd name="adj1" fmla="val 16200000"/>
              <a:gd name="adj2" fmla="val 5384374"/>
            </a:avLst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7929031" y="876300"/>
            <a:ext cx="2693492" cy="3920815"/>
            <a:chOff x="7542841" y="934673"/>
            <a:chExt cx="2693492" cy="39208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テキスト ボックス 2"/>
                <p:cNvSpPr txBox="1"/>
                <p:nvPr/>
              </p:nvSpPr>
              <p:spPr>
                <a:xfrm>
                  <a:off x="7542841" y="934673"/>
                  <a:ext cx="1490023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ja-JP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W</m:t>
                            </m:r>
                          </m:e>
                          <m: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3" name="テキスト ボックス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2841" y="934673"/>
                  <a:ext cx="1490023" cy="43088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テキスト ボックス 3"/>
                <p:cNvSpPr txBox="1"/>
                <p:nvPr/>
              </p:nvSpPr>
              <p:spPr>
                <a:xfrm>
                  <a:off x="7562909" y="2403554"/>
                  <a:ext cx="267342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ja-JP" altLang="en-US" sz="280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28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4" name="テキスト ボックス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2909" y="2403554"/>
                  <a:ext cx="2673424" cy="43088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7591165" y="2902330"/>
                  <a:ext cx="1246110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ja-JP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26" name="テキスト ボックス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1165" y="2902330"/>
                  <a:ext cx="1246110" cy="430887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7576344" y="3392724"/>
                  <a:ext cx="1966244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u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27" name="テキスト ボックス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6344" y="3392724"/>
                  <a:ext cx="1966244" cy="430887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正方形/長方形 27"/>
                <p:cNvSpPr/>
                <p:nvPr/>
              </p:nvSpPr>
              <p:spPr>
                <a:xfrm>
                  <a:off x="7611742" y="3883234"/>
                  <a:ext cx="1459374" cy="9722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ja-JP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ja-JP" sz="2800" i="1">
                                        <a:latin typeface="Cambria Math" panose="02040503050406030204" pitchFamily="18" charset="0"/>
                                      </a:rPr>
                                      <m:t>u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28" name="正方形/長方形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1742" y="3883234"/>
                  <a:ext cx="1459374" cy="972254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正方形/長方形 4"/>
                <p:cNvSpPr/>
                <p:nvPr/>
              </p:nvSpPr>
              <p:spPr>
                <a:xfrm>
                  <a:off x="7542841" y="1911146"/>
                  <a:ext cx="138133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ja-JP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acc>
                          <m:accPr>
                            <m:chr m:val="̅"/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oMath>
                    </m:oMathPara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5" name="正方形/長方形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2841" y="1911146"/>
                  <a:ext cx="1381339" cy="523220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7545298" y="1412335"/>
                  <a:ext cx="1953292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28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28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ja-JP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28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b>
                                <m:r>
                                  <a:rPr lang="en-US" altLang="ja-JP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ja-JP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39" name="テキスト ボックス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5298" y="1412335"/>
                  <a:ext cx="1953292" cy="430887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額縁 39"/>
              <p:cNvSpPr/>
              <p:nvPr/>
            </p:nvSpPr>
            <p:spPr bwMode="auto">
              <a:xfrm>
                <a:off x="7991602" y="4872973"/>
                <a:ext cx="2880000" cy="180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40" name="額縁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91602" y="4872973"/>
                <a:ext cx="2880000" cy="1800000"/>
              </a:xfrm>
              <a:prstGeom prst="bevel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連続の式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76400"/>
            <a:ext cx="10623062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例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題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12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100A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鋼管（外径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114.3mm</a:t>
            </a:r>
            <a:r>
              <a:rPr lang="ja-JP" altLang="en-US" sz="1800" dirty="0" err="1">
                <a:latin typeface="Arial" panose="020B0604020202020204" pitchFamily="34" charset="0"/>
                <a:ea typeface="ＭＳ Ｐゴシック" panose="020B0600070205080204" pitchFamily="50" charset="-128"/>
              </a:rPr>
              <a:t>，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厚さ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4.5mm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）に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80A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鋼管（外径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89.1mm</a:t>
            </a:r>
            <a:r>
              <a:rPr lang="ja-JP" altLang="en-US" sz="1800" dirty="0" err="1">
                <a:latin typeface="Arial" panose="020B0604020202020204" pitchFamily="34" charset="0"/>
                <a:ea typeface="ＭＳ Ｐゴシック" panose="020B0600070205080204" pitchFamily="50" charset="-128"/>
              </a:rPr>
              <a:t>，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厚さ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4.2mm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）を接続した管内を</a:t>
            </a:r>
            <a:endParaRPr kumimoji="1" lang="en-US" altLang="ja-JP" sz="180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水が定常状態で流れている。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100A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鋼管内の平均流速が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1.50m/s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のときの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80A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鋼管内の平均流速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[m/s]</a:t>
            </a:r>
          </a:p>
          <a:p>
            <a:pPr marL="0" indent="0">
              <a:buNone/>
            </a:pPr>
            <a:r>
              <a:rPr lang="ja-JP" altLang="en-US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を求めなさい。</a:t>
            </a:r>
            <a:endParaRPr kumimoji="1" lang="ja-JP" altLang="en-US" sz="18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983089" y="4099910"/>
                <a:ext cx="3072380" cy="1203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1.50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kumimoji="1" lang="en-US" altLang="ja-JP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  <m:sub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80.7</m:t>
                                  </m:r>
                                </m:num>
                                <m:den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105.3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320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089" y="4099910"/>
                <a:ext cx="3072380" cy="1203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507840" y="5390155"/>
                <a:ext cx="6315640" cy="1203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32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1.50×</m:t>
                      </m:r>
                      <m:sSup>
                        <m:sSup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105.3</m:t>
                                  </m:r>
                                </m:num>
                                <m:den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80.7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2.55[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320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840" y="5390155"/>
                <a:ext cx="6315640" cy="1203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1256145" y="4021169"/>
                <a:ext cx="2726944" cy="1296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D</m:t>
                                      </m:r>
                                    </m:e>
                                    <m:sub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145" y="4021169"/>
                <a:ext cx="2726944" cy="1296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422400" y="2758490"/>
                <a:ext cx="38421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ja-JP" i="1"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</m:acc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100A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鋼管内の平均流速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ja-JP" i="1">
                                <a:latin typeface="Cambria Math" panose="02040503050406030204" pitchFamily="18" charset="0"/>
                              </a:rPr>
                              <m:t>u</m:t>
                            </m:r>
                          </m:e>
                        </m:acc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80A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鋼管内の平均流速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kumimoji="1" lang="en-US" altLang="ja-JP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100A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鋼管の内径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kumimoji="1" lang="en-US" altLang="ja-JP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80A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鋼管の内径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2758490"/>
                <a:ext cx="3842142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268" t="-4082" r="-792" b="-76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4049589" y="2748661"/>
            <a:ext cx="3799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1.50[m/s]</a:t>
            </a: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＝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114.3-4.5×2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105.3[mm]</a:t>
            </a: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89.1-4.2×2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80.7[mm]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657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ベルヌーイの定理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24341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ベルヌーイの定理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422401" y="3095812"/>
            <a:ext cx="6851550" cy="3730954"/>
            <a:chOff x="1422400" y="2680388"/>
            <a:chExt cx="6973163" cy="4146378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2497810" y="2680388"/>
              <a:ext cx="3610890" cy="3628425"/>
              <a:chOff x="1773910" y="2680388"/>
              <a:chExt cx="3610890" cy="3628425"/>
            </a:xfrm>
          </p:grpSpPr>
          <p:cxnSp>
            <p:nvCxnSpPr>
              <p:cNvPr id="15" name="カギ線コネクタ 14"/>
              <p:cNvCxnSpPr/>
              <p:nvPr/>
            </p:nvCxnSpPr>
            <p:spPr bwMode="auto">
              <a:xfrm rot="16200000" flipH="1">
                <a:off x="683925" y="3770374"/>
                <a:ext cx="3628425" cy="1448453"/>
              </a:xfrm>
              <a:prstGeom prst="bentConnector3">
                <a:avLst>
                  <a:gd name="adj1" fmla="val 40550"/>
                </a:avLst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カギ線コネクタ 23"/>
              <p:cNvCxnSpPr/>
              <p:nvPr/>
            </p:nvCxnSpPr>
            <p:spPr bwMode="auto">
              <a:xfrm rot="5400000">
                <a:off x="3210362" y="3415208"/>
                <a:ext cx="2906436" cy="1436799"/>
              </a:xfrm>
              <a:prstGeom prst="bentConnector3">
                <a:avLst>
                  <a:gd name="adj1" fmla="val 50874"/>
                </a:avLst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 flipV="1">
                <a:off x="3945180" y="5586823"/>
                <a:ext cx="1439620" cy="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直線コネクタ 64"/>
              <p:cNvCxnSpPr/>
              <p:nvPr/>
            </p:nvCxnSpPr>
            <p:spPr bwMode="auto">
              <a:xfrm>
                <a:off x="3213101" y="6308812"/>
                <a:ext cx="217169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直線コネクタ 6"/>
              <p:cNvCxnSpPr/>
              <p:nvPr/>
            </p:nvCxnSpPr>
            <p:spPr bwMode="auto">
              <a:xfrm>
                <a:off x="1773910" y="3429000"/>
                <a:ext cx="3608070" cy="0"/>
              </a:xfrm>
              <a:prstGeom prst="line">
                <a:avLst/>
              </a:prstGeom>
              <a:ln>
                <a:solidFill>
                  <a:srgbClr val="4F81BD"/>
                </a:solidFill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直線コネクタ 35"/>
            <p:cNvCxnSpPr/>
            <p:nvPr/>
          </p:nvCxnSpPr>
          <p:spPr bwMode="auto">
            <a:xfrm>
              <a:off x="1422400" y="66421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矢印コネクタ 37"/>
            <p:cNvCxnSpPr/>
            <p:nvPr/>
          </p:nvCxnSpPr>
          <p:spPr bwMode="auto">
            <a:xfrm>
              <a:off x="2197100" y="3429000"/>
              <a:ext cx="0" cy="3238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コネクタ 39"/>
            <p:cNvCxnSpPr/>
            <p:nvPr/>
          </p:nvCxnSpPr>
          <p:spPr bwMode="auto">
            <a:xfrm>
              <a:off x="1422400" y="3429000"/>
              <a:ext cx="107541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コネクタ 41"/>
            <p:cNvCxnSpPr/>
            <p:nvPr/>
          </p:nvCxnSpPr>
          <p:spPr bwMode="auto">
            <a:xfrm>
              <a:off x="2921000" y="5981700"/>
              <a:ext cx="31848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矢印コネクタ 45"/>
            <p:cNvCxnSpPr/>
            <p:nvPr/>
          </p:nvCxnSpPr>
          <p:spPr bwMode="auto">
            <a:xfrm>
              <a:off x="3771900" y="59817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テキスト ボックス 49"/>
            <p:cNvSpPr txBox="1"/>
            <p:nvPr/>
          </p:nvSpPr>
          <p:spPr>
            <a:xfrm>
              <a:off x="1521523" y="305966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断面①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991928" y="562389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断面②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518400" y="645743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基準</a:t>
              </a:r>
              <a:r>
                <a: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面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119423" y="3631167"/>
              <a:ext cx="364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水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5" name="直線矢印コネクタ 54"/>
            <p:cNvCxnSpPr/>
            <p:nvPr/>
          </p:nvCxnSpPr>
          <p:spPr bwMode="auto">
            <a:xfrm>
              <a:off x="6350000" y="5993222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グループ化 3"/>
          <p:cNvGrpSpPr/>
          <p:nvPr/>
        </p:nvGrpSpPr>
        <p:grpSpPr>
          <a:xfrm>
            <a:off x="7080856" y="3393246"/>
            <a:ext cx="1510231" cy="2233626"/>
            <a:chOff x="6665934" y="2801054"/>
            <a:chExt cx="1510231" cy="2233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6665935" y="2801054"/>
                  <a:ext cx="1488293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kumimoji="1" lang="en-US" altLang="ja-JP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en-US" altLang="ja-JP" sz="3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35" y="2801054"/>
                  <a:ext cx="1488293" cy="49244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6691335" y="3389395"/>
                  <a:ext cx="1484830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kumimoji="1" lang="en-US" altLang="ja-JP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en-US" altLang="ja-JP" sz="32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335" y="3389395"/>
                  <a:ext cx="1484830" cy="49244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6665935" y="4102549"/>
                  <a:ext cx="116416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altLang="ja-JP" sz="3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35" y="4102549"/>
                  <a:ext cx="1164165" cy="49244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6665934" y="4542237"/>
                  <a:ext cx="128118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altLang="ja-JP" sz="32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34" y="4542237"/>
                  <a:ext cx="1281185" cy="49244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額縁 24"/>
              <p:cNvSpPr/>
              <p:nvPr/>
            </p:nvSpPr>
            <p:spPr bwMode="auto">
              <a:xfrm>
                <a:off x="1605880" y="1421954"/>
                <a:ext cx="720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altLang="ja-JP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額縁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5880" y="1421954"/>
                <a:ext cx="7200000" cy="1440000"/>
              </a:xfrm>
              <a:prstGeom prst="bevel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444981" y="2647799"/>
                <a:ext cx="4791696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g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：重力加速度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Z</a:t>
                </a:r>
                <a:r>
                  <a:rPr kumimoji="1" lang="en-US" altLang="ja-JP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：基準面からタンクの水面までの高さ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Z</a:t>
                </a:r>
                <a:r>
                  <a:rPr lang="en-US" altLang="ja-JP" baseline="-25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基準面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から流出口の中心までの高さ</a:t>
                </a:r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P</a:t>
                </a:r>
                <a:r>
                  <a:rPr lang="en-US" altLang="ja-JP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タンクの水面の圧力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P</a:t>
                </a:r>
                <a:r>
                  <a:rPr lang="en-US" altLang="ja-JP" baseline="-25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流出口の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中心の圧力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：密度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81" y="2647799"/>
                <a:ext cx="4791696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1018" t="-2096" r="-509" b="-35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3754810" y="2922393"/>
            <a:ext cx="3693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9.8[m/s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15.0[m]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1.0[m]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ベルヌーイの定理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399" y="1676400"/>
            <a:ext cx="10678523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/>
              <a:t>例題</a:t>
            </a:r>
            <a:r>
              <a:rPr lang="en-US" altLang="ja-JP" sz="1800" dirty="0" smtClean="0"/>
              <a:t>13</a:t>
            </a:r>
            <a:r>
              <a:rPr kumimoji="1" lang="ja-JP" altLang="en-US" sz="1800" dirty="0" smtClean="0"/>
              <a:t>　基準面からタンク内の水面までの高さが</a:t>
            </a:r>
            <a:r>
              <a:rPr kumimoji="1" lang="en-US" altLang="ja-JP" sz="1800" dirty="0" smtClean="0"/>
              <a:t>15.0m</a:t>
            </a:r>
            <a:r>
              <a:rPr kumimoji="1" lang="ja-JP" altLang="en-US" sz="1800" dirty="0" err="1" smtClean="0"/>
              <a:t>，</a:t>
            </a:r>
            <a:r>
              <a:rPr kumimoji="1" lang="ja-JP" altLang="en-US" sz="1800" dirty="0" smtClean="0"/>
              <a:t>流出口の中心までの高さが</a:t>
            </a:r>
            <a:r>
              <a:rPr kumimoji="1" lang="en-US" altLang="ja-JP" sz="1800" dirty="0" smtClean="0"/>
              <a:t>1.0m</a:t>
            </a:r>
            <a:r>
              <a:rPr kumimoji="1" lang="ja-JP" altLang="en-US" sz="1800" dirty="0" smtClean="0"/>
              <a:t>であるときに流出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kumimoji="1" lang="ja-JP" altLang="en-US" sz="1800" dirty="0" smtClean="0"/>
              <a:t>する水の平均流速</a:t>
            </a:r>
            <a:r>
              <a:rPr kumimoji="1" lang="en-US" altLang="ja-JP" sz="1800" dirty="0" smtClean="0"/>
              <a:t>[m/s]</a:t>
            </a:r>
            <a:r>
              <a:rPr kumimoji="1" lang="ja-JP" altLang="en-US" sz="1800" dirty="0" smtClean="0"/>
              <a:t>を求めなさい。ただし，タンク内の水面の面積は</a:t>
            </a:r>
            <a:r>
              <a:rPr lang="ja-JP" altLang="en-US" sz="1800" dirty="0" smtClean="0"/>
              <a:t>非常に大きく，摩擦によるエネ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ルギー損失はないものとする。</a:t>
            </a:r>
            <a:endParaRPr kumimoji="1" lang="en-US" altLang="ja-JP" sz="1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422397" y="4642563"/>
                <a:ext cx="9033883" cy="1095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つまり</m:t>
                      </m:r>
                      <m:r>
                        <a:rPr lang="ja-JP" alt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式を整理すると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になる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7" y="4642563"/>
                <a:ext cx="9033883" cy="10958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422398" y="4573354"/>
                <a:ext cx="6153351" cy="1182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8" y="4573354"/>
                <a:ext cx="6153351" cy="11824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1444981" y="5603066"/>
                <a:ext cx="7377982" cy="688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3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9.8</m:t>
                        </m:r>
                        <m: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15.0</m:t>
                            </m:r>
                            <m: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1.0</m:t>
                            </m:r>
                          </m:e>
                        </m:d>
                      </m:e>
                    </m:rad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16.6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81" y="5603066"/>
                <a:ext cx="7377982" cy="688715"/>
              </a:xfrm>
              <a:prstGeom prst="rect">
                <a:avLst/>
              </a:prstGeom>
              <a:blipFill rotWithShape="0">
                <a:blip r:embed="rId6"/>
                <a:stretch>
                  <a:fillRect b="-256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コネクタ 6"/>
          <p:cNvCxnSpPr>
            <a:cxnSpLocks noChangeAspect="1"/>
          </p:cNvCxnSpPr>
          <p:nvPr/>
        </p:nvCxnSpPr>
        <p:spPr bwMode="auto">
          <a:xfrm flipH="1">
            <a:off x="3734593" y="4859169"/>
            <a:ext cx="525542" cy="74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>
            <a:cxnSpLocks noChangeAspect="1"/>
          </p:cNvCxnSpPr>
          <p:nvPr/>
        </p:nvCxnSpPr>
        <p:spPr bwMode="auto">
          <a:xfrm flipH="1">
            <a:off x="6876377" y="4862116"/>
            <a:ext cx="525542" cy="74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>
            <a:cxnSpLocks noChangeAspect="1"/>
          </p:cNvCxnSpPr>
          <p:nvPr/>
        </p:nvCxnSpPr>
        <p:spPr bwMode="auto">
          <a:xfrm flipH="1">
            <a:off x="1649056" y="4859169"/>
            <a:ext cx="525542" cy="74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雲形吹き出し 9"/>
          <p:cNvSpPr/>
          <p:nvPr/>
        </p:nvSpPr>
        <p:spPr bwMode="auto">
          <a:xfrm>
            <a:off x="8264769" y="3683925"/>
            <a:ext cx="3836154" cy="1738254"/>
          </a:xfrm>
          <a:prstGeom prst="cloudCallout">
            <a:avLst>
              <a:gd name="adj1" fmla="val -67912"/>
              <a:gd name="adj2" fmla="val 377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大気圧では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kumimoji="1" lang="en-US" altLang="ja-JP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kumimoji="1" lang="en-US" altLang="ja-JP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は同じなため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無視できる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雲形吹き出し 10"/>
          <p:cNvSpPr/>
          <p:nvPr/>
        </p:nvSpPr>
        <p:spPr bwMode="auto">
          <a:xfrm>
            <a:off x="2925508" y="2551360"/>
            <a:ext cx="4233500" cy="1738254"/>
          </a:xfrm>
          <a:prstGeom prst="cloudCallout">
            <a:avLst>
              <a:gd name="adj1" fmla="val -58994"/>
              <a:gd name="adj2" fmla="val 6940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タンク内が大きいことから，タンク内の流れは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とすることができるため無視できる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4" grpId="0"/>
      <p:bldP spid="4" grpId="1"/>
      <p:bldP spid="6" grpId="0"/>
      <p:bldP spid="10" grpId="0" animBg="1"/>
      <p:bldP spid="10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255</Words>
  <Application>Microsoft Office PowerPoint</Application>
  <PresentationFormat>ワイド画面</PresentationFormat>
  <Paragraphs>118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  <vt:variant>
        <vt:lpstr>目的別スライド ショー</vt:lpstr>
      </vt:variant>
      <vt:variant>
        <vt:i4>1</vt:i4>
      </vt:variant>
    </vt:vector>
  </HeadingPairs>
  <TitlesOfParts>
    <vt:vector size="16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テーマ1</vt:lpstr>
      <vt:lpstr>PowerPoint プレゼンテーション</vt:lpstr>
      <vt:lpstr>連続の式</vt:lpstr>
      <vt:lpstr>連続の式</vt:lpstr>
      <vt:lpstr>連続の式</vt:lpstr>
      <vt:lpstr>PowerPoint プレゼンテーション</vt:lpstr>
      <vt:lpstr>ベルヌーイの定理</vt:lpstr>
      <vt:lpstr>ベルヌーイの定理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システム研究室</cp:lastModifiedBy>
  <cp:revision>2</cp:revision>
  <cp:lastPrinted>2015-02-13T01:34:04Z</cp:lastPrinted>
  <dcterms:created xsi:type="dcterms:W3CDTF">2014-06-05T05:26:45Z</dcterms:created>
  <dcterms:modified xsi:type="dcterms:W3CDTF">2015-03-11T01:28:09Z</dcterms:modified>
</cp:coreProperties>
</file>