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23" r:id="rId2"/>
    <p:sldId id="314" r:id="rId3"/>
    <p:sldId id="348" r:id="rId4"/>
    <p:sldId id="337" r:id="rId5"/>
    <p:sldId id="344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FDEADA"/>
    <a:srgbClr val="DCE6F2"/>
    <a:srgbClr val="EBF1DE"/>
    <a:srgbClr val="9BBB59"/>
    <a:srgbClr val="CC0099"/>
    <a:srgbClr val="F3DADA"/>
    <a:srgbClr val="FFB380"/>
    <a:srgbClr val="AD9BC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4" autoAdjust="0"/>
    <p:restoredTop sz="69969" autoAdjust="0"/>
  </p:normalViewPr>
  <p:slideViewPr>
    <p:cSldViewPr>
      <p:cViewPr varScale="1">
        <p:scale>
          <a:sx n="54" d="100"/>
          <a:sy n="54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8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1896" y="53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 smtClean="0"/>
              <a:t>各段階の環境負荷測定例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項目１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資源採取</c:v>
                </c:pt>
                <c:pt idx="1">
                  <c:v>製造・組立</c:v>
                </c:pt>
                <c:pt idx="2">
                  <c:v>使用</c:v>
                </c:pt>
                <c:pt idx="3">
                  <c:v>リサイクル</c:v>
                </c:pt>
                <c:pt idx="4">
                  <c:v>廃棄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1</c:v>
                </c:pt>
                <c:pt idx="2">
                  <c:v>3.5</c:v>
                </c:pt>
                <c:pt idx="3">
                  <c:v>0.5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項目２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資源採取</c:v>
                </c:pt>
                <c:pt idx="1">
                  <c:v>製造・組立</c:v>
                </c:pt>
                <c:pt idx="2">
                  <c:v>使用</c:v>
                </c:pt>
                <c:pt idx="3">
                  <c:v>リサイクル</c:v>
                </c:pt>
                <c:pt idx="4">
                  <c:v>廃棄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4.4000000000000004</c:v>
                </c:pt>
                <c:pt idx="2">
                  <c:v>1.8</c:v>
                </c:pt>
                <c:pt idx="3">
                  <c:v>0.1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項目３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資源採取</c:v>
                </c:pt>
                <c:pt idx="1">
                  <c:v>製造・組立</c:v>
                </c:pt>
                <c:pt idx="2">
                  <c:v>使用</c:v>
                </c:pt>
                <c:pt idx="3">
                  <c:v>リサイクル</c:v>
                </c:pt>
                <c:pt idx="4">
                  <c:v>廃棄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0.2</c:v>
                </c:pt>
                <c:pt idx="4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項目４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資源採取</c:v>
                </c:pt>
                <c:pt idx="1">
                  <c:v>製造・組立</c:v>
                </c:pt>
                <c:pt idx="2">
                  <c:v>使用</c:v>
                </c:pt>
                <c:pt idx="3">
                  <c:v>リサイクル</c:v>
                </c:pt>
                <c:pt idx="4">
                  <c:v>廃棄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0.5</c:v>
                </c:pt>
                <c:pt idx="1">
                  <c:v>0.1</c:v>
                </c:pt>
                <c:pt idx="2">
                  <c:v>0.2</c:v>
                </c:pt>
                <c:pt idx="3">
                  <c:v>0.2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025072"/>
        <c:axId val="236025464"/>
      </c:barChart>
      <c:catAx>
        <c:axId val="23602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6025464"/>
        <c:crosses val="autoZero"/>
        <c:auto val="1"/>
        <c:lblAlgn val="ctr"/>
        <c:lblOffset val="100"/>
        <c:noMultiLvlLbl val="0"/>
      </c:catAx>
      <c:valAx>
        <c:axId val="23602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602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D0CC-A39F-42FC-B5F0-517306CAF319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8AA8-4B75-4DF0-A2CE-5960369251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1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09DD-2CBA-444D-BD13-B9BF22821BA3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1A48-B794-4ACA-8FFD-DEDD5EF528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98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baseline="0" dirty="0" smtClean="0">
                <a:latin typeface="+mn-ea"/>
                <a:ea typeface="+mn-ea"/>
              </a:rPr>
              <a:t>「環境マネジメントシステム（</a:t>
            </a:r>
            <a:r>
              <a:rPr lang="en-US" altLang="ja-JP" baseline="0" dirty="0" smtClean="0">
                <a:latin typeface="+mn-ea"/>
                <a:ea typeface="+mn-ea"/>
              </a:rPr>
              <a:t>EMS</a:t>
            </a:r>
            <a:r>
              <a:rPr lang="ja-JP" altLang="en-US" baseline="0" dirty="0" smtClean="0">
                <a:latin typeface="+mn-ea"/>
                <a:ea typeface="+mn-ea"/>
              </a:rPr>
              <a:t>）」とは，</a:t>
            </a:r>
            <a:endParaRPr lang="en-US" altLang="ja-JP" baseline="0" dirty="0" smtClean="0">
              <a:latin typeface="+mn-ea"/>
              <a:ea typeface="+mn-ea"/>
            </a:endParaRPr>
          </a:p>
          <a:p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ja-JP" altLang="en-US" baseline="0" dirty="0" smtClean="0">
                <a:latin typeface="+mn-ea"/>
                <a:ea typeface="+mn-ea"/>
              </a:rPr>
              <a:t>　事業者が自ら　環境に関する　方針や　目標を　設定し，</a:t>
            </a:r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ja-JP" altLang="en-US" baseline="0" dirty="0" smtClean="0">
                <a:latin typeface="+mn-ea"/>
                <a:ea typeface="+mn-ea"/>
              </a:rPr>
              <a:t>　達成に向けて　取り組むための　仕組み　である。</a:t>
            </a:r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ja-JP" altLang="en-US" baseline="0" dirty="0" smtClean="0">
                <a:latin typeface="+mn-ea"/>
                <a:ea typeface="+mn-ea"/>
              </a:rPr>
              <a:t>（代表的なものに　このシステムの仕様を定めた　国際規格</a:t>
            </a:r>
            <a:r>
              <a:rPr lang="en-US" altLang="ja-JP" baseline="0" dirty="0" smtClean="0">
                <a:latin typeface="+mn-ea"/>
                <a:ea typeface="+mn-ea"/>
              </a:rPr>
              <a:t>ISO14001</a:t>
            </a:r>
            <a:r>
              <a:rPr lang="ja-JP" altLang="en-US" baseline="0" dirty="0" smtClean="0">
                <a:latin typeface="+mn-ea"/>
                <a:ea typeface="+mn-ea"/>
              </a:rPr>
              <a:t>がある）</a:t>
            </a:r>
            <a:endParaRPr lang="en-US" altLang="ja-JP" baseline="0" dirty="0" smtClean="0">
              <a:latin typeface="+mn-ea"/>
              <a:ea typeface="+mn-ea"/>
            </a:endParaRPr>
          </a:p>
          <a:p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ja-JP" altLang="en-US" baseline="0" dirty="0" smtClean="0">
                <a:latin typeface="+mn-ea"/>
                <a:ea typeface="+mn-ea"/>
              </a:rPr>
              <a:t>　計画を　作成・実施し，</a:t>
            </a:r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ja-JP" altLang="en-US" baseline="0" dirty="0" smtClean="0">
                <a:latin typeface="+mn-ea"/>
                <a:ea typeface="+mn-ea"/>
              </a:rPr>
              <a:t>　その取り組み状況を　点検して，</a:t>
            </a:r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ja-JP" altLang="en-US" baseline="0" dirty="0" smtClean="0">
                <a:latin typeface="+mn-ea"/>
                <a:ea typeface="+mn-ea"/>
              </a:rPr>
              <a:t>　必要な　改善措置や　全体の　見直しを　行い，</a:t>
            </a:r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ja-JP" altLang="en-US" baseline="0" dirty="0" smtClean="0">
                <a:latin typeface="+mn-ea"/>
                <a:ea typeface="+mn-ea"/>
              </a:rPr>
              <a:t>　次の　環境方針を　定める　順序で</a:t>
            </a:r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ja-JP" altLang="en-US" baseline="0" dirty="0" smtClean="0">
                <a:latin typeface="+mn-ea"/>
                <a:ea typeface="+mn-ea"/>
              </a:rPr>
              <a:t>　継続的に　改善する。</a:t>
            </a:r>
            <a:endParaRPr lang="en-US" altLang="ja-JP" baseline="0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37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baseline="0" dirty="0" smtClean="0">
                <a:latin typeface="+mn-ea"/>
                <a:ea typeface="+mn-ea"/>
              </a:rPr>
              <a:t>この順序は，　</a:t>
            </a:r>
            <a:r>
              <a:rPr lang="en-US" altLang="ja-JP" baseline="0" dirty="0" smtClean="0">
                <a:latin typeface="+mn-ea"/>
                <a:ea typeface="+mn-ea"/>
              </a:rPr>
              <a:t>PDCA</a:t>
            </a:r>
            <a:r>
              <a:rPr lang="ja-JP" altLang="en-US" baseline="0" dirty="0" smtClean="0">
                <a:latin typeface="+mn-ea"/>
                <a:ea typeface="+mn-ea"/>
              </a:rPr>
              <a:t>サイクルと　同じである。</a:t>
            </a:r>
            <a:endParaRPr lang="en-US" altLang="ja-JP" baseline="0" dirty="0" smtClean="0">
              <a:latin typeface="+mn-ea"/>
              <a:ea typeface="+mn-ea"/>
            </a:endParaRPr>
          </a:p>
          <a:p>
            <a:endParaRPr lang="en-US" altLang="ja-JP" baseline="0" dirty="0" smtClean="0">
              <a:latin typeface="+mn-ea"/>
              <a:ea typeface="+mn-ea"/>
            </a:endParaRPr>
          </a:p>
          <a:p>
            <a:r>
              <a:rPr lang="en-US" altLang="ja-JP" baseline="0" dirty="0" smtClean="0">
                <a:latin typeface="+mn-ea"/>
                <a:ea typeface="+mn-ea"/>
              </a:rPr>
              <a:t>※</a:t>
            </a:r>
            <a:r>
              <a:rPr lang="ja-JP" altLang="en-US" baseline="0" dirty="0" smtClean="0">
                <a:latin typeface="+mn-ea"/>
                <a:ea typeface="+mn-ea"/>
              </a:rPr>
              <a:t>愛知県総合教育センターの学習コンテンツの品質管理に詳しく説明があるので，リンクから新しいページを開き，説明をする。</a:t>
            </a:r>
            <a:endParaRPr lang="en-US" altLang="ja-JP" baseline="0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34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「ライフサイクルアセスメント」とは，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製造から　運搬，　使用，　破棄，　リサイクルまでの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各段階で　発生する　環境負荷を　測定し，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評価をすること　である。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182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資源採取や　製造・組立，使用，リサイクル，破棄などの　各段階や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移動する際の　環境負荷を　測定して　評価をすることが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ライフサイクルアセスメント　である。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2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chi-c.ed.jp/digitalcontents/Web_koug/zenpan/qc/2-pdca_cycle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chart" Target="../charts/chart1.xml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8000" y="3168000"/>
            <a:ext cx="6400800" cy="1753200"/>
          </a:xfrm>
        </p:spPr>
        <p:txBody>
          <a:bodyPr anchor="t"/>
          <a:lstStyle/>
          <a:p>
            <a:pPr algn="ctr"/>
            <a:r>
              <a:rPr kumimoji="1" lang="ja-JP" altLang="en-US" sz="5400" b="1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産業界の環境管理</a:t>
            </a:r>
            <a:endParaRPr kumimoji="1" lang="ja-JP" altLang="en-US" sz="5400" b="1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088" y="1349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ＭＳ Ｐゴシック" pitchFamily="50" charset="-128"/>
                <a:ea typeface="+mj-ea"/>
                <a:cs typeface="+mj-cs"/>
              </a:rPr>
              <a:t>工業高校における持続可能な開発のための教育（ＥＳＤ）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6524625"/>
            <a:ext cx="83169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ja-JP" altLang="en-US" sz="1050" dirty="0" smtClean="0">
                <a:ea typeface="ＭＳ Ｐゴシック" pitchFamily="50" charset="-128"/>
                <a:hlinkClick r:id="rId3" action="ppaction://hlinksldjump"/>
              </a:rPr>
              <a:t>持続可能な社会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エネルギー資源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環境問題の推移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産業界の環境管理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環境リスク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排出ガスの規制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工場排水の測定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騒音の測定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endParaRPr lang="ja-JP" altLang="en-US" sz="1200" dirty="0">
              <a:ea typeface="ＭＳ Ｐゴシック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環境マネジメントシステム（</a:t>
            </a:r>
            <a:r>
              <a:rPr lang="en-US" altLang="ja-JP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EMS</a:t>
            </a:r>
            <a:r>
              <a:rPr lang="ja-JP" altLang="en-US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kumimoji="1" lang="ja-JP" altLang="en-US" dirty="0"/>
          </a:p>
        </p:txBody>
      </p:sp>
      <p:sp>
        <p:nvSpPr>
          <p:cNvPr id="6" name="上矢印 5"/>
          <p:cNvSpPr/>
          <p:nvPr/>
        </p:nvSpPr>
        <p:spPr>
          <a:xfrm>
            <a:off x="3884578" y="2213575"/>
            <a:ext cx="2343603" cy="4383778"/>
          </a:xfrm>
          <a:prstGeom prst="upArrow">
            <a:avLst>
              <a:gd name="adj1" fmla="val 59950"/>
              <a:gd name="adj2" fmla="val 39362"/>
            </a:avLst>
          </a:prstGeom>
          <a:gradFill>
            <a:gsLst>
              <a:gs pos="0">
                <a:srgbClr val="F3DADA"/>
              </a:gs>
              <a:gs pos="25000">
                <a:schemeClr val="accent2">
                  <a:tint val="40000"/>
                  <a:hueOff val="0"/>
                  <a:satOff val="0"/>
                  <a:lumOff val="0"/>
                  <a:alphaOff val="0"/>
                  <a:tint val="96000"/>
                  <a:shade val="80000"/>
                  <a:satMod val="105000"/>
                </a:schemeClr>
              </a:gs>
              <a:gs pos="38000">
                <a:schemeClr val="accent2">
                  <a:tint val="40000"/>
                  <a:hueOff val="0"/>
                  <a:satOff val="0"/>
                  <a:lumOff val="0"/>
                  <a:alphaOff val="0"/>
                  <a:tint val="96000"/>
                  <a:shade val="59000"/>
                  <a:satMod val="120000"/>
                </a:schemeClr>
              </a:gs>
              <a:gs pos="55000">
                <a:schemeClr val="accent2">
                  <a:tint val="40000"/>
                  <a:hueOff val="0"/>
                  <a:satOff val="0"/>
                  <a:lumOff val="0"/>
                  <a:alphaOff val="0"/>
                  <a:shade val="57000"/>
                  <a:satMod val="120000"/>
                </a:schemeClr>
              </a:gs>
              <a:gs pos="80000">
                <a:schemeClr val="accent2">
                  <a:tint val="40000"/>
                  <a:hueOff val="0"/>
                  <a:satOff val="0"/>
                  <a:lumOff val="0"/>
                  <a:alphaOff val="0"/>
                  <a:shade val="56000"/>
                  <a:satMod val="145000"/>
                </a:schemeClr>
              </a:gs>
              <a:gs pos="88000">
                <a:schemeClr val="accent2">
                  <a:tint val="40000"/>
                  <a:hueOff val="0"/>
                  <a:satOff val="0"/>
                  <a:lumOff val="0"/>
                  <a:alphaOff val="0"/>
                  <a:shade val="63000"/>
                  <a:satMod val="160000"/>
                </a:schemeClr>
              </a:gs>
              <a:gs pos="100000">
                <a:schemeClr val="accent2">
                  <a:tint val="40000"/>
                  <a:hueOff val="0"/>
                  <a:satOff val="0"/>
                  <a:lumOff val="0"/>
                  <a:alphaOff val="0"/>
                  <a:tint val="99555"/>
                  <a:satMod val="1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環状矢印 24"/>
          <p:cNvSpPr/>
          <p:nvPr/>
        </p:nvSpPr>
        <p:spPr>
          <a:xfrm>
            <a:off x="2627784" y="2492896"/>
            <a:ext cx="1944219" cy="1584177"/>
          </a:xfrm>
          <a:prstGeom prst="circularArrow">
            <a:avLst>
              <a:gd name="adj1" fmla="val 9952"/>
              <a:gd name="adj2" fmla="val 846229"/>
              <a:gd name="adj3" fmla="val 13838219"/>
              <a:gd name="adj4" fmla="val 17244582"/>
              <a:gd name="adj5" fmla="val 10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継続</a:t>
            </a:r>
            <a:endParaRPr kumimoji="1" lang="ja-JP" altLang="en-US" sz="32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右カーブ矢印 25"/>
          <p:cNvSpPr/>
          <p:nvPr/>
        </p:nvSpPr>
        <p:spPr>
          <a:xfrm>
            <a:off x="2771797" y="4221089"/>
            <a:ext cx="2232248" cy="2376263"/>
          </a:xfrm>
          <a:prstGeom prst="curvedRightArrow">
            <a:avLst>
              <a:gd name="adj1" fmla="val 48997"/>
              <a:gd name="adj2" fmla="val 2678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7" name="右カーブ矢印 4"/>
          <p:cNvSpPr/>
          <p:nvPr/>
        </p:nvSpPr>
        <p:spPr>
          <a:xfrm flipH="1">
            <a:off x="5004045" y="5020866"/>
            <a:ext cx="2232248" cy="1573609"/>
          </a:xfrm>
          <a:prstGeom prst="curvedRightArrow">
            <a:avLst>
              <a:gd name="adj1" fmla="val 48997"/>
              <a:gd name="adj2" fmla="val 38047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8" name="右カーブ矢印 27"/>
          <p:cNvSpPr/>
          <p:nvPr/>
        </p:nvSpPr>
        <p:spPr>
          <a:xfrm flipH="1" flipV="1">
            <a:off x="4535995" y="2996953"/>
            <a:ext cx="2520280" cy="1800199"/>
          </a:xfrm>
          <a:prstGeom prst="curvedRightArrow">
            <a:avLst>
              <a:gd name="adj1" fmla="val 29404"/>
              <a:gd name="adj2" fmla="val 50000"/>
              <a:gd name="adj3" fmla="val 33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8" name="グループ化 13"/>
          <p:cNvGrpSpPr/>
          <p:nvPr/>
        </p:nvGrpSpPr>
        <p:grpSpPr>
          <a:xfrm rot="16200000">
            <a:off x="4693031" y="3622036"/>
            <a:ext cx="694045" cy="1800202"/>
            <a:chOff x="3034701" y="1576954"/>
            <a:chExt cx="1039581" cy="2102633"/>
          </a:xfrm>
          <a:gradFill flip="none" rotWithShape="1">
            <a:gsLst>
              <a:gs pos="0">
                <a:srgbClr val="E28D8C"/>
              </a:gs>
              <a:gs pos="25000">
                <a:schemeClr val="accent2">
                  <a:hueOff val="0"/>
                  <a:satOff val="0"/>
                  <a:lumOff val="0"/>
                  <a:alphaOff val="0"/>
                  <a:tint val="96000"/>
                  <a:shade val="80000"/>
                  <a:satMod val="105000"/>
                </a:schemeClr>
              </a:gs>
              <a:gs pos="38000">
                <a:schemeClr val="accent2">
                  <a:hueOff val="0"/>
                  <a:satOff val="0"/>
                  <a:lumOff val="0"/>
                  <a:alphaOff val="0"/>
                  <a:tint val="96000"/>
                  <a:shade val="59000"/>
                  <a:satMod val="120000"/>
                </a:schemeClr>
              </a:gs>
              <a:gs pos="55000">
                <a:schemeClr val="accent2">
                  <a:hueOff val="0"/>
                  <a:satOff val="0"/>
                  <a:lumOff val="0"/>
                  <a:alphaOff val="0"/>
                  <a:shade val="57000"/>
                  <a:satMod val="120000"/>
                </a:schemeClr>
              </a:gs>
              <a:gs pos="80000">
                <a:schemeClr val="accent2">
                  <a:hueOff val="0"/>
                  <a:satOff val="0"/>
                  <a:lumOff val="0"/>
                  <a:alphaOff val="0"/>
                  <a:shade val="56000"/>
                  <a:satMod val="145000"/>
                </a:schemeClr>
              </a:gs>
              <a:gs pos="88000">
                <a:schemeClr val="accent2">
                  <a:hueOff val="0"/>
                  <a:satOff val="0"/>
                  <a:lumOff val="0"/>
                  <a:alphaOff val="0"/>
                  <a:shade val="63000"/>
                  <a:satMod val="160000"/>
                </a:schemeClr>
              </a:gs>
              <a:gs pos="100000">
                <a:schemeClr val="accent2">
                  <a:hueOff val="0"/>
                  <a:satOff val="0"/>
                  <a:lumOff val="0"/>
                  <a:alphaOff val="0"/>
                  <a:tint val="99555"/>
                  <a:satMod val="155000"/>
                </a:schemeClr>
              </a:gs>
            </a:gsLst>
            <a:lin ang="10800000" scaled="0"/>
            <a:tileRect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角丸四角形 22"/>
            <p:cNvSpPr/>
            <p:nvPr/>
          </p:nvSpPr>
          <p:spPr>
            <a:xfrm>
              <a:off x="3034701" y="1576954"/>
              <a:ext cx="1032525" cy="2102633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角丸四角形 4"/>
            <p:cNvSpPr/>
            <p:nvPr/>
          </p:nvSpPr>
          <p:spPr>
            <a:xfrm>
              <a:off x="3142559" y="1661059"/>
              <a:ext cx="931723" cy="2001824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eaVert" wrap="square" lIns="76200" tIns="76200" rIns="76200" bIns="76200" numCol="1" spcCol="1270" anchor="ctr" anchorCtr="1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800" kern="1200" dirty="0" smtClean="0">
                  <a:latin typeface="HG丸ｺﾞｼｯｸM-PRO" pitchFamily="50" charset="-128"/>
                  <a:ea typeface="HG丸ｺﾞｼｯｸM-PRO" pitchFamily="50" charset="-128"/>
                </a:rPr>
                <a:t>見直し</a:t>
              </a:r>
              <a:endParaRPr kumimoji="1" lang="ja-JP" altLang="en-US" sz="2800" kern="12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9" name="グループ化 18"/>
          <p:cNvGrpSpPr/>
          <p:nvPr/>
        </p:nvGrpSpPr>
        <p:grpSpPr>
          <a:xfrm rot="16200000">
            <a:off x="5127448" y="4457747"/>
            <a:ext cx="689340" cy="1800199"/>
            <a:chOff x="2991061" y="1240543"/>
            <a:chExt cx="1032531" cy="2102633"/>
          </a:xfrm>
          <a:gradFill>
            <a:gsLst>
              <a:gs pos="0">
                <a:srgbClr val="C0DD92"/>
              </a:gs>
              <a:gs pos="25000">
                <a:schemeClr val="accent3">
                  <a:hueOff val="0"/>
                  <a:satOff val="0"/>
                  <a:lumOff val="0"/>
                  <a:alphaOff val="0"/>
                  <a:tint val="96000"/>
                  <a:shade val="80000"/>
                  <a:satMod val="105000"/>
                </a:schemeClr>
              </a:gs>
              <a:gs pos="38000">
                <a:schemeClr val="accent3">
                  <a:hueOff val="0"/>
                  <a:satOff val="0"/>
                  <a:lumOff val="0"/>
                  <a:alphaOff val="0"/>
                  <a:tint val="96000"/>
                  <a:shade val="59000"/>
                  <a:satMod val="120000"/>
                </a:schemeClr>
              </a:gs>
              <a:gs pos="55000">
                <a:schemeClr val="accent3">
                  <a:hueOff val="0"/>
                  <a:satOff val="0"/>
                  <a:lumOff val="0"/>
                  <a:alphaOff val="0"/>
                  <a:shade val="57000"/>
                  <a:satMod val="120000"/>
                </a:schemeClr>
              </a:gs>
              <a:gs pos="80000">
                <a:schemeClr val="accent3">
                  <a:hueOff val="0"/>
                  <a:satOff val="0"/>
                  <a:lumOff val="0"/>
                  <a:alphaOff val="0"/>
                  <a:shade val="56000"/>
                  <a:satMod val="145000"/>
                </a:schemeClr>
              </a:gs>
              <a:gs pos="88000">
                <a:schemeClr val="accent3">
                  <a:hueOff val="0"/>
                  <a:satOff val="0"/>
                  <a:lumOff val="0"/>
                  <a:alphaOff val="0"/>
                  <a:shade val="63000"/>
                  <a:satMod val="160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tint val="99555"/>
                  <a:satMod val="155000"/>
                </a:schemeClr>
              </a:gs>
            </a:gsLst>
            <a:lin ang="108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角丸四角形 20"/>
            <p:cNvSpPr/>
            <p:nvPr/>
          </p:nvSpPr>
          <p:spPr>
            <a:xfrm>
              <a:off x="2991061" y="1240543"/>
              <a:ext cx="1032531" cy="2102633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 dirty="0"/>
            </a:p>
          </p:txBody>
        </p:sp>
        <p:sp>
          <p:nvSpPr>
            <p:cNvPr id="22" name="角丸四角形 4"/>
            <p:cNvSpPr/>
            <p:nvPr/>
          </p:nvSpPr>
          <p:spPr>
            <a:xfrm>
              <a:off x="3052874" y="1286494"/>
              <a:ext cx="916685" cy="200182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eaVert" wrap="square" lIns="76200" tIns="76200" rIns="76200" bIns="76200" numCol="1" spcCol="1270" anchor="ctr" anchorCtr="1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800" dirty="0" smtClean="0">
                  <a:latin typeface="HG丸ｺﾞｼｯｸM-PRO" pitchFamily="50" charset="-128"/>
                  <a:ea typeface="HG丸ｺﾞｼｯｸM-PRO" pitchFamily="50" charset="-128"/>
                </a:rPr>
                <a:t>環境方針</a:t>
              </a:r>
              <a:endParaRPr kumimoji="1" lang="ja-JP" altLang="en-US" sz="2800" kern="12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1" name="グループ化 21"/>
          <p:cNvGrpSpPr/>
          <p:nvPr/>
        </p:nvGrpSpPr>
        <p:grpSpPr>
          <a:xfrm rot="16200000">
            <a:off x="6999642" y="4961805"/>
            <a:ext cx="689339" cy="1800199"/>
            <a:chOff x="3526709" y="1745186"/>
            <a:chExt cx="1032529" cy="2102632"/>
          </a:xfrm>
          <a:gradFill>
            <a:gsLst>
              <a:gs pos="0">
                <a:srgbClr val="AD9BC9"/>
              </a:gs>
              <a:gs pos="25000">
                <a:schemeClr val="accent4">
                  <a:hueOff val="0"/>
                  <a:satOff val="0"/>
                  <a:lumOff val="0"/>
                  <a:alphaOff val="0"/>
                  <a:tint val="96000"/>
                  <a:shade val="80000"/>
                  <a:satMod val="105000"/>
                </a:schemeClr>
              </a:gs>
              <a:gs pos="38000">
                <a:schemeClr val="accent4">
                  <a:hueOff val="0"/>
                  <a:satOff val="0"/>
                  <a:lumOff val="0"/>
                  <a:alphaOff val="0"/>
                  <a:tint val="96000"/>
                  <a:shade val="59000"/>
                  <a:satMod val="120000"/>
                </a:schemeClr>
              </a:gs>
              <a:gs pos="55000">
                <a:schemeClr val="accent4">
                  <a:hueOff val="0"/>
                  <a:satOff val="0"/>
                  <a:lumOff val="0"/>
                  <a:alphaOff val="0"/>
                  <a:shade val="57000"/>
                  <a:satMod val="120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56000"/>
                  <a:satMod val="145000"/>
                </a:schemeClr>
              </a:gs>
              <a:gs pos="88000">
                <a:schemeClr val="accent4">
                  <a:hueOff val="0"/>
                  <a:satOff val="0"/>
                  <a:lumOff val="0"/>
                  <a:alphaOff val="0"/>
                  <a:shade val="63000"/>
                  <a:satMod val="16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tint val="99555"/>
                  <a:satMod val="155000"/>
                </a:schemeClr>
              </a:gs>
            </a:gsLst>
            <a:lin ang="108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角丸四角形 18"/>
            <p:cNvSpPr/>
            <p:nvPr/>
          </p:nvSpPr>
          <p:spPr>
            <a:xfrm>
              <a:off x="3526709" y="1745186"/>
              <a:ext cx="1032529" cy="2102632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 dirty="0"/>
            </a:p>
          </p:txBody>
        </p:sp>
        <p:sp>
          <p:nvSpPr>
            <p:cNvPr id="20" name="角丸四角形 4"/>
            <p:cNvSpPr/>
            <p:nvPr/>
          </p:nvSpPr>
          <p:spPr>
            <a:xfrm>
              <a:off x="3588523" y="1829513"/>
              <a:ext cx="862764" cy="2018302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eaVert" wrap="square" lIns="76200" tIns="76200" rIns="76200" bIns="76200" numCol="1" spcCol="1270" anchor="ctr" anchorCtr="1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800" dirty="0" smtClean="0">
                  <a:latin typeface="HG丸ｺﾞｼｯｸM-PRO" pitchFamily="50" charset="-128"/>
                  <a:ea typeface="HG丸ｺﾞｼｯｸM-PRO" pitchFamily="50" charset="-128"/>
                </a:rPr>
                <a:t>計画</a:t>
              </a:r>
              <a:endParaRPr kumimoji="1" lang="ja-JP" altLang="en-US" sz="2800" kern="12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3" name="グループ化 24"/>
          <p:cNvGrpSpPr/>
          <p:nvPr/>
        </p:nvGrpSpPr>
        <p:grpSpPr>
          <a:xfrm rot="16200000">
            <a:off x="4731388" y="5213835"/>
            <a:ext cx="689338" cy="2160238"/>
            <a:chOff x="4170227" y="1576975"/>
            <a:chExt cx="1032529" cy="210263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角丸四角形 16"/>
            <p:cNvSpPr/>
            <p:nvPr/>
          </p:nvSpPr>
          <p:spPr>
            <a:xfrm>
              <a:off x="4170227" y="1576975"/>
              <a:ext cx="1032529" cy="2102633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角丸四角形 4"/>
            <p:cNvSpPr/>
            <p:nvPr/>
          </p:nvSpPr>
          <p:spPr>
            <a:xfrm>
              <a:off x="4232043" y="1618304"/>
              <a:ext cx="931718" cy="20018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eaVert" wrap="square" lIns="76200" tIns="76200" rIns="76200" bIns="76200" numCol="1" spcCol="1270" anchor="ctr" anchorCtr="1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800" kern="1200" dirty="0" smtClean="0">
                  <a:latin typeface="HG丸ｺﾞｼｯｸM-PRO" pitchFamily="50" charset="-128"/>
                  <a:ea typeface="HG丸ｺﾞｼｯｸM-PRO" pitchFamily="50" charset="-128"/>
                </a:rPr>
                <a:t>実施・運用</a:t>
              </a:r>
              <a:endParaRPr kumimoji="1" lang="ja-JP" altLang="en-US" sz="2800" kern="12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4" name="グループ化 27"/>
          <p:cNvGrpSpPr/>
          <p:nvPr/>
        </p:nvGrpSpPr>
        <p:grpSpPr>
          <a:xfrm rot="16200000">
            <a:off x="2408880" y="3678649"/>
            <a:ext cx="689338" cy="2987830"/>
            <a:chOff x="3956933" y="1526301"/>
            <a:chExt cx="1032528" cy="2102633"/>
          </a:xfrm>
          <a:gradFill>
            <a:gsLst>
              <a:gs pos="0">
                <a:srgbClr val="FFB380"/>
              </a:gs>
              <a:gs pos="25000">
                <a:schemeClr val="accent6">
                  <a:hueOff val="0"/>
                  <a:satOff val="0"/>
                  <a:lumOff val="0"/>
                  <a:alphaOff val="0"/>
                  <a:tint val="96000"/>
                  <a:shade val="80000"/>
                  <a:satMod val="105000"/>
                </a:schemeClr>
              </a:gs>
              <a:gs pos="38000">
                <a:schemeClr val="accent6">
                  <a:hueOff val="0"/>
                  <a:satOff val="0"/>
                  <a:lumOff val="0"/>
                  <a:alphaOff val="0"/>
                  <a:tint val="96000"/>
                  <a:shade val="59000"/>
                  <a:satMod val="120000"/>
                </a:schemeClr>
              </a:gs>
              <a:gs pos="55000">
                <a:schemeClr val="accent6">
                  <a:hueOff val="0"/>
                  <a:satOff val="0"/>
                  <a:lumOff val="0"/>
                  <a:alphaOff val="0"/>
                  <a:shade val="57000"/>
                  <a:satMod val="120000"/>
                </a:schemeClr>
              </a:gs>
              <a:gs pos="80000">
                <a:schemeClr val="accent6">
                  <a:hueOff val="0"/>
                  <a:satOff val="0"/>
                  <a:lumOff val="0"/>
                  <a:alphaOff val="0"/>
                  <a:shade val="56000"/>
                  <a:satMod val="145000"/>
                </a:schemeClr>
              </a:gs>
              <a:gs pos="88000">
                <a:schemeClr val="accent6">
                  <a:hueOff val="0"/>
                  <a:satOff val="0"/>
                  <a:lumOff val="0"/>
                  <a:alphaOff val="0"/>
                  <a:shade val="63000"/>
                  <a:satMod val="160000"/>
                </a:schemeClr>
              </a:gs>
              <a:gs pos="100000">
                <a:schemeClr val="accent6">
                  <a:hueOff val="0"/>
                  <a:satOff val="0"/>
                  <a:lumOff val="0"/>
                  <a:alphaOff val="0"/>
                  <a:tint val="99555"/>
                  <a:satMod val="155000"/>
                </a:schemeClr>
              </a:gs>
            </a:gsLst>
            <a:lin ang="10800000" scaled="0"/>
          </a:gra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角丸四角形 14"/>
            <p:cNvSpPr/>
            <p:nvPr/>
          </p:nvSpPr>
          <p:spPr>
            <a:xfrm>
              <a:off x="3956933" y="1526301"/>
              <a:ext cx="1032528" cy="2102633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角丸四角形 4"/>
            <p:cNvSpPr/>
            <p:nvPr/>
          </p:nvSpPr>
          <p:spPr>
            <a:xfrm>
              <a:off x="3995933" y="1589547"/>
              <a:ext cx="931717" cy="2001825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eaVert" wrap="square" lIns="76200" tIns="76200" rIns="76200" bIns="76200" numCol="1" spcCol="1270" anchor="ctr" anchorCtr="1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800" dirty="0" smtClean="0">
                  <a:latin typeface="HG丸ｺﾞｼｯｸM-PRO" pitchFamily="50" charset="-128"/>
                  <a:ea typeface="HG丸ｺﾞｼｯｸM-PRO" pitchFamily="50" charset="-128"/>
                </a:rPr>
                <a:t>点検・是正処置</a:t>
              </a:r>
              <a:endParaRPr kumimoji="1" lang="ja-JP" altLang="en-US" sz="2800" kern="12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3707902" y="1628800"/>
            <a:ext cx="2736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環境目標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84160" y="1187461"/>
            <a:ext cx="453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EMS</a:t>
            </a:r>
            <a:r>
              <a:rPr lang="ja-JP" altLang="en-US" dirty="0" smtClean="0"/>
              <a:t>：</a:t>
            </a:r>
            <a:r>
              <a:rPr lang="ja-JP" altLang="ja-JP" dirty="0" smtClean="0"/>
              <a:t>E</a:t>
            </a:r>
            <a:r>
              <a:rPr lang="en-US" altLang="ja-JP" dirty="0" err="1" smtClean="0"/>
              <a:t>nviromental</a:t>
            </a:r>
            <a:r>
              <a:rPr lang="ja-JP" altLang="ja-JP" dirty="0" smtClean="0"/>
              <a:t> </a:t>
            </a:r>
            <a:r>
              <a:rPr lang="en-US" altLang="ja-JP" dirty="0" smtClean="0"/>
              <a:t>Management </a:t>
            </a:r>
            <a:r>
              <a:rPr lang="ja-JP" altLang="ja-JP" dirty="0" smtClean="0"/>
              <a:t>S</a:t>
            </a:r>
            <a:r>
              <a:rPr lang="en-US" altLang="ja-JP" dirty="0" err="1" smtClean="0"/>
              <a:t>ystem</a:t>
            </a:r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26" grpId="0" animBg="1"/>
      <p:bldP spid="27" grpId="0" animBg="1"/>
      <p:bldP spid="28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環境マネジメントシステム（</a:t>
            </a:r>
            <a:r>
              <a:rPr lang="en-US" altLang="ja-JP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EMS</a:t>
            </a:r>
            <a:r>
              <a:rPr lang="ja-JP" altLang="en-US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27584" y="1676400"/>
            <a:ext cx="3865240" cy="4114800"/>
          </a:xfrm>
        </p:spPr>
        <p:txBody>
          <a:bodyPr anchor="ctr"/>
          <a:lstStyle/>
          <a:p>
            <a:pPr algn="ctr"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環境マネジメント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buNone/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システム（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EMS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6211669"/>
            <a:ext cx="7200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  <a:hlinkClick r:id="rId3"/>
              </a:rPr>
              <a:t>愛知県総合教育センター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  <a:hlinkClick r:id="rId3"/>
            </a:endParaRPr>
          </a:p>
          <a:p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  <a:hlinkClick r:id="rId3"/>
              </a:rPr>
              <a:t>高等学校　工業科（学習コンテンツ）品質管理「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  <a:hlinkClick r:id="rId3"/>
              </a:rPr>
              <a:t>PDCA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  <a:hlinkClick r:id="rId3"/>
              </a:rPr>
              <a:t>サイクル」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等号 4"/>
          <p:cNvSpPr/>
          <p:nvPr/>
        </p:nvSpPr>
        <p:spPr bwMode="auto">
          <a:xfrm>
            <a:off x="4572000" y="3429000"/>
            <a:ext cx="936104" cy="720080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5243264" y="1677600"/>
            <a:ext cx="386524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ＰＤＣＡサイクル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341784"/>
            <a:ext cx="7897688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+mj-ea"/>
              </a:rPr>
              <a:t>ライフサイクルアセスメント（</a:t>
            </a:r>
            <a:r>
              <a:rPr lang="en-US" altLang="ja-JP" dirty="0" smtClean="0">
                <a:solidFill>
                  <a:srgbClr val="0070C0"/>
                </a:solidFill>
                <a:latin typeface="+mj-ea"/>
              </a:rPr>
              <a:t>LCA)</a:t>
            </a:r>
            <a:endParaRPr kumimoji="1" lang="ja-JP" altLang="en-US" dirty="0"/>
          </a:p>
        </p:txBody>
      </p:sp>
      <p:sp>
        <p:nvSpPr>
          <p:cNvPr id="40" name="コンテンツ プレースホルダ 2"/>
          <p:cNvSpPr>
            <a:spLocks noGrp="1"/>
          </p:cNvSpPr>
          <p:nvPr>
            <p:ph idx="1"/>
          </p:nvPr>
        </p:nvSpPr>
        <p:spPr>
          <a:xfrm>
            <a:off x="1066800" y="16288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製造から運搬・使用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kumimoji="1"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破棄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kumimoji="1"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リサイクルまでの各段階で発生する環境負荷を測定し，評価すること</a:t>
            </a:r>
            <a:endParaRPr kumimoji="1" lang="ja-JP" altLang="en-US" sz="2800" baseline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08296" y="1259468"/>
            <a:ext cx="324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LCA</a:t>
            </a:r>
            <a:r>
              <a:rPr lang="ja-JP" altLang="en-US" dirty="0" smtClean="0"/>
              <a:t>：</a:t>
            </a:r>
            <a:r>
              <a:rPr lang="en-US" altLang="ja-JP" dirty="0" smtClean="0"/>
              <a:t>Life Cycle</a:t>
            </a:r>
            <a:r>
              <a:rPr lang="ja-JP" altLang="ja-JP" dirty="0" smtClean="0"/>
              <a:t> </a:t>
            </a:r>
            <a:r>
              <a:rPr lang="en-US" altLang="ja-JP" dirty="0" smtClean="0"/>
              <a:t>Assessment</a:t>
            </a:r>
            <a:endParaRPr kumimoji="1"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>
            <a:off x="2987824" y="4754434"/>
            <a:ext cx="1233557" cy="1194846"/>
          </a:xfrm>
          <a:custGeom>
            <a:avLst/>
            <a:gdLst>
              <a:gd name="connsiteX0" fmla="*/ 0 w 1194550"/>
              <a:gd name="connsiteY0" fmla="*/ 0 h 1194550"/>
              <a:gd name="connsiteX1" fmla="*/ 1194550 w 1194550"/>
              <a:gd name="connsiteY1" fmla="*/ 0 h 1194550"/>
              <a:gd name="connsiteX2" fmla="*/ 1194550 w 1194550"/>
              <a:gd name="connsiteY2" fmla="*/ 1194550 h 1194550"/>
              <a:gd name="connsiteX3" fmla="*/ 0 w 1194550"/>
              <a:gd name="connsiteY3" fmla="*/ 1194550 h 1194550"/>
              <a:gd name="connsiteX4" fmla="*/ 0 w 1194550"/>
              <a:gd name="connsiteY4" fmla="*/ 0 h 119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550" h="1194550">
                <a:moveTo>
                  <a:pt x="0" y="0"/>
                </a:moveTo>
                <a:lnTo>
                  <a:pt x="1194550" y="0"/>
                </a:lnTo>
                <a:lnTo>
                  <a:pt x="1194550" y="1194550"/>
                </a:lnTo>
                <a:lnTo>
                  <a:pt x="0" y="11945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800" kern="1200" dirty="0" smtClean="0">
                <a:latin typeface="HG丸ｺﾞｼｯｸM-PRO" pitchFamily="50" charset="-128"/>
                <a:ea typeface="HG丸ｺﾞｼｯｸM-PRO" pitchFamily="50" charset="-128"/>
              </a:rPr>
              <a:t>製造・組立</a:t>
            </a:r>
            <a:endParaRPr kumimoji="1" lang="ja-JP" altLang="en-US" sz="1800" kern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環状矢印 5"/>
          <p:cNvSpPr/>
          <p:nvPr/>
        </p:nvSpPr>
        <p:spPr>
          <a:xfrm rot="11841923">
            <a:off x="3461700" y="3344724"/>
            <a:ext cx="2915545" cy="2824049"/>
          </a:xfrm>
          <a:prstGeom prst="circularArrow">
            <a:avLst>
              <a:gd name="adj1" fmla="val 8250"/>
              <a:gd name="adj2" fmla="val 576282"/>
              <a:gd name="adj3" fmla="val 2963102"/>
              <a:gd name="adj4" fmla="val 52227"/>
              <a:gd name="adj5" fmla="val 9625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フリーフォーム 6"/>
          <p:cNvSpPr/>
          <p:nvPr/>
        </p:nvSpPr>
        <p:spPr>
          <a:xfrm>
            <a:off x="4994627" y="3501008"/>
            <a:ext cx="1233557" cy="1194846"/>
          </a:xfrm>
          <a:custGeom>
            <a:avLst/>
            <a:gdLst>
              <a:gd name="connsiteX0" fmla="*/ 0 w 1194550"/>
              <a:gd name="connsiteY0" fmla="*/ 0 h 1194550"/>
              <a:gd name="connsiteX1" fmla="*/ 1194550 w 1194550"/>
              <a:gd name="connsiteY1" fmla="*/ 0 h 1194550"/>
              <a:gd name="connsiteX2" fmla="*/ 1194550 w 1194550"/>
              <a:gd name="connsiteY2" fmla="*/ 1194550 h 1194550"/>
              <a:gd name="connsiteX3" fmla="*/ 0 w 1194550"/>
              <a:gd name="connsiteY3" fmla="*/ 1194550 h 1194550"/>
              <a:gd name="connsiteX4" fmla="*/ 0 w 1194550"/>
              <a:gd name="connsiteY4" fmla="*/ 0 h 119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550" h="1194550">
                <a:moveTo>
                  <a:pt x="0" y="0"/>
                </a:moveTo>
                <a:lnTo>
                  <a:pt x="1194550" y="0"/>
                </a:lnTo>
                <a:lnTo>
                  <a:pt x="1194550" y="1194550"/>
                </a:lnTo>
                <a:lnTo>
                  <a:pt x="0" y="11945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800" kern="1200" dirty="0" smtClean="0">
                <a:latin typeface="HG丸ｺﾞｼｯｸM-PRO" pitchFamily="50" charset="-128"/>
                <a:ea typeface="HG丸ｺﾞｼｯｸM-PRO" pitchFamily="50" charset="-128"/>
              </a:rPr>
              <a:t>使用</a:t>
            </a:r>
            <a:endParaRPr kumimoji="1" lang="ja-JP" altLang="en-US" sz="1800" kern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環状矢印 7"/>
          <p:cNvSpPr/>
          <p:nvPr/>
        </p:nvSpPr>
        <p:spPr>
          <a:xfrm rot="20597970">
            <a:off x="3620140" y="3773303"/>
            <a:ext cx="2915545" cy="2824049"/>
          </a:xfrm>
          <a:prstGeom prst="circularArrow">
            <a:avLst>
              <a:gd name="adj1" fmla="val 8250"/>
              <a:gd name="adj2" fmla="val 576282"/>
              <a:gd name="adj3" fmla="val 10171491"/>
              <a:gd name="adj4" fmla="val 7260616"/>
              <a:gd name="adj5" fmla="val 9625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フリーフォーム 8"/>
          <p:cNvSpPr/>
          <p:nvPr/>
        </p:nvSpPr>
        <p:spPr>
          <a:xfrm>
            <a:off x="5066635" y="6050578"/>
            <a:ext cx="1233557" cy="1194846"/>
          </a:xfrm>
          <a:custGeom>
            <a:avLst/>
            <a:gdLst>
              <a:gd name="connsiteX0" fmla="*/ 0 w 1194550"/>
              <a:gd name="connsiteY0" fmla="*/ 0 h 1194550"/>
              <a:gd name="connsiteX1" fmla="*/ 1194550 w 1194550"/>
              <a:gd name="connsiteY1" fmla="*/ 0 h 1194550"/>
              <a:gd name="connsiteX2" fmla="*/ 1194550 w 1194550"/>
              <a:gd name="connsiteY2" fmla="*/ 1194550 h 1194550"/>
              <a:gd name="connsiteX3" fmla="*/ 0 w 1194550"/>
              <a:gd name="connsiteY3" fmla="*/ 1194550 h 1194550"/>
              <a:gd name="connsiteX4" fmla="*/ 0 w 1194550"/>
              <a:gd name="connsiteY4" fmla="*/ 0 h 119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550" h="1194550">
                <a:moveTo>
                  <a:pt x="0" y="0"/>
                </a:moveTo>
                <a:lnTo>
                  <a:pt x="1194550" y="0"/>
                </a:lnTo>
                <a:lnTo>
                  <a:pt x="1194550" y="1194550"/>
                </a:lnTo>
                <a:lnTo>
                  <a:pt x="0" y="11945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800" kern="1200" dirty="0" smtClean="0">
                <a:latin typeface="HG丸ｺﾞｼｯｸM-PRO" pitchFamily="50" charset="-128"/>
                <a:ea typeface="HG丸ｺﾞｼｯｸM-PRO" pitchFamily="50" charset="-128"/>
              </a:rPr>
              <a:t>リサイクル</a:t>
            </a:r>
            <a:endParaRPr kumimoji="1" lang="ja-JP" altLang="en-US" sz="1800" kern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環状矢印 9"/>
          <p:cNvSpPr/>
          <p:nvPr/>
        </p:nvSpPr>
        <p:spPr>
          <a:xfrm rot="2668798">
            <a:off x="5393348" y="3096742"/>
            <a:ext cx="2915545" cy="2824049"/>
          </a:xfrm>
          <a:prstGeom prst="circularArrow">
            <a:avLst>
              <a:gd name="adj1" fmla="val 8250"/>
              <a:gd name="adj2" fmla="val 771740"/>
              <a:gd name="adj3" fmla="val 16856017"/>
              <a:gd name="adj4" fmla="val 12691193"/>
              <a:gd name="adj5" fmla="val 9625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" name="Picture 9" descr="C:\Documents and Settings\alone\Local Settings\Temporary Internet Files\Content.IE5\V2HLL6UP\MC9003609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221088"/>
            <a:ext cx="647854" cy="900000"/>
          </a:xfrm>
          <a:prstGeom prst="rect">
            <a:avLst/>
          </a:prstGeom>
          <a:noFill/>
        </p:spPr>
      </p:pic>
      <p:pic>
        <p:nvPicPr>
          <p:cNvPr id="12" name="Picture 26" descr="C:\Documents and Settings\alone\Local Settings\Temporary Internet Files\Content.IE5\S1GFKJ8F\MC9004378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528" y="5589320"/>
            <a:ext cx="791608" cy="720000"/>
          </a:xfrm>
          <a:prstGeom prst="rect">
            <a:avLst/>
          </a:prstGeom>
          <a:noFill/>
        </p:spPr>
      </p:pic>
      <p:pic>
        <p:nvPicPr>
          <p:cNvPr id="13" name="Picture 29" descr="C:\Documents and Settings\alone\Local Settings\Temporary Internet Files\Content.IE5\CT01AV0X\MC90043764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5949360"/>
            <a:ext cx="720000" cy="720000"/>
          </a:xfrm>
          <a:prstGeom prst="rect">
            <a:avLst/>
          </a:prstGeom>
          <a:noFill/>
        </p:spPr>
      </p:pic>
      <p:sp>
        <p:nvSpPr>
          <p:cNvPr id="14" name="左矢印 13"/>
          <p:cNvSpPr/>
          <p:nvPr/>
        </p:nvSpPr>
        <p:spPr bwMode="auto">
          <a:xfrm flipH="1">
            <a:off x="1835696" y="4312520"/>
            <a:ext cx="684000" cy="484632"/>
          </a:xfrm>
          <a:prstGeom prst="lef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481906" y="4725144"/>
            <a:ext cx="1194550" cy="11945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廃棄</a:t>
            </a:r>
            <a:endParaRPr kumimoji="1" lang="ja-JP" altLang="en-US" sz="1800" kern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8" name="Picture 30" descr="C:\Documents and Settings\alone\Local Settings\Temporary Internet Files\Content.IE5\MNAVYXER\MC90034356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74122" y="4077192"/>
            <a:ext cx="1090366" cy="1080000"/>
          </a:xfrm>
          <a:prstGeom prst="rect">
            <a:avLst/>
          </a:prstGeom>
          <a:noFill/>
        </p:spPr>
      </p:pic>
      <p:pic>
        <p:nvPicPr>
          <p:cNvPr id="19" name="Picture 31" descr="C:\Documents and Settings\alone\Local Settings\Temporary Internet Files\Content.IE5\CT01AV0X\MC90031896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6633" y="4221088"/>
            <a:ext cx="629497" cy="900000"/>
          </a:xfrm>
          <a:prstGeom prst="rect">
            <a:avLst/>
          </a:prstGeom>
          <a:noFill/>
        </p:spPr>
      </p:pic>
      <p:pic>
        <p:nvPicPr>
          <p:cNvPr id="20" name="Picture 2" descr="C:\Documents and Settings\alone\Local Settings\Temporary Internet Files\Content.IE5\ADO725M1\MC900433919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4437232"/>
            <a:ext cx="1080000" cy="1080000"/>
          </a:xfrm>
          <a:prstGeom prst="rect">
            <a:avLst/>
          </a:prstGeom>
          <a:noFill/>
        </p:spPr>
      </p:pic>
      <p:pic>
        <p:nvPicPr>
          <p:cNvPr id="21" name="Picture 3" descr="C:\Documents and Settings\alone\Local Settings\Temporary Internet Files\Content.IE5\GXE7C5AV\MC90043770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8878332">
            <a:off x="961671" y="3557449"/>
            <a:ext cx="900585" cy="1080000"/>
          </a:xfrm>
          <a:prstGeom prst="rect">
            <a:avLst/>
          </a:prstGeom>
          <a:noFill/>
        </p:spPr>
      </p:pic>
      <p:pic>
        <p:nvPicPr>
          <p:cNvPr id="22" name="Picture 16" descr="C:\Documents and Settings\alone\Local Settings\Temporary Internet Files\Content.IE5\CT01AV0X\MC900079072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3768" y="4221088"/>
            <a:ext cx="1593327" cy="900000"/>
          </a:xfrm>
          <a:prstGeom prst="rect">
            <a:avLst/>
          </a:prstGeom>
          <a:noFill/>
        </p:spPr>
      </p:pic>
      <p:pic>
        <p:nvPicPr>
          <p:cNvPr id="23" name="Picture 5" descr="C:\Documents and Settings\alone\Local Settings\Temporary Internet Files\Content.IE5\UTN4Q2I8\MC900426066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52120" y="3115397"/>
            <a:ext cx="773241" cy="900000"/>
          </a:xfrm>
          <a:prstGeom prst="rect">
            <a:avLst/>
          </a:prstGeom>
          <a:noFill/>
        </p:spPr>
      </p:pic>
      <p:pic>
        <p:nvPicPr>
          <p:cNvPr id="24" name="Picture 8" descr="C:\Documents and Settings\alone\Local Settings\Temporary Internet Files\Content.IE5\YHXEGETK\MC900396872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26559" y="2963943"/>
            <a:ext cx="986618" cy="900000"/>
          </a:xfrm>
          <a:prstGeom prst="rect">
            <a:avLst/>
          </a:prstGeom>
          <a:noFill/>
        </p:spPr>
      </p:pic>
      <p:sp>
        <p:nvSpPr>
          <p:cNvPr id="25" name="フリーフォーム 24"/>
          <p:cNvSpPr/>
          <p:nvPr/>
        </p:nvSpPr>
        <p:spPr>
          <a:xfrm>
            <a:off x="755576" y="4941168"/>
            <a:ext cx="1233557" cy="1194846"/>
          </a:xfrm>
          <a:custGeom>
            <a:avLst/>
            <a:gdLst>
              <a:gd name="connsiteX0" fmla="*/ 0 w 1194550"/>
              <a:gd name="connsiteY0" fmla="*/ 0 h 1194550"/>
              <a:gd name="connsiteX1" fmla="*/ 1194550 w 1194550"/>
              <a:gd name="connsiteY1" fmla="*/ 0 h 1194550"/>
              <a:gd name="connsiteX2" fmla="*/ 1194550 w 1194550"/>
              <a:gd name="connsiteY2" fmla="*/ 1194550 h 1194550"/>
              <a:gd name="connsiteX3" fmla="*/ 0 w 1194550"/>
              <a:gd name="connsiteY3" fmla="*/ 1194550 h 1194550"/>
              <a:gd name="connsiteX4" fmla="*/ 0 w 1194550"/>
              <a:gd name="connsiteY4" fmla="*/ 0 h 119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550" h="1194550">
                <a:moveTo>
                  <a:pt x="0" y="0"/>
                </a:moveTo>
                <a:lnTo>
                  <a:pt x="1194550" y="0"/>
                </a:lnTo>
                <a:lnTo>
                  <a:pt x="1194550" y="1194550"/>
                </a:lnTo>
                <a:lnTo>
                  <a:pt x="0" y="11945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資源採取</a:t>
            </a:r>
            <a:endParaRPr kumimoji="1" lang="ja-JP" altLang="en-US" sz="1800" kern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環状矢印 25"/>
          <p:cNvSpPr>
            <a:spLocks noChangeAspect="1"/>
          </p:cNvSpPr>
          <p:nvPr/>
        </p:nvSpPr>
        <p:spPr>
          <a:xfrm rot="14496730">
            <a:off x="3353706" y="2835762"/>
            <a:ext cx="4016498" cy="2899275"/>
          </a:xfrm>
          <a:prstGeom prst="circularArrow">
            <a:avLst>
              <a:gd name="adj1" fmla="val 8250"/>
              <a:gd name="adj2" fmla="val 576282"/>
              <a:gd name="adj3" fmla="val 10171491"/>
              <a:gd name="adj4" fmla="val 6593757"/>
              <a:gd name="adj5" fmla="val 9625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4" grpId="0" animBg="1"/>
      <p:bldP spid="17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341784"/>
            <a:ext cx="7897688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  <a:latin typeface="+mj-ea"/>
              </a:rPr>
              <a:t>ライフサイクルアセスメント（</a:t>
            </a:r>
            <a:r>
              <a:rPr lang="en-US" altLang="ja-JP" dirty="0" smtClean="0">
                <a:solidFill>
                  <a:srgbClr val="0070C0"/>
                </a:solidFill>
                <a:latin typeface="+mj-ea"/>
              </a:rPr>
              <a:t>LCA)</a:t>
            </a:r>
            <a:endParaRPr kumimoji="1" lang="ja-JP" altLang="en-US" dirty="0"/>
          </a:p>
        </p:txBody>
      </p:sp>
      <p:graphicFrame>
        <p:nvGraphicFramePr>
          <p:cNvPr id="40" name="グラフ 39"/>
          <p:cNvGraphicFramePr/>
          <p:nvPr>
            <p:extLst>
              <p:ext uri="{D42A27DB-BD31-4B8C-83A1-F6EECF244321}">
                <p14:modId xmlns:p14="http://schemas.microsoft.com/office/powerpoint/2010/main" val="3897271531"/>
              </p:ext>
            </p:extLst>
          </p:nvPr>
        </p:nvGraphicFramePr>
        <p:xfrm>
          <a:off x="971600" y="1397000"/>
          <a:ext cx="7992888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グループ化 20"/>
          <p:cNvGrpSpPr/>
          <p:nvPr/>
        </p:nvGrpSpPr>
        <p:grpSpPr>
          <a:xfrm>
            <a:off x="1547664" y="1700808"/>
            <a:ext cx="5760640" cy="3528392"/>
            <a:chOff x="755576" y="2277151"/>
            <a:chExt cx="8208912" cy="4968273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755576" y="2963943"/>
              <a:ext cx="8208912" cy="4281481"/>
              <a:chOff x="755576" y="2963943"/>
              <a:chExt cx="8208912" cy="4281481"/>
            </a:xfrm>
          </p:grpSpPr>
          <p:sp>
            <p:nvSpPr>
              <p:cNvPr id="59" name="フリーフォーム 58"/>
              <p:cNvSpPr/>
              <p:nvPr/>
            </p:nvSpPr>
            <p:spPr>
              <a:xfrm>
                <a:off x="2684969" y="4754435"/>
                <a:ext cx="1536412" cy="1194847"/>
              </a:xfrm>
              <a:custGeom>
                <a:avLst/>
                <a:gdLst>
                  <a:gd name="connsiteX0" fmla="*/ 0 w 1194550"/>
                  <a:gd name="connsiteY0" fmla="*/ 0 h 1194550"/>
                  <a:gd name="connsiteX1" fmla="*/ 1194550 w 1194550"/>
                  <a:gd name="connsiteY1" fmla="*/ 0 h 1194550"/>
                  <a:gd name="connsiteX2" fmla="*/ 1194550 w 1194550"/>
                  <a:gd name="connsiteY2" fmla="*/ 1194550 h 1194550"/>
                  <a:gd name="connsiteX3" fmla="*/ 0 w 1194550"/>
                  <a:gd name="connsiteY3" fmla="*/ 1194550 h 1194550"/>
                  <a:gd name="connsiteX4" fmla="*/ 0 w 1194550"/>
                  <a:gd name="connsiteY4" fmla="*/ 0 h 1194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4550" h="1194550">
                    <a:moveTo>
                      <a:pt x="0" y="0"/>
                    </a:moveTo>
                    <a:lnTo>
                      <a:pt x="1194550" y="0"/>
                    </a:lnTo>
                    <a:lnTo>
                      <a:pt x="1194550" y="1194550"/>
                    </a:lnTo>
                    <a:lnTo>
                      <a:pt x="0" y="119455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ja-JP" altLang="en-US" sz="1400" kern="1200" dirty="0" smtClean="0">
                    <a:latin typeface="HG丸ｺﾞｼｯｸM-PRO" pitchFamily="50" charset="-128"/>
                    <a:ea typeface="HG丸ｺﾞｼｯｸM-PRO" pitchFamily="50" charset="-128"/>
                  </a:rPr>
                  <a:t>製造・組立</a:t>
                </a:r>
                <a:endParaRPr kumimoji="1" lang="ja-JP" altLang="en-US" sz="1400" kern="12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0" name="環状矢印 59"/>
              <p:cNvSpPr/>
              <p:nvPr/>
            </p:nvSpPr>
            <p:spPr>
              <a:xfrm rot="11841923">
                <a:off x="3461700" y="3344724"/>
                <a:ext cx="2915545" cy="2824049"/>
              </a:xfrm>
              <a:prstGeom prst="circularArrow">
                <a:avLst>
                  <a:gd name="adj1" fmla="val 8250"/>
                  <a:gd name="adj2" fmla="val 576282"/>
                  <a:gd name="adj3" fmla="val 2963102"/>
                  <a:gd name="adj4" fmla="val 52227"/>
                  <a:gd name="adj5" fmla="val 9625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1" name="フリーフォーム 60"/>
              <p:cNvSpPr/>
              <p:nvPr/>
            </p:nvSpPr>
            <p:spPr>
              <a:xfrm>
                <a:off x="4994627" y="3501008"/>
                <a:ext cx="1233557" cy="1194846"/>
              </a:xfrm>
              <a:custGeom>
                <a:avLst/>
                <a:gdLst>
                  <a:gd name="connsiteX0" fmla="*/ 0 w 1194550"/>
                  <a:gd name="connsiteY0" fmla="*/ 0 h 1194550"/>
                  <a:gd name="connsiteX1" fmla="*/ 1194550 w 1194550"/>
                  <a:gd name="connsiteY1" fmla="*/ 0 h 1194550"/>
                  <a:gd name="connsiteX2" fmla="*/ 1194550 w 1194550"/>
                  <a:gd name="connsiteY2" fmla="*/ 1194550 h 1194550"/>
                  <a:gd name="connsiteX3" fmla="*/ 0 w 1194550"/>
                  <a:gd name="connsiteY3" fmla="*/ 1194550 h 1194550"/>
                  <a:gd name="connsiteX4" fmla="*/ 0 w 1194550"/>
                  <a:gd name="connsiteY4" fmla="*/ 0 h 1194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4550" h="1194550">
                    <a:moveTo>
                      <a:pt x="0" y="0"/>
                    </a:moveTo>
                    <a:lnTo>
                      <a:pt x="1194550" y="0"/>
                    </a:lnTo>
                    <a:lnTo>
                      <a:pt x="1194550" y="1194550"/>
                    </a:lnTo>
                    <a:lnTo>
                      <a:pt x="0" y="119455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ja-JP" altLang="en-US" sz="1400" kern="1200" dirty="0" smtClean="0">
                    <a:latin typeface="HG丸ｺﾞｼｯｸM-PRO" pitchFamily="50" charset="-128"/>
                    <a:ea typeface="HG丸ｺﾞｼｯｸM-PRO" pitchFamily="50" charset="-128"/>
                  </a:rPr>
                  <a:t>使用</a:t>
                </a:r>
                <a:endParaRPr kumimoji="1" lang="ja-JP" altLang="en-US" sz="1400" kern="12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2" name="環状矢印 61"/>
              <p:cNvSpPr/>
              <p:nvPr/>
            </p:nvSpPr>
            <p:spPr>
              <a:xfrm rot="20597970">
                <a:off x="3620140" y="3773303"/>
                <a:ext cx="2915545" cy="2824049"/>
              </a:xfrm>
              <a:prstGeom prst="circularArrow">
                <a:avLst>
                  <a:gd name="adj1" fmla="val 8250"/>
                  <a:gd name="adj2" fmla="val 576282"/>
                  <a:gd name="adj3" fmla="val 10171491"/>
                  <a:gd name="adj4" fmla="val 7260616"/>
                  <a:gd name="adj5" fmla="val 9625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3" name="フリーフォーム 62"/>
              <p:cNvSpPr/>
              <p:nvPr/>
            </p:nvSpPr>
            <p:spPr>
              <a:xfrm>
                <a:off x="4857889" y="6050577"/>
                <a:ext cx="1442304" cy="1194847"/>
              </a:xfrm>
              <a:custGeom>
                <a:avLst/>
                <a:gdLst>
                  <a:gd name="connsiteX0" fmla="*/ 0 w 1194550"/>
                  <a:gd name="connsiteY0" fmla="*/ 0 h 1194550"/>
                  <a:gd name="connsiteX1" fmla="*/ 1194550 w 1194550"/>
                  <a:gd name="connsiteY1" fmla="*/ 0 h 1194550"/>
                  <a:gd name="connsiteX2" fmla="*/ 1194550 w 1194550"/>
                  <a:gd name="connsiteY2" fmla="*/ 1194550 h 1194550"/>
                  <a:gd name="connsiteX3" fmla="*/ 0 w 1194550"/>
                  <a:gd name="connsiteY3" fmla="*/ 1194550 h 1194550"/>
                  <a:gd name="connsiteX4" fmla="*/ 0 w 1194550"/>
                  <a:gd name="connsiteY4" fmla="*/ 0 h 1194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4550" h="1194550">
                    <a:moveTo>
                      <a:pt x="0" y="0"/>
                    </a:moveTo>
                    <a:lnTo>
                      <a:pt x="1194550" y="0"/>
                    </a:lnTo>
                    <a:lnTo>
                      <a:pt x="1194550" y="1194550"/>
                    </a:lnTo>
                    <a:lnTo>
                      <a:pt x="0" y="119455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kumimoji="1" lang="ja-JP" altLang="en-US" sz="1400" kern="1200" dirty="0" smtClean="0">
                    <a:latin typeface="HG丸ｺﾞｼｯｸM-PRO" pitchFamily="50" charset="-128"/>
                    <a:ea typeface="HG丸ｺﾞｼｯｸM-PRO" pitchFamily="50" charset="-128"/>
                  </a:rPr>
                  <a:t>リサイクル</a:t>
                </a:r>
                <a:endParaRPr kumimoji="1" lang="ja-JP" altLang="en-US" sz="1400" kern="12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4" name="環状矢印 63"/>
              <p:cNvSpPr/>
              <p:nvPr/>
            </p:nvSpPr>
            <p:spPr>
              <a:xfrm rot="2668798">
                <a:off x="5393348" y="3096742"/>
                <a:ext cx="2915545" cy="2824049"/>
              </a:xfrm>
              <a:prstGeom prst="circularArrow">
                <a:avLst>
                  <a:gd name="adj1" fmla="val 8250"/>
                  <a:gd name="adj2" fmla="val 771740"/>
                  <a:gd name="adj3" fmla="val 16856017"/>
                  <a:gd name="adj4" fmla="val 12691193"/>
                  <a:gd name="adj5" fmla="val 9625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pic>
            <p:nvPicPr>
              <p:cNvPr id="65" name="Picture 9" descr="C:\Documents and Settings\alone\Local Settings\Temporary Internet Files\Content.IE5\V2HLL6UP\MC900360946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139952" y="4221088"/>
                <a:ext cx="647854" cy="900000"/>
              </a:xfrm>
              <a:prstGeom prst="rect">
                <a:avLst/>
              </a:prstGeom>
              <a:noFill/>
            </p:spPr>
          </p:pic>
          <p:pic>
            <p:nvPicPr>
              <p:cNvPr id="66" name="Picture 26" descr="C:\Documents and Settings\alone\Local Settings\Temporary Internet Files\Content.IE5\S1GFKJ8F\MC900437845[1].w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04528" y="5589320"/>
                <a:ext cx="791608" cy="720000"/>
              </a:xfrm>
              <a:prstGeom prst="rect">
                <a:avLst/>
              </a:prstGeom>
              <a:noFill/>
            </p:spPr>
          </p:pic>
          <p:pic>
            <p:nvPicPr>
              <p:cNvPr id="67" name="Picture 29" descr="C:\Documents and Settings\alone\Local Settings\Temporary Internet Files\Content.IE5\CT01AV0X\MC900437643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24128" y="5949360"/>
                <a:ext cx="720000" cy="720000"/>
              </a:xfrm>
              <a:prstGeom prst="rect">
                <a:avLst/>
              </a:prstGeom>
              <a:noFill/>
            </p:spPr>
          </p:pic>
          <p:sp>
            <p:nvSpPr>
              <p:cNvPr id="68" name="左矢印 67"/>
              <p:cNvSpPr/>
              <p:nvPr/>
            </p:nvSpPr>
            <p:spPr bwMode="auto">
              <a:xfrm flipH="1">
                <a:off x="1835696" y="4312520"/>
                <a:ext cx="684000" cy="484632"/>
              </a:xfrm>
              <a:prstGeom prst="leftArrow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7481906" y="4725144"/>
                <a:ext cx="1194550" cy="119455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ja-JP" altLang="en-US" sz="1400" dirty="0" smtClean="0">
                    <a:latin typeface="HG丸ｺﾞｼｯｸM-PRO" pitchFamily="50" charset="-128"/>
                    <a:ea typeface="HG丸ｺﾞｼｯｸM-PRO" pitchFamily="50" charset="-128"/>
                  </a:rPr>
                  <a:t>廃棄</a:t>
                </a:r>
                <a:endParaRPr kumimoji="1" lang="ja-JP" altLang="en-US" sz="1400" kern="12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pic>
            <p:nvPicPr>
              <p:cNvPr id="70" name="Picture 30" descr="C:\Documents and Settings\alone\Local Settings\Temporary Internet Files\Content.IE5\MNAVYXER\MC900343563[1].wmf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874122" y="4077192"/>
                <a:ext cx="1090366" cy="1080000"/>
              </a:xfrm>
              <a:prstGeom prst="rect">
                <a:avLst/>
              </a:prstGeom>
              <a:noFill/>
            </p:spPr>
          </p:pic>
          <p:pic>
            <p:nvPicPr>
              <p:cNvPr id="71" name="Picture 31" descr="C:\Documents and Settings\alone\Local Settings\Temporary Internet Files\Content.IE5\CT01AV0X\MC900318964[1].wmf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316633" y="4221088"/>
                <a:ext cx="629497" cy="900000"/>
              </a:xfrm>
              <a:prstGeom prst="rect">
                <a:avLst/>
              </a:prstGeom>
              <a:noFill/>
            </p:spPr>
          </p:pic>
          <p:pic>
            <p:nvPicPr>
              <p:cNvPr id="72" name="Picture 2" descr="C:\Documents and Settings\alone\Local Settings\Temporary Internet Files\Content.IE5\ADO725M1\MC900433919[1]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899592" y="4437232"/>
                <a:ext cx="1080000" cy="1080000"/>
              </a:xfrm>
              <a:prstGeom prst="rect">
                <a:avLst/>
              </a:prstGeom>
              <a:noFill/>
            </p:spPr>
          </p:pic>
          <p:pic>
            <p:nvPicPr>
              <p:cNvPr id="73" name="Picture 3" descr="C:\Documents and Settings\alone\Local Settings\Temporary Internet Files\Content.IE5\GXE7C5AV\MC900437707[1].wmf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rot="18878332">
                <a:off x="961671" y="3557449"/>
                <a:ext cx="900585" cy="1080000"/>
              </a:xfrm>
              <a:prstGeom prst="rect">
                <a:avLst/>
              </a:prstGeom>
              <a:noFill/>
            </p:spPr>
          </p:pic>
          <p:pic>
            <p:nvPicPr>
              <p:cNvPr id="74" name="Picture 16" descr="C:\Documents and Settings\alone\Local Settings\Temporary Internet Files\Content.IE5\CT01AV0X\MC900079072[1].wmf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483768" y="4221088"/>
                <a:ext cx="1593327" cy="900000"/>
              </a:xfrm>
              <a:prstGeom prst="rect">
                <a:avLst/>
              </a:prstGeom>
              <a:noFill/>
            </p:spPr>
          </p:pic>
          <p:pic>
            <p:nvPicPr>
              <p:cNvPr id="75" name="Picture 5" descr="C:\Documents and Settings\alone\Local Settings\Temporary Internet Files\Content.IE5\UTN4Q2I8\MC900426066[1].wmf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652120" y="3115397"/>
                <a:ext cx="773241" cy="900000"/>
              </a:xfrm>
              <a:prstGeom prst="rect">
                <a:avLst/>
              </a:prstGeom>
              <a:noFill/>
            </p:spPr>
          </p:pic>
          <p:pic>
            <p:nvPicPr>
              <p:cNvPr id="76" name="Picture 8" descr="C:\Documents and Settings\alone\Local Settings\Temporary Internet Files\Content.IE5\YHXEGETK\MC900396872[1].wmf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4826559" y="2963943"/>
                <a:ext cx="986618" cy="900000"/>
              </a:xfrm>
              <a:prstGeom prst="rect">
                <a:avLst/>
              </a:prstGeom>
              <a:noFill/>
            </p:spPr>
          </p:pic>
          <p:sp>
            <p:nvSpPr>
              <p:cNvPr id="77" name="フリーフォーム 76"/>
              <p:cNvSpPr/>
              <p:nvPr/>
            </p:nvSpPr>
            <p:spPr>
              <a:xfrm>
                <a:off x="755576" y="4941168"/>
                <a:ext cx="1233557" cy="1194846"/>
              </a:xfrm>
              <a:custGeom>
                <a:avLst/>
                <a:gdLst>
                  <a:gd name="connsiteX0" fmla="*/ 0 w 1194550"/>
                  <a:gd name="connsiteY0" fmla="*/ 0 h 1194550"/>
                  <a:gd name="connsiteX1" fmla="*/ 1194550 w 1194550"/>
                  <a:gd name="connsiteY1" fmla="*/ 0 h 1194550"/>
                  <a:gd name="connsiteX2" fmla="*/ 1194550 w 1194550"/>
                  <a:gd name="connsiteY2" fmla="*/ 1194550 h 1194550"/>
                  <a:gd name="connsiteX3" fmla="*/ 0 w 1194550"/>
                  <a:gd name="connsiteY3" fmla="*/ 1194550 h 1194550"/>
                  <a:gd name="connsiteX4" fmla="*/ 0 w 1194550"/>
                  <a:gd name="connsiteY4" fmla="*/ 0 h 1194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4550" h="1194550">
                    <a:moveTo>
                      <a:pt x="0" y="0"/>
                    </a:moveTo>
                    <a:lnTo>
                      <a:pt x="1194550" y="0"/>
                    </a:lnTo>
                    <a:lnTo>
                      <a:pt x="1194550" y="1194550"/>
                    </a:lnTo>
                    <a:lnTo>
                      <a:pt x="0" y="119455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ja-JP" altLang="en-US" sz="1400" dirty="0" smtClean="0">
                    <a:latin typeface="HG丸ｺﾞｼｯｸM-PRO" pitchFamily="50" charset="-128"/>
                    <a:ea typeface="HG丸ｺﾞｼｯｸM-PRO" pitchFamily="50" charset="-128"/>
                  </a:rPr>
                  <a:t>資源採取</a:t>
                </a:r>
                <a:endParaRPr kumimoji="1" lang="ja-JP" altLang="en-US" sz="1400" kern="12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sp>
          <p:nvSpPr>
            <p:cNvPr id="78" name="環状矢印 77"/>
            <p:cNvSpPr>
              <a:spLocks noChangeAspect="1"/>
            </p:cNvSpPr>
            <p:nvPr/>
          </p:nvSpPr>
          <p:spPr>
            <a:xfrm rot="14496730">
              <a:off x="3353706" y="2835762"/>
              <a:ext cx="4016498" cy="2899275"/>
            </a:xfrm>
            <a:prstGeom prst="circularArrow">
              <a:avLst>
                <a:gd name="adj1" fmla="val 8250"/>
                <a:gd name="adj2" fmla="val 576282"/>
                <a:gd name="adj3" fmla="val 10171491"/>
                <a:gd name="adj4" fmla="val 6593757"/>
                <a:gd name="adj5" fmla="val 9625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11553</TotalTime>
  <Words>158</Words>
  <Application>Microsoft Office PowerPoint</Application>
  <PresentationFormat>画面に合わせる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HG丸ｺﾞｼｯｸM-PRO</vt:lpstr>
      <vt:lpstr>ＭＳ Ｐゴシック</vt:lpstr>
      <vt:lpstr>Arial</vt:lpstr>
      <vt:lpstr>Arial Narrow</vt:lpstr>
      <vt:lpstr>Calibri</vt:lpstr>
      <vt:lpstr>Impact</vt:lpstr>
      <vt:lpstr>Wingdings</vt:lpstr>
      <vt:lpstr>テーマ1</vt:lpstr>
      <vt:lpstr>産業界の環境管理</vt:lpstr>
      <vt:lpstr>環境マネジメントシステム（EMS）</vt:lpstr>
      <vt:lpstr>環境マネジメントシステム（EMS）</vt:lpstr>
      <vt:lpstr>ライフサイクルアセスメント（LCA)</vt:lpstr>
      <vt:lpstr>ライフサイクルアセスメント（LCA)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環境工学基礎</dc:title>
  <dc:creator>jy239</dc:creator>
  <cp:lastModifiedBy>あいうえお</cp:lastModifiedBy>
  <cp:revision>4</cp:revision>
  <cp:lastPrinted>2014-02-17T07:00:35Z</cp:lastPrinted>
  <dcterms:created xsi:type="dcterms:W3CDTF">2013-06-18T03:18:10Z</dcterms:created>
  <dcterms:modified xsi:type="dcterms:W3CDTF">2014-03-26T04:24:40Z</dcterms:modified>
</cp:coreProperties>
</file>