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dirty="0"/>
          </a:p>
        </p:txBody>
      </p: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30387-5D2D-4E3E-A590-AFFE94638980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2FFA0-7B98-41A9-9973-C66D1DD5063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08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C5935-7EB1-4969-9288-3A51CD5E4B59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6D13F-4F7D-46E3-A051-71EDE688639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564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4072-C99C-4332-B6CB-FE0064252874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335B3-C07E-472A-98A1-52565AEC228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269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54E2-60F9-4408-BE80-A386D038BF1F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958C1-D783-4A54-AB5F-C575739CFE9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511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35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/>
          </a:p>
        </p:txBody>
      </p: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945B5-EC70-45B3-A5D5-FF821679BDA9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3FC9-A892-4CCC-B441-FA7445B553C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17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17DF6-033E-40CF-AB4C-5BCF3852FBD0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D4EE6-BF60-4EE5-BCB4-647552DA486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483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990D-D047-4B54-A7E0-10E6160D6C17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63664-F966-482D-934D-C2DA9FBD5E6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930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1DCE-4F3C-4A16-880F-30C19AEA6704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CD78D-6DE6-43ED-AA5B-31039CD5B8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76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8B1F6-0545-4722-87E3-C8EC9A7134A6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BAF5F-FC1B-455A-B8E9-2105C106FBB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187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673D-B366-4F2B-A57B-FD855BB4C3C8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B0B39-BA66-4ECD-83AE-712119BD61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322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rtlCol="0">
            <a:normAutofit/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4F830-A1FC-4317-A1AF-3E89AA847BD5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5AC85-2AF2-47D6-9BB4-3367A501D83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117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0" y="0"/>
            <a:ext cx="9072563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2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5001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FE453CD-B332-405C-AFE8-C1914DE435ED}" type="datetimeFigureOut">
              <a:rPr lang="ja-JP" altLang="en-US"/>
              <a:pPr>
                <a:defRPr/>
              </a:pPr>
              <a:t>2015/1/29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Century Schoolbook" panose="02040604050505020304" pitchFamily="18" charset="0"/>
                <a:ea typeface="ＭＳ Ｐ明朝" panose="02020600040205080304" pitchFamily="18" charset="-128"/>
              </a:defRPr>
            </a:lvl1pPr>
          </a:lstStyle>
          <a:p>
            <a:fld id="{C21A1421-75E5-422D-8FDC-0F43A5B449F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9" r:id="rId2"/>
    <p:sldLayoutId id="2147483801" r:id="rId3"/>
    <p:sldLayoutId id="2147483798" r:id="rId4"/>
    <p:sldLayoutId id="2147483797" r:id="rId5"/>
    <p:sldLayoutId id="2147483796" r:id="rId6"/>
    <p:sldLayoutId id="2147483795" r:id="rId7"/>
    <p:sldLayoutId id="2147483794" r:id="rId8"/>
    <p:sldLayoutId id="2147483793" r:id="rId9"/>
    <p:sldLayoutId id="2147483792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2C2C2"/>
        </a:buClr>
        <a:buSzPct val="60000"/>
        <a:buFont typeface="Wingdings" panose="05000000000000000000" pitchFamily="2" charset="2"/>
        <a:buChar char="u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98989"/>
        </a:buClr>
        <a:buSzPct val="55000"/>
        <a:buFont typeface="Wingdings" panose="05000000000000000000" pitchFamily="2" charset="2"/>
        <a:buChar char="u"/>
        <a:defRPr kumimoji="1" sz="28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07070"/>
        </a:buClr>
        <a:buSzPct val="55000"/>
        <a:buFont typeface="Wingdings" panose="05000000000000000000" pitchFamily="2" charset="2"/>
        <a:buChar char="u"/>
        <a:defRPr kumimoji="1" sz="24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C9C9C"/>
        </a:buClr>
        <a:buSzPct val="50000"/>
        <a:buFont typeface="Wingdings" panose="05000000000000000000" pitchFamily="2" charset="2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35353"/>
        </a:buClr>
        <a:buSzPct val="45000"/>
        <a:buFont typeface="Wingdings" panose="05000000000000000000" pitchFamily="2" charset="2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640960" cy="2160240"/>
          </a:xfrm>
        </p:spPr>
        <p:txBody>
          <a:bodyPr>
            <a:no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ja-JP" altLang="en-US" sz="9600" dirty="0" smtClean="0"/>
              <a:t>電子商取引</a:t>
            </a:r>
            <a:endParaRPr lang="ja-JP" altLang="en-US" sz="9600" dirty="0"/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xfrm>
            <a:off x="1042988" y="3933825"/>
            <a:ext cx="7129462" cy="1101725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情報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通信ネットワークを活用した商取引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800" dirty="0" smtClean="0">
                <a:latin typeface="ＭＳ Ｐゴシック" pitchFamily="50" charset="-128"/>
                <a:ea typeface="ＭＳ Ｐゴシック" pitchFamily="50" charset="-128"/>
              </a:rPr>
              <a:t>～「商取引」と「電子商取引」の違い～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71712" y="499319"/>
            <a:ext cx="4686304" cy="769441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dirty="0" smtClean="0"/>
              <a:t>「商取引」とは・・・</a:t>
            </a:r>
            <a:endParaRPr lang="ja-JP" altLang="en-US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57188" y="1571625"/>
            <a:ext cx="874712" cy="47148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/>
              <a:t>売り手（販売）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858125" y="1571625"/>
            <a:ext cx="874713" cy="471487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/>
              <a:t>買い手（仕入）</a:t>
            </a:r>
          </a:p>
        </p:txBody>
      </p:sp>
      <p:sp>
        <p:nvSpPr>
          <p:cNvPr id="5129" name="AutoShape 5"/>
          <p:cNvSpPr>
            <a:spLocks noChangeArrowheads="1"/>
          </p:cNvSpPr>
          <p:nvPr/>
        </p:nvSpPr>
        <p:spPr bwMode="auto">
          <a:xfrm>
            <a:off x="2606675" y="1357313"/>
            <a:ext cx="5251450" cy="1071562"/>
          </a:xfrm>
          <a:prstGeom prst="leftArrow">
            <a:avLst>
              <a:gd name="adj1" fmla="val 50000"/>
              <a:gd name="adj2" fmla="val 12251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見積依頼書の送付</a:t>
            </a:r>
          </a:p>
        </p:txBody>
      </p:sp>
      <p:sp>
        <p:nvSpPr>
          <p:cNvPr id="5130" name="AutoShape 6"/>
          <p:cNvSpPr>
            <a:spLocks noChangeArrowheads="1"/>
          </p:cNvSpPr>
          <p:nvPr/>
        </p:nvSpPr>
        <p:spPr bwMode="auto">
          <a:xfrm>
            <a:off x="1231900" y="2428875"/>
            <a:ext cx="6000750" cy="1071563"/>
          </a:xfrm>
          <a:prstGeom prst="rightArrow">
            <a:avLst>
              <a:gd name="adj1" fmla="val 50000"/>
              <a:gd name="adj2" fmla="val 14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見積書の送付</a:t>
            </a:r>
          </a:p>
        </p:txBody>
      </p:sp>
      <p:sp>
        <p:nvSpPr>
          <p:cNvPr id="5131" name="AutoShape 7"/>
          <p:cNvSpPr>
            <a:spLocks noChangeArrowheads="1"/>
          </p:cNvSpPr>
          <p:nvPr/>
        </p:nvSpPr>
        <p:spPr bwMode="auto">
          <a:xfrm>
            <a:off x="2606675" y="3500438"/>
            <a:ext cx="5251450" cy="1071562"/>
          </a:xfrm>
          <a:prstGeom prst="leftArrow">
            <a:avLst>
              <a:gd name="adj1" fmla="val 50000"/>
              <a:gd name="adj2" fmla="val 12251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注文書の送付</a:t>
            </a:r>
          </a:p>
        </p:txBody>
      </p:sp>
      <p:sp>
        <p:nvSpPr>
          <p:cNvPr id="5132" name="AutoShape 8"/>
          <p:cNvSpPr>
            <a:spLocks noChangeArrowheads="1"/>
          </p:cNvSpPr>
          <p:nvPr/>
        </p:nvSpPr>
        <p:spPr bwMode="auto">
          <a:xfrm>
            <a:off x="1231900" y="4572000"/>
            <a:ext cx="6000750" cy="1071563"/>
          </a:xfrm>
          <a:prstGeom prst="rightArrow">
            <a:avLst>
              <a:gd name="adj1" fmla="val 50000"/>
              <a:gd name="adj2" fmla="val 14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注文請書の送付</a:t>
            </a:r>
          </a:p>
        </p:txBody>
      </p:sp>
      <p:sp>
        <p:nvSpPr>
          <p:cNvPr id="5133" name="AutoShape 9"/>
          <p:cNvSpPr>
            <a:spLocks noChangeArrowheads="1"/>
          </p:cNvSpPr>
          <p:nvPr/>
        </p:nvSpPr>
        <p:spPr bwMode="auto">
          <a:xfrm>
            <a:off x="1231900" y="5589588"/>
            <a:ext cx="6626225" cy="839787"/>
          </a:xfrm>
          <a:prstGeom prst="leftRightArrow">
            <a:avLst>
              <a:gd name="adj1" fmla="val 50000"/>
              <a:gd name="adj2" fmla="val 154520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200" b="1"/>
              <a:t>売買契約の成立</a:t>
            </a: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1357313" y="1916113"/>
            <a:ext cx="249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値段の確認</a:t>
            </a: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1428750" y="407193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注文</a:t>
            </a:r>
          </a:p>
        </p:txBody>
      </p:sp>
      <p:sp>
        <p:nvSpPr>
          <p:cNvPr id="3" name="テキスト ボックス 12"/>
          <p:cNvSpPr txBox="1">
            <a:spLocks noChangeArrowheads="1"/>
          </p:cNvSpPr>
          <p:nvPr/>
        </p:nvSpPr>
        <p:spPr bwMode="auto">
          <a:xfrm>
            <a:off x="2555875" y="44450"/>
            <a:ext cx="2165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しょうとりひき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0" grpId="0" animBg="1"/>
      <p:bldP spid="5131" grpId="0" animBg="1"/>
      <p:bldP spid="5132" grpId="0" animBg="1"/>
      <p:bldP spid="5133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71712" y="499319"/>
            <a:ext cx="4686304" cy="769441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dirty="0" smtClean="0"/>
              <a:t>「商取引」とは・・・</a:t>
            </a:r>
            <a:endParaRPr lang="ja-JP" altLang="en-US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57188" y="1571625"/>
            <a:ext cx="874712" cy="47148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/>
              <a:t>売り手（販売）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858125" y="1571625"/>
            <a:ext cx="874713" cy="471487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/>
              <a:t>買い手（仕入）</a:t>
            </a:r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1231900" y="1412875"/>
            <a:ext cx="6000750" cy="1071563"/>
          </a:xfrm>
          <a:prstGeom prst="rightArrow">
            <a:avLst>
              <a:gd name="adj1" fmla="val 50000"/>
              <a:gd name="adj2" fmla="val 14002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商品および納品書の送付</a:t>
            </a:r>
          </a:p>
        </p:txBody>
      </p:sp>
      <p:sp>
        <p:nvSpPr>
          <p:cNvPr id="6150" name="AutoShape 7"/>
          <p:cNvSpPr>
            <a:spLocks noChangeArrowheads="1"/>
          </p:cNvSpPr>
          <p:nvPr/>
        </p:nvSpPr>
        <p:spPr bwMode="auto">
          <a:xfrm>
            <a:off x="2606675" y="3429000"/>
            <a:ext cx="5251450" cy="1071563"/>
          </a:xfrm>
          <a:prstGeom prst="leftArrow">
            <a:avLst>
              <a:gd name="adj1" fmla="val 50000"/>
              <a:gd name="adj2" fmla="val 12254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物品受領書の送付</a:t>
            </a:r>
          </a:p>
        </p:txBody>
      </p:sp>
      <p:sp>
        <p:nvSpPr>
          <p:cNvPr id="6151" name="AutoShape 8"/>
          <p:cNvSpPr>
            <a:spLocks noChangeArrowheads="1"/>
          </p:cNvSpPr>
          <p:nvPr/>
        </p:nvSpPr>
        <p:spPr bwMode="auto">
          <a:xfrm>
            <a:off x="1231900" y="2492375"/>
            <a:ext cx="6000750" cy="1071563"/>
          </a:xfrm>
          <a:prstGeom prst="rightArrow">
            <a:avLst>
              <a:gd name="adj1" fmla="val 50000"/>
              <a:gd name="adj2" fmla="val 14002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請求書の送付</a:t>
            </a: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6632575" y="2206625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検収</a:t>
            </a:r>
          </a:p>
        </p:txBody>
      </p:sp>
      <p:sp>
        <p:nvSpPr>
          <p:cNvPr id="6154" name="AutoShape 7"/>
          <p:cNvSpPr>
            <a:spLocks noChangeArrowheads="1"/>
          </p:cNvSpPr>
          <p:nvPr/>
        </p:nvSpPr>
        <p:spPr bwMode="auto">
          <a:xfrm>
            <a:off x="2600325" y="4518025"/>
            <a:ext cx="5251450" cy="1071563"/>
          </a:xfrm>
          <a:prstGeom prst="leftArrow">
            <a:avLst>
              <a:gd name="adj1" fmla="val 50000"/>
              <a:gd name="adj2" fmla="val 12251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代金の支払い</a:t>
            </a:r>
          </a:p>
        </p:txBody>
      </p:sp>
      <p:sp>
        <p:nvSpPr>
          <p:cNvPr id="6155" name="AutoShape 8"/>
          <p:cNvSpPr>
            <a:spLocks noChangeArrowheads="1"/>
          </p:cNvSpPr>
          <p:nvPr/>
        </p:nvSpPr>
        <p:spPr bwMode="auto">
          <a:xfrm>
            <a:off x="1231900" y="5453063"/>
            <a:ext cx="6000750" cy="1071562"/>
          </a:xfrm>
          <a:prstGeom prst="rightArrow">
            <a:avLst>
              <a:gd name="adj1" fmla="val 50000"/>
              <a:gd name="adj2" fmla="val 14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領収書の送付</a:t>
            </a: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5292725" y="6022975"/>
            <a:ext cx="2492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取引の完了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1" grpId="0" animBg="1"/>
      <p:bldP spid="12" grpId="0"/>
      <p:bldP spid="6154" grpId="0" animBg="1"/>
      <p:bldP spid="6155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32257" y="499319"/>
            <a:ext cx="6625514" cy="769441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dirty="0" smtClean="0"/>
              <a:t>「電子商取引」とは・・・</a:t>
            </a:r>
            <a:endParaRPr lang="ja-JP" altLang="en-US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7188" y="1571625"/>
            <a:ext cx="874712" cy="47148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/>
              <a:t>売り手（販売）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858125" y="1571625"/>
            <a:ext cx="874713" cy="471487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/>
              <a:t>買い手（仕入）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606675" y="1357313"/>
            <a:ext cx="5251450" cy="1071562"/>
          </a:xfrm>
          <a:prstGeom prst="leftArrow">
            <a:avLst>
              <a:gd name="adj1" fmla="val 50000"/>
              <a:gd name="adj2" fmla="val 12251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見積依頼書のメール送付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231900" y="2428875"/>
            <a:ext cx="6000750" cy="1071563"/>
          </a:xfrm>
          <a:prstGeom prst="rightArrow">
            <a:avLst>
              <a:gd name="adj1" fmla="val 50000"/>
              <a:gd name="adj2" fmla="val 14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見積書のメール送付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606675" y="3500438"/>
            <a:ext cx="5251450" cy="1071562"/>
          </a:xfrm>
          <a:prstGeom prst="leftArrow">
            <a:avLst>
              <a:gd name="adj1" fmla="val 50000"/>
              <a:gd name="adj2" fmla="val 12251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注文書のメール送付または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/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ウェブ上の注文フォームより注文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1231900" y="4572000"/>
            <a:ext cx="6000750" cy="1071563"/>
          </a:xfrm>
          <a:prstGeom prst="rightArrow">
            <a:avLst>
              <a:gd name="adj1" fmla="val 50000"/>
              <a:gd name="adj2" fmla="val 14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注文請書のメール送付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1231900" y="5661025"/>
            <a:ext cx="6626225" cy="839788"/>
          </a:xfrm>
          <a:prstGeom prst="leftRightArrow">
            <a:avLst>
              <a:gd name="adj1" fmla="val 50000"/>
              <a:gd name="adj2" fmla="val 154519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200" b="1"/>
              <a:t>売買契約の成立</a:t>
            </a: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1357313" y="1916113"/>
            <a:ext cx="249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値段の確認</a:t>
            </a: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1428750" y="407193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注文</a:t>
            </a:r>
          </a:p>
        </p:txBody>
      </p:sp>
      <p:sp>
        <p:nvSpPr>
          <p:cNvPr id="7180" name="テキスト ボックス 12"/>
          <p:cNvSpPr txBox="1">
            <a:spLocks noChangeArrowheads="1"/>
          </p:cNvSpPr>
          <p:nvPr/>
        </p:nvSpPr>
        <p:spPr bwMode="auto">
          <a:xfrm>
            <a:off x="2051050" y="44450"/>
            <a:ext cx="311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でんししょうとりひき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 animBg="1"/>
      <p:bldP spid="7177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57188" y="1571625"/>
            <a:ext cx="874712" cy="47148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/>
              <a:t>売り手（販売）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7858125" y="1571625"/>
            <a:ext cx="874713" cy="471487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/>
              <a:t>買い手（仕入）</a:t>
            </a: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1231900" y="1412875"/>
            <a:ext cx="6000750" cy="1071563"/>
          </a:xfrm>
          <a:prstGeom prst="rightArrow">
            <a:avLst>
              <a:gd name="adj1" fmla="val 50000"/>
              <a:gd name="adj2" fmla="val 14002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商品の送付、納品書のメール送付</a:t>
            </a:r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2606675" y="3429000"/>
            <a:ext cx="5251450" cy="1071563"/>
          </a:xfrm>
          <a:prstGeom prst="leftArrow">
            <a:avLst>
              <a:gd name="adj1" fmla="val 50000"/>
              <a:gd name="adj2" fmla="val 12254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物品受領書のメール送付</a:t>
            </a:r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1231900" y="2492375"/>
            <a:ext cx="6000750" cy="1071563"/>
          </a:xfrm>
          <a:prstGeom prst="rightArrow">
            <a:avLst>
              <a:gd name="adj1" fmla="val 50000"/>
              <a:gd name="adj2" fmla="val 14002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請求書のメール送付</a:t>
            </a: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6632575" y="2206625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検収</a:t>
            </a:r>
          </a:p>
        </p:txBody>
      </p:sp>
      <p:sp>
        <p:nvSpPr>
          <p:cNvPr id="8200" name="AutoShape 7"/>
          <p:cNvSpPr>
            <a:spLocks noChangeArrowheads="1"/>
          </p:cNvSpPr>
          <p:nvPr/>
        </p:nvSpPr>
        <p:spPr bwMode="auto">
          <a:xfrm>
            <a:off x="2600325" y="4518025"/>
            <a:ext cx="5251450" cy="1071563"/>
          </a:xfrm>
          <a:prstGeom prst="leftArrow">
            <a:avLst>
              <a:gd name="adj1" fmla="val 50000"/>
              <a:gd name="adj2" fmla="val 12251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ネット銀行より代金の支払い</a:t>
            </a:r>
          </a:p>
        </p:txBody>
      </p:sp>
      <p:sp>
        <p:nvSpPr>
          <p:cNvPr id="8201" name="AutoShape 8"/>
          <p:cNvSpPr>
            <a:spLocks noChangeArrowheads="1"/>
          </p:cNvSpPr>
          <p:nvPr/>
        </p:nvSpPr>
        <p:spPr bwMode="auto">
          <a:xfrm>
            <a:off x="1231900" y="5453063"/>
            <a:ext cx="6000750" cy="1071562"/>
          </a:xfrm>
          <a:prstGeom prst="rightArrow">
            <a:avLst>
              <a:gd name="adj1" fmla="val 50000"/>
              <a:gd name="adj2" fmla="val 14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領収書の送付（郵送）</a:t>
            </a: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5292725" y="6022975"/>
            <a:ext cx="2492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取引の完了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1232257" y="499319"/>
            <a:ext cx="6625514" cy="769441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dirty="0" smtClean="0"/>
              <a:t>「電子商取引」とは・・・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12" grpId="0"/>
      <p:bldP spid="8200" grpId="0" animBg="1"/>
      <p:bldP spid="8201" grpId="0" animBg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108</TotalTime>
  <Words>206</Words>
  <Application>Microsoft Office PowerPoint</Application>
  <PresentationFormat>画面に合わせる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6" baseType="lpstr">
      <vt:lpstr>Arial</vt:lpstr>
      <vt:lpstr>ＭＳ Ｐゴシック</vt:lpstr>
      <vt:lpstr>Bookman Old Style</vt:lpstr>
      <vt:lpstr>HGP明朝E</vt:lpstr>
      <vt:lpstr>Century Schoolbook</vt:lpstr>
      <vt:lpstr>ＭＳ Ｐ明朝</vt:lpstr>
      <vt:lpstr>Wingdings</vt:lpstr>
      <vt:lpstr>Calibri</vt:lpstr>
      <vt:lpstr>HG丸ｺﾞｼｯｸM-PRO</vt:lpstr>
      <vt:lpstr>HGS創英角ﾎﾟｯﾌﾟ体</vt:lpstr>
      <vt:lpstr>雪藤</vt:lpstr>
      <vt:lpstr>電子商取引</vt:lpstr>
      <vt:lpstr>「商取引」とは・・・</vt:lpstr>
      <vt:lpstr>「商取引」とは・・・</vt:lpstr>
      <vt:lpstr>「電子商取引」とは・・・</vt:lpstr>
      <vt:lpstr>「電子商取引」とは・・・</vt:lpstr>
    </vt:vector>
  </TitlesOfParts>
  <Company>愛知県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電子商取引</dc:title>
  <dc:creator>教育委員会</dc:creator>
  <cp:lastModifiedBy>jyku07</cp:lastModifiedBy>
  <cp:revision>19</cp:revision>
  <dcterms:created xsi:type="dcterms:W3CDTF">2012-06-14T05:34:37Z</dcterms:created>
  <dcterms:modified xsi:type="dcterms:W3CDTF">2015-01-29T09:04:43Z</dcterms:modified>
</cp:coreProperties>
</file>