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3" r:id="rId3"/>
    <p:sldId id="310" r:id="rId4"/>
    <p:sldId id="262" r:id="rId5"/>
    <p:sldId id="308" r:id="rId6"/>
    <p:sldId id="267" r:id="rId7"/>
    <p:sldId id="309" r:id="rId8"/>
    <p:sldId id="299" r:id="rId9"/>
    <p:sldId id="287" r:id="rId10"/>
    <p:sldId id="295" r:id="rId11"/>
    <p:sldId id="273" r:id="rId12"/>
    <p:sldId id="275" r:id="rId13"/>
    <p:sldId id="277" r:id="rId1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1">
          <p15:clr>
            <a:srgbClr val="A4A3A4"/>
          </p15:clr>
        </p15:guide>
        <p15:guide id="2" pos="23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CC00"/>
    <a:srgbClr val="660033"/>
    <a:srgbClr val="F7DCA7"/>
    <a:srgbClr val="FAFAA4"/>
    <a:srgbClr val="A2FCA8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429" autoAdjust="0"/>
  </p:normalViewPr>
  <p:slideViewPr>
    <p:cSldViewPr showGuides="1">
      <p:cViewPr varScale="1">
        <p:scale>
          <a:sx n="113" d="100"/>
          <a:sy n="113" d="100"/>
        </p:scale>
        <p:origin x="1428" y="96"/>
      </p:cViewPr>
      <p:guideLst>
        <p:guide orient="horz" pos="3861"/>
        <p:guide pos="23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DA49EE-0292-418B-A145-DB546AEA8B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9994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D98D27-A17A-4760-A153-71C997CB24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8228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BC026-4551-4189-A919-8D30B79934E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60796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9719E-6655-4FF3-8B4F-5EF049DC1D46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38265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70790-22E8-400A-8D69-4079B1BEBCC8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42412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0224A-25EE-4951-AC71-C036C693C255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04481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C748D-E810-4B2A-98ED-B94E8EC40429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54906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81EFD-41AB-45FD-94BD-60471660802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6645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5F46C-DF32-4011-ACB1-8FBAA5A122B2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3513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D1130-E4E0-4C02-8F54-3D67D7BF33F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42091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EE0BE-C2E6-4372-9728-C29BBFBED9A1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98269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EC3B0-5EE7-45E4-A347-442CC21F0FE3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10899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95CAC-9FC5-44A4-9E95-3AC1BD9DE577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84299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DF3C0-E9D6-41B0-B312-4B5C12FBA4F2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00322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4D4CF-5490-4C51-8DF3-6D8EE2A13E4A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9960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6349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349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349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349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349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349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6349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F94453-7A88-4629-8D64-69BAA57E52B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29939-A144-4F58-B997-52A2187794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22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23D31-0CAB-4272-A478-C74B29CC1C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22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584B4-916C-40B2-A8DE-E40AC93F6C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63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2D22D-BF5B-42E8-84F4-88255C40A5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024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BD884-B97A-43C8-8E98-3C465DEEC1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296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5A6EF-0D55-42C6-8C31-14C3617580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96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D526A-BE7B-4A3F-907D-5D42506257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93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D3293-34C2-4517-A02A-DD2178F824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39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5CB8C-C2DD-4589-8B8D-B31E5229B8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194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723D-37DF-4385-86A2-6125838076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435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246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246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246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247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6247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endParaRPr lang="en-US" altLang="ja-JP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ja-JP"/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C517CCAD-D79B-44FC-A9B4-543816578EF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0825" y="2259013"/>
            <a:ext cx="864235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9600"/>
              <a:t>ＳＱＬ</a:t>
            </a:r>
          </a:p>
        </p:txBody>
      </p:sp>
      <p:pic>
        <p:nvPicPr>
          <p:cNvPr id="2054" name="Picture 6" descr="sc04_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429000"/>
            <a:ext cx="25336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50825" y="1179513"/>
            <a:ext cx="85518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4800">
                <a:solidFill>
                  <a:schemeClr val="tx2"/>
                </a:solidFill>
              </a:rPr>
              <a:t>データベースソフトウェアの活用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７．重複行の排除（ 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DISTINCT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21927" name="Rectangle 71"/>
          <p:cNvSpPr>
            <a:spLocks noChangeArrowheads="1"/>
          </p:cNvSpPr>
          <p:nvPr/>
        </p:nvSpPr>
        <p:spPr bwMode="auto">
          <a:xfrm>
            <a:off x="0" y="819150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800"/>
              <a:t>重複データを取り除く</a:t>
            </a:r>
          </a:p>
        </p:txBody>
      </p:sp>
      <p:sp>
        <p:nvSpPr>
          <p:cNvPr id="121928" name="Rectangle 72"/>
          <p:cNvSpPr>
            <a:spLocks noChangeArrowheads="1"/>
          </p:cNvSpPr>
          <p:nvPr/>
        </p:nvSpPr>
        <p:spPr bwMode="auto">
          <a:xfrm>
            <a:off x="250825" y="1268413"/>
            <a:ext cx="864235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ＳＥＬＥＣＴ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DISTINCT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選択項目リスト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</a:p>
        </p:txBody>
      </p:sp>
      <p:sp>
        <p:nvSpPr>
          <p:cNvPr id="121929" name="Rectangle 73"/>
          <p:cNvSpPr>
            <a:spLocks noChangeArrowheads="1"/>
          </p:cNvSpPr>
          <p:nvPr/>
        </p:nvSpPr>
        <p:spPr bwMode="auto">
          <a:xfrm>
            <a:off x="0" y="1898650"/>
            <a:ext cx="8847138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400"/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7  </a:t>
            </a:r>
            <a:r>
              <a:rPr lang="ja-JP" altLang="en-US" sz="2400">
                <a:latin typeface="ＭＳ Ｐゴシック" panose="020B0600070205080204" pitchFamily="50" charset="-128"/>
              </a:rPr>
              <a:t>「得点表</a:t>
            </a:r>
            <a:r>
              <a:rPr lang="ja-JP" altLang="en-US" sz="2400"/>
              <a:t>」から、重複のない「選択科目」名を表示する。</a:t>
            </a:r>
          </a:p>
        </p:txBody>
      </p:sp>
      <p:sp>
        <p:nvSpPr>
          <p:cNvPr id="121930" name="Rectangle 74"/>
          <p:cNvSpPr>
            <a:spLocks noChangeArrowheads="1"/>
          </p:cNvSpPr>
          <p:nvPr/>
        </p:nvSpPr>
        <p:spPr bwMode="auto">
          <a:xfrm>
            <a:off x="655638" y="2482850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121931" name="Group 75"/>
          <p:cNvGraphicFramePr>
            <a:graphicFrameLocks noGrp="1"/>
          </p:cNvGraphicFramePr>
          <p:nvPr/>
        </p:nvGraphicFramePr>
        <p:xfrm>
          <a:off x="701675" y="2843213"/>
          <a:ext cx="3633788" cy="2133600"/>
        </p:xfrm>
        <a:graphic>
          <a:graphicData uri="http://schemas.openxmlformats.org/drawingml/2006/table">
            <a:tbl>
              <a:tblPr/>
              <a:tblGrid>
                <a:gridCol w="865188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1987" name="AutoShape 131"/>
          <p:cNvSpPr>
            <a:spLocks noChangeArrowheads="1"/>
          </p:cNvSpPr>
          <p:nvPr/>
        </p:nvSpPr>
        <p:spPr bwMode="auto">
          <a:xfrm>
            <a:off x="4706938" y="3519488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sp>
        <p:nvSpPr>
          <p:cNvPr id="122002" name="Rectangle 146"/>
          <p:cNvSpPr>
            <a:spLocks noChangeArrowheads="1"/>
          </p:cNvSpPr>
          <p:nvPr/>
        </p:nvSpPr>
        <p:spPr bwMode="auto">
          <a:xfrm>
            <a:off x="0" y="5138738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3200">
                <a:solidFill>
                  <a:srgbClr val="0033CC"/>
                </a:solidFill>
                <a:latin typeface="ＭＳ Ｐゴシック" panose="020B0600070205080204" pitchFamily="50" charset="-128"/>
              </a:rPr>
              <a:t>　  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SELECT DISTINCT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選択科目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得点表</a:t>
            </a:r>
          </a:p>
        </p:txBody>
      </p:sp>
      <p:graphicFrame>
        <p:nvGraphicFramePr>
          <p:cNvPr id="122039" name="Group 183"/>
          <p:cNvGraphicFramePr>
            <a:graphicFrameLocks noGrp="1"/>
          </p:cNvGraphicFramePr>
          <p:nvPr/>
        </p:nvGraphicFramePr>
        <p:xfrm>
          <a:off x="5741988" y="3068638"/>
          <a:ext cx="996950" cy="1395730"/>
        </p:xfrm>
        <a:graphic>
          <a:graphicData uri="http://schemas.openxmlformats.org/drawingml/2006/table">
            <a:tbl>
              <a:tblPr/>
              <a:tblGrid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2038" name="Text Box 182"/>
          <p:cNvSpPr txBox="1">
            <a:spLocks noChangeArrowheads="1"/>
          </p:cNvSpPr>
          <p:nvPr/>
        </p:nvSpPr>
        <p:spPr bwMode="auto">
          <a:xfrm>
            <a:off x="4572000" y="4059238"/>
            <a:ext cx="93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射影</a:t>
            </a:r>
          </a:p>
        </p:txBody>
      </p:sp>
      <p:sp>
        <p:nvSpPr>
          <p:cNvPr id="122040" name="AutoShape 18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819150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800"/>
              <a:t>表に新しいデーターレコード（行）を追加する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50825" y="1268413"/>
            <a:ext cx="8642350" cy="811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IN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ＳＥ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RT INTO 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表名（フィールド名）　</a:t>
            </a:r>
          </a:p>
          <a:p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                                                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VALUES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（挿入データ）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2124075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400">
                <a:latin typeface="ＭＳ Ｐゴシック" panose="020B0600070205080204" pitchFamily="50" charset="-128"/>
              </a:rPr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8</a:t>
            </a:r>
            <a:r>
              <a:rPr lang="en-US" altLang="ja-JP" sz="2400">
                <a:latin typeface="ＭＳ Ｐゴシック" panose="020B0600070205080204" pitchFamily="50" charset="-128"/>
              </a:rPr>
              <a:t>  </a:t>
            </a:r>
            <a:r>
              <a:rPr lang="ja-JP" altLang="en-US" sz="2400">
                <a:latin typeface="ＭＳ Ｐゴシック" panose="020B0600070205080204" pitchFamily="50" charset="-128"/>
              </a:rPr>
              <a:t>「得点表」に、 「生徒</a:t>
            </a:r>
            <a:r>
              <a:rPr lang="en-US" altLang="ja-JP" sz="2400">
                <a:latin typeface="ＭＳ Ｐゴシック" panose="020B0600070205080204" pitchFamily="50" charset="-128"/>
              </a:rPr>
              <a:t>NO</a:t>
            </a:r>
            <a:r>
              <a:rPr lang="ja-JP" altLang="en-US" sz="2400">
                <a:latin typeface="ＭＳ Ｐゴシック" panose="020B0600070205080204" pitchFamily="50" charset="-128"/>
              </a:rPr>
              <a:t>」</a:t>
            </a:r>
            <a:r>
              <a:rPr lang="en-US" altLang="ja-JP" sz="2400">
                <a:latin typeface="ＭＳ Ｐゴシック" panose="020B0600070205080204" pitchFamily="50" charset="-128"/>
              </a:rPr>
              <a:t>1106</a:t>
            </a:r>
            <a:r>
              <a:rPr lang="ja-JP" altLang="en-US" sz="2400">
                <a:latin typeface="ＭＳ Ｐゴシック" panose="020B0600070205080204" pitchFamily="50" charset="-128"/>
              </a:rPr>
              <a:t>のデータを挿入する。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b="1">
                <a:solidFill>
                  <a:srgbClr val="FF0000"/>
                </a:solidFill>
              </a:rPr>
              <a:t>８．レコードの追加（</a:t>
            </a:r>
            <a:r>
              <a:rPr lang="en-US" altLang="ja-JP" sz="4400" b="1">
                <a:solidFill>
                  <a:srgbClr val="FF0000"/>
                </a:solidFill>
              </a:rPr>
              <a:t>IN</a:t>
            </a:r>
            <a:r>
              <a:rPr lang="ja-JP" altLang="en-US" sz="4400" b="1">
                <a:solidFill>
                  <a:srgbClr val="FF0000"/>
                </a:solidFill>
              </a:rPr>
              <a:t>ＳＥ</a:t>
            </a:r>
            <a:r>
              <a:rPr lang="en-US" altLang="ja-JP" sz="4400" b="1">
                <a:solidFill>
                  <a:srgbClr val="FF0000"/>
                </a:solidFill>
              </a:rPr>
              <a:t>RT</a:t>
            </a:r>
            <a:r>
              <a:rPr lang="ja-JP" altLang="en-US" sz="4400" b="1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78956" name="Rectangle 108"/>
          <p:cNvSpPr>
            <a:spLocks noChangeArrowheads="1"/>
          </p:cNvSpPr>
          <p:nvPr/>
        </p:nvSpPr>
        <p:spPr bwMode="auto">
          <a:xfrm>
            <a:off x="701675" y="2619375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78957" name="Group 109"/>
          <p:cNvGraphicFramePr>
            <a:graphicFrameLocks noGrp="1"/>
          </p:cNvGraphicFramePr>
          <p:nvPr/>
        </p:nvGraphicFramePr>
        <p:xfrm>
          <a:off x="747713" y="2979738"/>
          <a:ext cx="3633787" cy="21336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013" name="AutoShape 165"/>
          <p:cNvSpPr>
            <a:spLocks noChangeArrowheads="1"/>
          </p:cNvSpPr>
          <p:nvPr/>
        </p:nvSpPr>
        <p:spPr bwMode="auto">
          <a:xfrm>
            <a:off x="4437063" y="3789363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sp>
        <p:nvSpPr>
          <p:cNvPr id="79014" name="Rectangle 166"/>
          <p:cNvSpPr>
            <a:spLocks noChangeArrowheads="1"/>
          </p:cNvSpPr>
          <p:nvPr/>
        </p:nvSpPr>
        <p:spPr bwMode="auto">
          <a:xfrm>
            <a:off x="0" y="5543550"/>
            <a:ext cx="91440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3200">
                <a:solidFill>
                  <a:srgbClr val="0033CC"/>
                </a:solidFill>
                <a:latin typeface="ＭＳ Ｐゴシック" panose="020B0600070205080204" pitchFamily="50" charset="-128"/>
              </a:rPr>
              <a:t>　</a:t>
            </a:r>
            <a:endParaRPr lang="ja-JP" altLang="en-US" sz="3200" b="1">
              <a:solidFill>
                <a:srgbClr val="0033CC"/>
              </a:solidFill>
              <a:latin typeface="ＭＳ Ｐゴシック" panose="020B0600070205080204" pitchFamily="50" charset="-128"/>
            </a:endParaRPr>
          </a:p>
        </p:txBody>
      </p:sp>
      <p:graphicFrame>
        <p:nvGraphicFramePr>
          <p:cNvPr id="79119" name="Group 271"/>
          <p:cNvGraphicFramePr>
            <a:graphicFrameLocks noGrp="1"/>
          </p:cNvGraphicFramePr>
          <p:nvPr/>
        </p:nvGraphicFramePr>
        <p:xfrm>
          <a:off x="5246688" y="2979738"/>
          <a:ext cx="3633787" cy="24892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渡辺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A4"/>
                    </a:solidFill>
                  </a:tcPr>
                </a:tc>
              </a:tr>
            </a:tbl>
          </a:graphicData>
        </a:graphic>
      </p:graphicFrame>
      <p:sp>
        <p:nvSpPr>
          <p:cNvPr id="79120" name="Rectangle 272"/>
          <p:cNvSpPr>
            <a:spLocks noChangeArrowheads="1"/>
          </p:cNvSpPr>
          <p:nvPr/>
        </p:nvSpPr>
        <p:spPr bwMode="auto">
          <a:xfrm>
            <a:off x="0" y="5499100"/>
            <a:ext cx="9144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INSERT INTO 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得点表 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生徒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NO,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氏名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性別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, 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選択科目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)</a:t>
            </a:r>
          </a:p>
          <a:p>
            <a:pPr algn="ctr"/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                         VALUES ('1106', '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渡辺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', '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男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', 85, '</a:t>
            </a:r>
            <a:r>
              <a:rPr lang="ja-JP" altLang="en-US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美術</a:t>
            </a:r>
            <a:r>
              <a:rPr lang="en-US" altLang="ja-JP" sz="28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')</a:t>
            </a:r>
          </a:p>
        </p:txBody>
      </p:sp>
      <p:sp>
        <p:nvSpPr>
          <p:cNvPr id="79121" name="Text Box 273"/>
          <p:cNvSpPr txBox="1">
            <a:spLocks noChangeArrowheads="1"/>
          </p:cNvSpPr>
          <p:nvPr/>
        </p:nvSpPr>
        <p:spPr bwMode="auto">
          <a:xfrm>
            <a:off x="4302125" y="4373563"/>
            <a:ext cx="93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追加</a:t>
            </a:r>
          </a:p>
        </p:txBody>
      </p:sp>
      <p:sp>
        <p:nvSpPr>
          <p:cNvPr id="79122" name="AutoShape 27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819150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800"/>
              <a:t>データーベースのレコードの内容の更新をする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50825" y="1268413"/>
            <a:ext cx="8642350" cy="811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UPDATE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SET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フィールド名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＝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変更データ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　 </a:t>
            </a:r>
          </a:p>
          <a:p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                                                   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条件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2079625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400">
                <a:latin typeface="ＭＳ Ｐゴシック" panose="020B0600070205080204" pitchFamily="50" charset="-128"/>
              </a:rPr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9  </a:t>
            </a:r>
            <a:r>
              <a:rPr lang="ja-JP" altLang="en-US" sz="2400">
                <a:latin typeface="ＭＳ Ｐゴシック" panose="020B0600070205080204" pitchFamily="50" charset="-128"/>
              </a:rPr>
              <a:t>「得点表」 の「生徒</a:t>
            </a:r>
            <a:r>
              <a:rPr lang="en-US" altLang="ja-JP" sz="2400">
                <a:latin typeface="ＭＳ Ｐゴシック" panose="020B0600070205080204" pitchFamily="50" charset="-128"/>
              </a:rPr>
              <a:t>NO</a:t>
            </a:r>
            <a:r>
              <a:rPr lang="ja-JP" altLang="en-US" sz="2400">
                <a:latin typeface="ＭＳ Ｐゴシック" panose="020B0600070205080204" pitchFamily="50" charset="-128"/>
              </a:rPr>
              <a:t>」</a:t>
            </a:r>
            <a:r>
              <a:rPr lang="en-US" altLang="ja-JP" sz="2400">
                <a:latin typeface="ＭＳ Ｐゴシック" panose="020B0600070205080204" pitchFamily="50" charset="-128"/>
              </a:rPr>
              <a:t>1105</a:t>
            </a:r>
            <a:r>
              <a:rPr lang="ja-JP" altLang="en-US" sz="2400">
                <a:latin typeface="ＭＳ Ｐゴシック" panose="020B0600070205080204" pitchFamily="50" charset="-128"/>
              </a:rPr>
              <a:t>のデータを更新する。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９．レコードの更新（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UPDATE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81014" name="Rectangle 118"/>
          <p:cNvSpPr>
            <a:spLocks noChangeArrowheads="1"/>
          </p:cNvSpPr>
          <p:nvPr/>
        </p:nvSpPr>
        <p:spPr bwMode="auto">
          <a:xfrm>
            <a:off x="701675" y="2644775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81015" name="Group 119"/>
          <p:cNvGraphicFramePr>
            <a:graphicFrameLocks noGrp="1"/>
          </p:cNvGraphicFramePr>
          <p:nvPr/>
        </p:nvGraphicFramePr>
        <p:xfrm>
          <a:off x="747713" y="3005138"/>
          <a:ext cx="3633787" cy="21336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1071" name="AutoShape 175"/>
          <p:cNvSpPr>
            <a:spLocks noChangeArrowheads="1"/>
          </p:cNvSpPr>
          <p:nvPr/>
        </p:nvSpPr>
        <p:spPr bwMode="auto">
          <a:xfrm>
            <a:off x="4483100" y="3949700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graphicFrame>
        <p:nvGraphicFramePr>
          <p:cNvPr id="81147" name="Group 251"/>
          <p:cNvGraphicFramePr>
            <a:graphicFrameLocks noGrp="1"/>
          </p:cNvGraphicFramePr>
          <p:nvPr/>
        </p:nvGraphicFramePr>
        <p:xfrm>
          <a:off x="5292725" y="3005138"/>
          <a:ext cx="3633788" cy="2133600"/>
        </p:xfrm>
        <a:graphic>
          <a:graphicData uri="http://schemas.openxmlformats.org/drawingml/2006/table">
            <a:tbl>
              <a:tblPr/>
              <a:tblGrid>
                <a:gridCol w="865188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AA4"/>
                    </a:solidFill>
                  </a:tcPr>
                </a:tc>
              </a:tr>
            </a:tbl>
          </a:graphicData>
        </a:graphic>
      </p:graphicFrame>
      <p:sp>
        <p:nvSpPr>
          <p:cNvPr id="81148" name="Rectangle 252"/>
          <p:cNvSpPr>
            <a:spLocks noChangeArrowheads="1"/>
          </p:cNvSpPr>
          <p:nvPr/>
        </p:nvSpPr>
        <p:spPr bwMode="auto">
          <a:xfrm>
            <a:off x="0" y="5319713"/>
            <a:ext cx="9144000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     UPDATE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得点表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SET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選択科目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= ’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音楽’　 </a:t>
            </a:r>
          </a:p>
          <a:p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                            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生徒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NO = '1105'</a:t>
            </a:r>
          </a:p>
        </p:txBody>
      </p:sp>
      <p:sp>
        <p:nvSpPr>
          <p:cNvPr id="81149" name="Text Box 253"/>
          <p:cNvSpPr txBox="1">
            <a:spLocks noChangeArrowheads="1"/>
          </p:cNvSpPr>
          <p:nvPr/>
        </p:nvSpPr>
        <p:spPr bwMode="auto">
          <a:xfrm>
            <a:off x="4437063" y="4446588"/>
            <a:ext cx="935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更新</a:t>
            </a:r>
          </a:p>
        </p:txBody>
      </p:sp>
      <p:sp>
        <p:nvSpPr>
          <p:cNvPr id="81150" name="AutoShape 25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819150"/>
            <a:ext cx="88931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800"/>
              <a:t>データーベースのレコードを削除する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50825" y="1268413"/>
            <a:ext cx="864235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DELETE FROM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条件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1898650"/>
            <a:ext cx="9144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400"/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10  </a:t>
            </a:r>
            <a:r>
              <a:rPr lang="ja-JP" altLang="en-US" sz="2400">
                <a:latin typeface="ＭＳ Ｐゴシック" panose="020B0600070205080204" pitchFamily="50" charset="-128"/>
              </a:rPr>
              <a:t>「得点表」</a:t>
            </a:r>
            <a:r>
              <a:rPr lang="ja-JP" altLang="en-US" sz="2400"/>
              <a:t>の、「生徒</a:t>
            </a:r>
            <a:r>
              <a:rPr lang="en-US" altLang="ja-JP" sz="2400"/>
              <a:t>NO</a:t>
            </a:r>
            <a:r>
              <a:rPr lang="ja-JP" altLang="en-US" sz="2400"/>
              <a:t>」</a:t>
            </a:r>
            <a:r>
              <a:rPr lang="en-US" altLang="ja-JP" sz="2400"/>
              <a:t>1103</a:t>
            </a:r>
            <a:r>
              <a:rPr lang="ja-JP" altLang="en-US" sz="2400"/>
              <a:t>のレコードを削除する。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．レコードの削除（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DELETE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83051" name="Rectangle 107"/>
          <p:cNvSpPr>
            <a:spLocks noChangeArrowheads="1"/>
          </p:cNvSpPr>
          <p:nvPr/>
        </p:nvSpPr>
        <p:spPr bwMode="auto">
          <a:xfrm>
            <a:off x="701675" y="2663825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83052" name="Group 108"/>
          <p:cNvGraphicFramePr>
            <a:graphicFrameLocks noGrp="1"/>
          </p:cNvGraphicFramePr>
          <p:nvPr/>
        </p:nvGraphicFramePr>
        <p:xfrm>
          <a:off x="747713" y="3024188"/>
          <a:ext cx="3633787" cy="21336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108" name="AutoShape 164"/>
          <p:cNvSpPr>
            <a:spLocks noChangeArrowheads="1"/>
          </p:cNvSpPr>
          <p:nvPr/>
        </p:nvSpPr>
        <p:spPr bwMode="auto">
          <a:xfrm>
            <a:off x="4437063" y="3968750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graphicFrame>
        <p:nvGraphicFramePr>
          <p:cNvPr id="83171" name="Group 227"/>
          <p:cNvGraphicFramePr>
            <a:graphicFrameLocks noGrp="1"/>
          </p:cNvGraphicFramePr>
          <p:nvPr/>
        </p:nvGraphicFramePr>
        <p:xfrm>
          <a:off x="5246688" y="3024188"/>
          <a:ext cx="3633787" cy="17780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169" name="Rectangle 225"/>
          <p:cNvSpPr>
            <a:spLocks noChangeArrowheads="1"/>
          </p:cNvSpPr>
          <p:nvPr/>
        </p:nvSpPr>
        <p:spPr bwMode="auto">
          <a:xfrm>
            <a:off x="0" y="5408613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     DELETE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　*　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FROM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　得点表　</a:t>
            </a:r>
          </a:p>
          <a:p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                            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WHERE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　生徒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NO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=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'1103'</a:t>
            </a:r>
          </a:p>
        </p:txBody>
      </p:sp>
      <p:sp>
        <p:nvSpPr>
          <p:cNvPr id="83172" name="Text Box 228"/>
          <p:cNvSpPr txBox="1">
            <a:spLocks noChangeArrowheads="1"/>
          </p:cNvSpPr>
          <p:nvPr/>
        </p:nvSpPr>
        <p:spPr bwMode="auto">
          <a:xfrm>
            <a:off x="4346575" y="4373563"/>
            <a:ext cx="93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削除</a:t>
            </a:r>
          </a:p>
        </p:txBody>
      </p:sp>
      <p:sp>
        <p:nvSpPr>
          <p:cNvPr id="83173" name="AutoShape 2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6000" b="1">
                <a:solidFill>
                  <a:srgbClr val="000099"/>
                </a:solidFill>
              </a:rPr>
              <a:t>ＳＱＬとは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206375" y="1358900"/>
            <a:ext cx="8731250" cy="3870325"/>
          </a:xfrm>
          <a:prstGeom prst="rect">
            <a:avLst/>
          </a:prstGeom>
          <a:solidFill>
            <a:srgbClr val="CCFFFF">
              <a:alpha val="28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  <a:t>　・リレーショナルデータベースを設計したり、</a:t>
            </a:r>
            <a:b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</a:br>
            <a: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  <a:t>　　効率よく操作するための言語</a:t>
            </a:r>
            <a:b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</a:br>
            <a: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</a:br>
            <a: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  <a:t>　・条件にあったデータを抽出したり、データ</a:t>
            </a:r>
            <a:b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</a:br>
            <a:r>
              <a:rPr lang="ja-JP" altLang="en-US" sz="3600">
                <a:solidFill>
                  <a:schemeClr val="tx2"/>
                </a:solidFill>
                <a:latin typeface="ＭＳ Ｐゴシック" panose="020B0600070205080204" pitchFamily="50" charset="-128"/>
              </a:rPr>
              <a:t>  の追加や変更を行うことが可能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4800" b="1">
                <a:solidFill>
                  <a:srgbClr val="000099"/>
                </a:solidFill>
              </a:rPr>
              <a:t>ＳＱＬの操作（目次）</a:t>
            </a:r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250825" y="908050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hlinkClick r:id="rId3" action="ppaction://hlinksldjump"/>
              </a:rPr>
              <a:t>１．ＳＥＬＥＣＴ文の基本</a:t>
            </a:r>
            <a:endParaRPr lang="ja-JP" altLang="en-US" sz="2800"/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250825" y="1493838"/>
            <a:ext cx="8893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ＭＳ Ｐゴシック" panose="020B0600070205080204" pitchFamily="50" charset="-128"/>
                <a:hlinkClick r:id="rId4" action="ppaction://hlinksldjump"/>
              </a:rPr>
              <a:t>２．並べ替え（</a:t>
            </a:r>
            <a:r>
              <a:rPr lang="en-US" altLang="ja-JP" sz="2800">
                <a:latin typeface="ＭＳ Ｐゴシック" panose="020B0600070205080204" pitchFamily="50" charset="-128"/>
                <a:hlinkClick r:id="rId4" action="ppaction://hlinksldjump"/>
              </a:rPr>
              <a:t>ORDER</a:t>
            </a:r>
            <a:r>
              <a:rPr lang="ja-JP" altLang="en-US" sz="2800">
                <a:latin typeface="ＭＳ Ｐゴシック" panose="020B0600070205080204" pitchFamily="50" charset="-128"/>
                <a:hlinkClick r:id="rId4" action="ppaction://hlinksldjump"/>
              </a:rPr>
              <a:t>　</a:t>
            </a:r>
            <a:r>
              <a:rPr lang="en-US" altLang="ja-JP" sz="2800">
                <a:latin typeface="ＭＳ Ｐゴシック" panose="020B0600070205080204" pitchFamily="50" charset="-128"/>
                <a:hlinkClick r:id="rId4" action="ppaction://hlinksldjump"/>
              </a:rPr>
              <a:t>BY</a:t>
            </a:r>
            <a:r>
              <a:rPr lang="ja-JP" altLang="en-US" sz="2800">
                <a:latin typeface="ＭＳ Ｐゴシック" panose="020B0600070205080204" pitchFamily="50" charset="-128"/>
                <a:hlinkClick r:id="rId4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250825" y="2079625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ＭＳ Ｐゴシック" panose="020B0600070205080204" pitchFamily="50" charset="-128"/>
                <a:hlinkClick r:id="rId5" action="ppaction://hlinksldjump"/>
              </a:rPr>
              <a:t>３．集合関数（</a:t>
            </a:r>
            <a:r>
              <a:rPr lang="en-US" altLang="ja-JP" sz="2800">
                <a:latin typeface="ＭＳ Ｐゴシック" panose="020B0600070205080204" pitchFamily="50" charset="-128"/>
                <a:hlinkClick r:id="rId5" action="ppaction://hlinksldjump"/>
              </a:rPr>
              <a:t>SUM,MAX,MIN,AVG,COUNT</a:t>
            </a:r>
            <a:r>
              <a:rPr lang="ja-JP" altLang="en-US" sz="2800">
                <a:latin typeface="ＭＳ Ｐゴシック" panose="020B0600070205080204" pitchFamily="50" charset="-128"/>
                <a:hlinkClick r:id="rId5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250825" y="266382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ＭＳ Ｐゴシック" panose="020B0600070205080204" pitchFamily="50" charset="-128"/>
                <a:hlinkClick r:id="rId6" action="ppaction://hlinksldjump"/>
              </a:rPr>
              <a:t>４．範囲で抽出（ </a:t>
            </a:r>
            <a:r>
              <a:rPr lang="en-US" altLang="ja-JP" sz="2800">
                <a:latin typeface="ＭＳ Ｐゴシック" panose="020B0600070205080204" pitchFamily="50" charset="-128"/>
                <a:hlinkClick r:id="rId6" action="ppaction://hlinksldjump"/>
              </a:rPr>
              <a:t>BETWEEN</a:t>
            </a:r>
            <a:r>
              <a:rPr lang="ja-JP" altLang="en-US" sz="2800">
                <a:latin typeface="ＭＳ Ｐゴシック" panose="020B0600070205080204" pitchFamily="50" charset="-128"/>
                <a:hlinkClick r:id="rId6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  <p:sp>
        <p:nvSpPr>
          <p:cNvPr id="188429" name="Text Box 13"/>
          <p:cNvSpPr txBox="1">
            <a:spLocks noChangeArrowheads="1"/>
          </p:cNvSpPr>
          <p:nvPr/>
        </p:nvSpPr>
        <p:spPr bwMode="auto">
          <a:xfrm>
            <a:off x="250825" y="32496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ＭＳ Ｐゴシック" panose="020B0600070205080204" pitchFamily="50" charset="-128"/>
                <a:hlinkClick r:id="rId7" action="ppaction://hlinksldjump"/>
              </a:rPr>
              <a:t>５．パターン検索（ </a:t>
            </a:r>
            <a:r>
              <a:rPr lang="en-US" altLang="ja-JP" sz="2800">
                <a:latin typeface="ＭＳ Ｐゴシック" panose="020B0600070205080204" pitchFamily="50" charset="-128"/>
                <a:hlinkClick r:id="rId7" action="ppaction://hlinksldjump"/>
              </a:rPr>
              <a:t>LIKE </a:t>
            </a:r>
            <a:r>
              <a:rPr lang="ja-JP" altLang="en-US" sz="2800">
                <a:latin typeface="ＭＳ Ｐゴシック" panose="020B0600070205080204" pitchFamily="50" charset="-128"/>
                <a:hlinkClick r:id="rId7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>
            <a:off x="250825" y="38338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ＭＳ Ｐゴシック" panose="020B0600070205080204" pitchFamily="50" charset="-128"/>
                <a:hlinkClick r:id="rId8" action="ppaction://hlinksldjump"/>
              </a:rPr>
              <a:t>６．グループ化（</a:t>
            </a:r>
            <a:r>
              <a:rPr lang="en-US" altLang="ja-JP" sz="2800">
                <a:latin typeface="ＭＳ Ｐゴシック" panose="020B0600070205080204" pitchFamily="50" charset="-128"/>
                <a:hlinkClick r:id="rId8" action="ppaction://hlinksldjump"/>
              </a:rPr>
              <a:t>GROUP</a:t>
            </a:r>
            <a:r>
              <a:rPr lang="ja-JP" altLang="en-US" sz="2800">
                <a:latin typeface="ＭＳ Ｐゴシック" panose="020B0600070205080204" pitchFamily="50" charset="-128"/>
                <a:hlinkClick r:id="rId8" action="ppaction://hlinksldjump"/>
              </a:rPr>
              <a:t>　</a:t>
            </a:r>
            <a:r>
              <a:rPr lang="en-US" altLang="ja-JP" sz="2800">
                <a:latin typeface="ＭＳ Ｐゴシック" panose="020B0600070205080204" pitchFamily="50" charset="-128"/>
                <a:hlinkClick r:id="rId8" action="ppaction://hlinksldjump"/>
              </a:rPr>
              <a:t>BY </a:t>
            </a:r>
            <a:r>
              <a:rPr lang="ja-JP" altLang="en-US" sz="2800">
                <a:latin typeface="ＭＳ Ｐゴシック" panose="020B0600070205080204" pitchFamily="50" charset="-128"/>
                <a:hlinkClick r:id="rId8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206375" y="437356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ＭＳ Ｐゴシック" panose="020B0600070205080204" pitchFamily="50" charset="-128"/>
                <a:hlinkClick r:id="rId9" action="ppaction://hlinksldjump"/>
              </a:rPr>
              <a:t>７．重複行の排除（ </a:t>
            </a:r>
            <a:r>
              <a:rPr lang="en-US" altLang="ja-JP" sz="2800">
                <a:latin typeface="ＭＳ Ｐゴシック" panose="020B0600070205080204" pitchFamily="50" charset="-128"/>
                <a:hlinkClick r:id="rId9" action="ppaction://hlinksldjump"/>
              </a:rPr>
              <a:t>DISTINCT</a:t>
            </a:r>
            <a:r>
              <a:rPr lang="ja-JP" altLang="en-US" sz="2800">
                <a:latin typeface="ＭＳ Ｐゴシック" panose="020B0600070205080204" pitchFamily="50" charset="-128"/>
                <a:hlinkClick r:id="rId9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  <p:sp>
        <p:nvSpPr>
          <p:cNvPr id="188432" name="Text Box 16"/>
          <p:cNvSpPr txBox="1">
            <a:spLocks noChangeArrowheads="1"/>
          </p:cNvSpPr>
          <p:nvPr/>
        </p:nvSpPr>
        <p:spPr bwMode="auto">
          <a:xfrm>
            <a:off x="250825" y="49593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ＭＳ Ｐゴシック" panose="020B0600070205080204" pitchFamily="50" charset="-128"/>
                <a:hlinkClick r:id="rId10" action="ppaction://hlinksldjump"/>
              </a:rPr>
              <a:t>８．レコードの追加（</a:t>
            </a:r>
            <a:r>
              <a:rPr lang="en-US" altLang="ja-JP" sz="2800">
                <a:latin typeface="ＭＳ Ｐゴシック" panose="020B0600070205080204" pitchFamily="50" charset="-128"/>
                <a:hlinkClick r:id="rId10" action="ppaction://hlinksldjump"/>
              </a:rPr>
              <a:t>IN</a:t>
            </a:r>
            <a:r>
              <a:rPr lang="ja-JP" altLang="en-US" sz="2800">
                <a:latin typeface="ＭＳ Ｐゴシック" panose="020B0600070205080204" pitchFamily="50" charset="-128"/>
                <a:hlinkClick r:id="rId10" action="ppaction://hlinksldjump"/>
              </a:rPr>
              <a:t>ＳＥ</a:t>
            </a:r>
            <a:r>
              <a:rPr lang="en-US" altLang="ja-JP" sz="2800">
                <a:latin typeface="ＭＳ Ｐゴシック" panose="020B0600070205080204" pitchFamily="50" charset="-128"/>
                <a:hlinkClick r:id="rId10" action="ppaction://hlinksldjump"/>
              </a:rPr>
              <a:t>RT</a:t>
            </a:r>
            <a:r>
              <a:rPr lang="ja-JP" altLang="en-US" sz="2800">
                <a:latin typeface="ＭＳ Ｐゴシック" panose="020B0600070205080204" pitchFamily="50" charset="-128"/>
                <a:hlinkClick r:id="rId10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  <p:sp>
        <p:nvSpPr>
          <p:cNvPr id="188433" name="Text Box 17"/>
          <p:cNvSpPr txBox="1">
            <a:spLocks noChangeArrowheads="1"/>
          </p:cNvSpPr>
          <p:nvPr/>
        </p:nvSpPr>
        <p:spPr bwMode="auto">
          <a:xfrm>
            <a:off x="250825" y="55435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ＭＳ Ｐゴシック" panose="020B0600070205080204" pitchFamily="50" charset="-128"/>
                <a:hlinkClick r:id="rId11" action="ppaction://hlinksldjump"/>
              </a:rPr>
              <a:t>９．レコードの更新（</a:t>
            </a:r>
            <a:r>
              <a:rPr lang="en-US" altLang="ja-JP" sz="2800">
                <a:latin typeface="ＭＳ Ｐゴシック" panose="020B0600070205080204" pitchFamily="50" charset="-128"/>
                <a:hlinkClick r:id="rId11" action="ppaction://hlinksldjump"/>
              </a:rPr>
              <a:t>UPDATE</a:t>
            </a:r>
            <a:r>
              <a:rPr lang="ja-JP" altLang="en-US" sz="2800">
                <a:latin typeface="ＭＳ Ｐゴシック" panose="020B0600070205080204" pitchFamily="50" charset="-128"/>
                <a:hlinkClick r:id="rId11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  <p:sp>
        <p:nvSpPr>
          <p:cNvPr id="188434" name="Text Box 18"/>
          <p:cNvSpPr txBox="1">
            <a:spLocks noChangeArrowheads="1"/>
          </p:cNvSpPr>
          <p:nvPr/>
        </p:nvSpPr>
        <p:spPr bwMode="auto">
          <a:xfrm>
            <a:off x="250825" y="612933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  <a:hlinkClick r:id="rId12" action="ppaction://hlinksldjump"/>
              </a:rPr>
              <a:t>10</a:t>
            </a:r>
            <a:r>
              <a:rPr lang="ja-JP" altLang="en-US" sz="2800">
                <a:latin typeface="ＭＳ Ｐゴシック" panose="020B0600070205080204" pitchFamily="50" charset="-128"/>
                <a:hlinkClick r:id="rId12" action="ppaction://hlinksldjump"/>
              </a:rPr>
              <a:t>．レコードの削除（</a:t>
            </a:r>
            <a:r>
              <a:rPr lang="en-US" altLang="ja-JP" sz="2800">
                <a:latin typeface="ＭＳ Ｐゴシック" panose="020B0600070205080204" pitchFamily="50" charset="-128"/>
                <a:hlinkClick r:id="rId12" action="ppaction://hlinksldjump"/>
              </a:rPr>
              <a:t>DELETE</a:t>
            </a:r>
            <a:r>
              <a:rPr lang="ja-JP" altLang="en-US" sz="2800">
                <a:latin typeface="ＭＳ Ｐゴシック" panose="020B0600070205080204" pitchFamily="50" charset="-128"/>
                <a:hlinkClick r:id="rId12" action="ppaction://hlinksldjump"/>
              </a:rPr>
              <a:t>）</a:t>
            </a:r>
            <a:endParaRPr lang="ja-JP" altLang="en-US" sz="280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800"/>
              <a:t>特定の条件に合うものだけを取り出す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1898650"/>
            <a:ext cx="9144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400"/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1  </a:t>
            </a:r>
            <a:r>
              <a:rPr lang="ja-JP" altLang="en-US" sz="2400"/>
              <a:t>「得点表」から、「性別」が女子の行だけ取り出す。</a:t>
            </a:r>
          </a:p>
        </p:txBody>
      </p:sp>
      <p:sp>
        <p:nvSpPr>
          <p:cNvPr id="66635" name="Text Box 75"/>
          <p:cNvSpPr txBox="1">
            <a:spLocks noChangeArrowheads="1"/>
          </p:cNvSpPr>
          <p:nvPr/>
        </p:nvSpPr>
        <p:spPr bwMode="auto">
          <a:xfrm>
            <a:off x="4302125" y="4059238"/>
            <a:ext cx="900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選択</a:t>
            </a:r>
          </a:p>
        </p:txBody>
      </p:sp>
      <p:sp>
        <p:nvSpPr>
          <p:cNvPr id="66791" name="Text Box 231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b="1">
                <a:solidFill>
                  <a:srgbClr val="FF0000"/>
                </a:solidFill>
              </a:rPr>
              <a:t>１．ＳＥＬＥＣＴ文の基本</a:t>
            </a:r>
          </a:p>
        </p:txBody>
      </p:sp>
      <p:sp>
        <p:nvSpPr>
          <p:cNvPr id="66793" name="Rectangle 233"/>
          <p:cNvSpPr>
            <a:spLocks noChangeArrowheads="1"/>
          </p:cNvSpPr>
          <p:nvPr/>
        </p:nvSpPr>
        <p:spPr bwMode="auto">
          <a:xfrm>
            <a:off x="250825" y="1268413"/>
            <a:ext cx="8642350" cy="495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ＳＥＬＥＣＴ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選択項目リスト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条件</a:t>
            </a:r>
          </a:p>
        </p:txBody>
      </p:sp>
      <p:sp>
        <p:nvSpPr>
          <p:cNvPr id="66935" name="Rectangle 375"/>
          <p:cNvSpPr>
            <a:spLocks noChangeArrowheads="1"/>
          </p:cNvSpPr>
          <p:nvPr/>
        </p:nvSpPr>
        <p:spPr bwMode="auto">
          <a:xfrm>
            <a:off x="0" y="5138738"/>
            <a:ext cx="91440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3200" b="1" dirty="0">
                <a:solidFill>
                  <a:srgbClr val="0033CC"/>
                </a:solidFill>
                <a:latin typeface="ＭＳ Ｐゴシック" panose="020B0600070205080204" pitchFamily="50" charset="-128"/>
              </a:rPr>
              <a:t>　　ＳＥＬＥＣＴ * </a:t>
            </a:r>
            <a:r>
              <a:rPr lang="en-US" altLang="ja-JP" sz="3200" b="1" dirty="0">
                <a:solidFill>
                  <a:srgbClr val="0033CC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3200" b="1" dirty="0" smtClean="0">
                <a:solidFill>
                  <a:srgbClr val="0033CC"/>
                </a:solidFill>
                <a:latin typeface="ＭＳ Ｐゴシック" panose="020B0600070205080204" pitchFamily="50" charset="-128"/>
              </a:rPr>
              <a:t>得点表</a:t>
            </a:r>
            <a:r>
              <a:rPr lang="ja-JP" altLang="en-US" sz="3200" b="1" dirty="0">
                <a:solidFill>
                  <a:srgbClr val="0033CC"/>
                </a:solidFill>
                <a:latin typeface="ＭＳ Ｐゴシック" panose="020B0600070205080204" pitchFamily="50" charset="-128"/>
              </a:rPr>
              <a:t>　</a:t>
            </a:r>
          </a:p>
          <a:p>
            <a:r>
              <a:rPr lang="ja-JP" altLang="en-US" sz="3200" b="1" dirty="0">
                <a:solidFill>
                  <a:srgbClr val="0033CC"/>
                </a:solidFill>
                <a:latin typeface="ＭＳ Ｐゴシック" panose="020B0600070205080204" pitchFamily="50" charset="-128"/>
              </a:rPr>
              <a:t>　　　　　　　　　　　     </a:t>
            </a:r>
            <a:r>
              <a:rPr lang="en-US" altLang="ja-JP" sz="3200" b="1" dirty="0">
                <a:solidFill>
                  <a:srgbClr val="0033CC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3200" b="1" dirty="0">
                <a:solidFill>
                  <a:srgbClr val="0033CC"/>
                </a:solidFill>
                <a:latin typeface="ＭＳ Ｐゴシック" panose="020B0600070205080204" pitchFamily="50" charset="-128"/>
              </a:rPr>
              <a:t>性別 </a:t>
            </a:r>
            <a:r>
              <a:rPr lang="en-US" altLang="ja-JP" sz="3200" b="1" dirty="0">
                <a:solidFill>
                  <a:srgbClr val="0033CC"/>
                </a:solidFill>
                <a:latin typeface="ＭＳ Ｐゴシック" panose="020B0600070205080204" pitchFamily="50" charset="-128"/>
              </a:rPr>
              <a:t>= ’</a:t>
            </a:r>
            <a:r>
              <a:rPr lang="ja-JP" altLang="en-US" sz="3200" b="1" dirty="0">
                <a:solidFill>
                  <a:srgbClr val="0033CC"/>
                </a:solidFill>
                <a:latin typeface="ＭＳ Ｐゴシック" panose="020B0600070205080204" pitchFamily="50" charset="-128"/>
              </a:rPr>
              <a:t>女’</a:t>
            </a:r>
          </a:p>
        </p:txBody>
      </p:sp>
      <p:sp>
        <p:nvSpPr>
          <p:cNvPr id="66938" name="AutoShape 378"/>
          <p:cNvSpPr>
            <a:spLocks noChangeArrowheads="1"/>
          </p:cNvSpPr>
          <p:nvPr/>
        </p:nvSpPr>
        <p:spPr bwMode="auto">
          <a:xfrm>
            <a:off x="4437063" y="3519488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sp>
        <p:nvSpPr>
          <p:cNvPr id="66977" name="Rectangle 417"/>
          <p:cNvSpPr>
            <a:spLocks noChangeArrowheads="1"/>
          </p:cNvSpPr>
          <p:nvPr/>
        </p:nvSpPr>
        <p:spPr bwMode="auto">
          <a:xfrm>
            <a:off x="611188" y="2349500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67115" name="Group 555"/>
          <p:cNvGraphicFramePr>
            <a:graphicFrameLocks noGrp="1"/>
          </p:cNvGraphicFramePr>
          <p:nvPr/>
        </p:nvGraphicFramePr>
        <p:xfrm>
          <a:off x="701675" y="2708275"/>
          <a:ext cx="3633788" cy="2133600"/>
        </p:xfrm>
        <a:graphic>
          <a:graphicData uri="http://schemas.openxmlformats.org/drawingml/2006/table">
            <a:tbl>
              <a:tblPr/>
              <a:tblGrid>
                <a:gridCol w="865188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178" name="Group 618"/>
          <p:cNvGraphicFramePr>
            <a:graphicFrameLocks noGrp="1"/>
          </p:cNvGraphicFramePr>
          <p:nvPr/>
        </p:nvGraphicFramePr>
        <p:xfrm>
          <a:off x="5246688" y="3157538"/>
          <a:ext cx="3633787" cy="10668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179" name="AutoShape 6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819150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800"/>
              <a:t>データを並べ替える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50825" y="1700213"/>
            <a:ext cx="1295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ja-JP" sz="2800" b="1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250825" y="1268413"/>
            <a:ext cx="8642350" cy="792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ＳＥＬＥＣＴ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選択項目リスト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</a:p>
          <a:p>
            <a:pPr algn="ctr"/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　　　　　　　　　　　　　　　　ＯＲＤＥＲ ＢＹ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並べ替え項目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0" y="2133600"/>
            <a:ext cx="9144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400">
                <a:latin typeface="ＭＳ Ｐゴシック" panose="020B0600070205080204" pitchFamily="50" charset="-128"/>
              </a:rPr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2 </a:t>
            </a:r>
            <a:r>
              <a:rPr lang="en-US" altLang="ja-JP" sz="2400">
                <a:latin typeface="ＭＳ Ｐゴシック" panose="020B0600070205080204" pitchFamily="50" charset="-128"/>
              </a:rPr>
              <a:t> </a:t>
            </a:r>
            <a:r>
              <a:rPr lang="ja-JP" altLang="en-US" sz="2400">
                <a:latin typeface="ＭＳ Ｐゴシック" panose="020B0600070205080204" pitchFamily="50" charset="-128"/>
              </a:rPr>
              <a:t>「得点表」を「得点」の高い順（</a:t>
            </a:r>
            <a:r>
              <a:rPr lang="ja-JP" altLang="en-US" sz="2400" u="sng">
                <a:latin typeface="ＭＳ Ｐゴシック" panose="020B0600070205080204" pitchFamily="50" charset="-128"/>
              </a:rPr>
              <a:t>降順）</a:t>
            </a:r>
            <a:r>
              <a:rPr lang="ja-JP" altLang="en-US" sz="2400">
                <a:latin typeface="ＭＳ Ｐゴシック" panose="020B0600070205080204" pitchFamily="50" charset="-128"/>
              </a:rPr>
              <a:t>に並べて表示する。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２．並べ替え（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ORDER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BY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80299" name="AutoShape 75"/>
          <p:cNvSpPr>
            <a:spLocks noChangeArrowheads="1"/>
          </p:cNvSpPr>
          <p:nvPr/>
        </p:nvSpPr>
        <p:spPr bwMode="auto">
          <a:xfrm>
            <a:off x="4437063" y="3698875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sp>
        <p:nvSpPr>
          <p:cNvPr id="180456" name="Rectangle 232"/>
          <p:cNvSpPr>
            <a:spLocks noChangeArrowheads="1"/>
          </p:cNvSpPr>
          <p:nvPr/>
        </p:nvSpPr>
        <p:spPr bwMode="auto">
          <a:xfrm>
            <a:off x="0" y="5138738"/>
            <a:ext cx="91440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3200">
                <a:solidFill>
                  <a:srgbClr val="0033CC"/>
                </a:solidFill>
              </a:rPr>
              <a:t>　　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ＳＥＬＥＣＴ * ＦＲＯＭ 得点表　　 　</a:t>
            </a:r>
          </a:p>
          <a:p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　　　　　 　　　　        ＯＲＤＥＲ ＢＹ 得点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DE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ＳＣ</a:t>
            </a:r>
          </a:p>
        </p:txBody>
      </p:sp>
      <p:sp>
        <p:nvSpPr>
          <p:cNvPr id="180457" name="Text Box 233"/>
          <p:cNvSpPr txBox="1">
            <a:spLocks noChangeArrowheads="1"/>
          </p:cNvSpPr>
          <p:nvPr/>
        </p:nvSpPr>
        <p:spPr bwMode="auto">
          <a:xfrm>
            <a:off x="4257675" y="4194175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並替</a:t>
            </a:r>
          </a:p>
        </p:txBody>
      </p:sp>
      <p:sp>
        <p:nvSpPr>
          <p:cNvPr id="180458" name="Rectangle 234"/>
          <p:cNvSpPr>
            <a:spLocks noChangeArrowheads="1"/>
          </p:cNvSpPr>
          <p:nvPr/>
        </p:nvSpPr>
        <p:spPr bwMode="auto">
          <a:xfrm>
            <a:off x="611188" y="2528888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180459" name="Group 235"/>
          <p:cNvGraphicFramePr>
            <a:graphicFrameLocks noGrp="1"/>
          </p:cNvGraphicFramePr>
          <p:nvPr/>
        </p:nvGraphicFramePr>
        <p:xfrm>
          <a:off x="701675" y="2887663"/>
          <a:ext cx="3633788" cy="2133600"/>
        </p:xfrm>
        <a:graphic>
          <a:graphicData uri="http://schemas.openxmlformats.org/drawingml/2006/table">
            <a:tbl>
              <a:tblPr/>
              <a:tblGrid>
                <a:gridCol w="865188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844" name="Group 620"/>
          <p:cNvGraphicFramePr>
            <a:graphicFrameLocks noGrp="1"/>
          </p:cNvGraphicFramePr>
          <p:nvPr/>
        </p:nvGraphicFramePr>
        <p:xfrm>
          <a:off x="5246688" y="2887663"/>
          <a:ext cx="3633787" cy="21336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0845" name="AutoShape 6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566738"/>
            <a:ext cx="9144000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特殊な命令として関数が用いられる</a:t>
            </a:r>
          </a:p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・</a:t>
            </a:r>
            <a:r>
              <a:rPr lang="en-US" altLang="ja-JP" sz="2400">
                <a:latin typeface="ＭＳ Ｐゴシック" panose="020B0600070205080204" pitchFamily="50" charset="-128"/>
              </a:rPr>
              <a:t>SUM(</a:t>
            </a:r>
            <a:r>
              <a:rPr lang="ja-JP" altLang="en-US" sz="2400">
                <a:latin typeface="ＭＳ Ｐゴシック" panose="020B0600070205080204" pitchFamily="50" charset="-128"/>
              </a:rPr>
              <a:t>合計</a:t>
            </a:r>
            <a:r>
              <a:rPr lang="en-US" altLang="ja-JP" sz="2400">
                <a:latin typeface="ＭＳ Ｐゴシック" panose="020B0600070205080204" pitchFamily="50" charset="-128"/>
              </a:rPr>
              <a:t>)</a:t>
            </a:r>
            <a:r>
              <a:rPr lang="ja-JP" altLang="en-US" sz="2400">
                <a:latin typeface="ＭＳ Ｐゴシック" panose="020B0600070205080204" pitchFamily="50" charset="-128"/>
              </a:rPr>
              <a:t>　・</a:t>
            </a:r>
            <a:r>
              <a:rPr lang="en-US" altLang="ja-JP" sz="2400">
                <a:latin typeface="ＭＳ Ｐゴシック" panose="020B0600070205080204" pitchFamily="50" charset="-128"/>
              </a:rPr>
              <a:t>MAX(</a:t>
            </a:r>
            <a:r>
              <a:rPr lang="ja-JP" altLang="en-US" sz="2400">
                <a:latin typeface="ＭＳ Ｐゴシック" panose="020B0600070205080204" pitchFamily="50" charset="-128"/>
              </a:rPr>
              <a:t>最大</a:t>
            </a:r>
            <a:r>
              <a:rPr lang="en-US" altLang="ja-JP" sz="2400">
                <a:latin typeface="ＭＳ Ｐゴシック" panose="020B0600070205080204" pitchFamily="50" charset="-128"/>
              </a:rPr>
              <a:t>)</a:t>
            </a:r>
            <a:r>
              <a:rPr lang="ja-JP" altLang="en-US" sz="2400">
                <a:latin typeface="ＭＳ Ｐゴシック" panose="020B0600070205080204" pitchFamily="50" charset="-128"/>
              </a:rPr>
              <a:t>　・</a:t>
            </a:r>
            <a:r>
              <a:rPr lang="en-US" altLang="ja-JP" sz="2400">
                <a:latin typeface="ＭＳ Ｐゴシック" panose="020B0600070205080204" pitchFamily="50" charset="-128"/>
              </a:rPr>
              <a:t>MIN(</a:t>
            </a:r>
            <a:r>
              <a:rPr lang="ja-JP" altLang="en-US" sz="2400">
                <a:latin typeface="ＭＳ Ｐゴシック" panose="020B0600070205080204" pitchFamily="50" charset="-128"/>
              </a:rPr>
              <a:t>最小</a:t>
            </a:r>
            <a:r>
              <a:rPr lang="en-US" altLang="ja-JP" sz="2400">
                <a:latin typeface="ＭＳ Ｐゴシック" panose="020B0600070205080204" pitchFamily="50" charset="-128"/>
              </a:rPr>
              <a:t>)</a:t>
            </a:r>
            <a:r>
              <a:rPr lang="ja-JP" altLang="en-US" sz="2400">
                <a:latin typeface="ＭＳ Ｐゴシック" panose="020B0600070205080204" pitchFamily="50" charset="-128"/>
              </a:rPr>
              <a:t>　・</a:t>
            </a:r>
            <a:r>
              <a:rPr lang="en-US" altLang="ja-JP" sz="2400">
                <a:latin typeface="ＭＳ Ｐゴシック" panose="020B0600070205080204" pitchFamily="50" charset="-128"/>
              </a:rPr>
              <a:t>AVG(</a:t>
            </a:r>
            <a:r>
              <a:rPr lang="ja-JP" altLang="en-US" sz="2400">
                <a:latin typeface="ＭＳ Ｐゴシック" panose="020B0600070205080204" pitchFamily="50" charset="-128"/>
              </a:rPr>
              <a:t>平均</a:t>
            </a:r>
            <a:r>
              <a:rPr lang="en-US" altLang="ja-JP" sz="2400">
                <a:latin typeface="ＭＳ Ｐゴシック" panose="020B0600070205080204" pitchFamily="50" charset="-128"/>
              </a:rPr>
              <a:t>)</a:t>
            </a:r>
            <a:r>
              <a:rPr lang="ja-JP" altLang="en-US" sz="2400">
                <a:latin typeface="ＭＳ Ｐゴシック" panose="020B0600070205080204" pitchFamily="50" charset="-128"/>
              </a:rPr>
              <a:t>　・</a:t>
            </a:r>
            <a:r>
              <a:rPr lang="en-US" altLang="ja-JP" sz="2400">
                <a:latin typeface="ＭＳ Ｐゴシック" panose="020B0600070205080204" pitchFamily="50" charset="-128"/>
              </a:rPr>
              <a:t>COUNT(</a:t>
            </a:r>
            <a:r>
              <a:rPr lang="ja-JP" altLang="en-US" sz="2400">
                <a:latin typeface="ＭＳ Ｐゴシック" panose="020B0600070205080204" pitchFamily="50" charset="-128"/>
              </a:rPr>
              <a:t>個数</a:t>
            </a:r>
            <a:r>
              <a:rPr lang="en-US" altLang="ja-JP" sz="2400"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50825" y="1449388"/>
            <a:ext cx="8642350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SELECT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集合関数</a:t>
            </a:r>
            <a:r>
              <a:rPr lang="en-US" altLang="ja-JP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項目</a:t>
            </a:r>
            <a:r>
              <a:rPr lang="en-US" altLang="ja-JP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)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AS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別名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2168525"/>
            <a:ext cx="91440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000">
                <a:latin typeface="ＭＳ Ｐゴシック" panose="020B0600070205080204" pitchFamily="50" charset="-128"/>
              </a:rPr>
              <a:t>　</a:t>
            </a:r>
            <a:r>
              <a:rPr lang="ja-JP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練習</a:t>
            </a:r>
            <a:r>
              <a:rPr lang="en-US" altLang="ja-JP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3  </a:t>
            </a:r>
            <a:r>
              <a:rPr lang="ja-JP" altLang="en-US" sz="2000">
                <a:latin typeface="ＭＳ Ｐゴシック" panose="020B0600070205080204" pitchFamily="50" charset="-128"/>
              </a:rPr>
              <a:t>「得点表」から、「得点」の合計を求め、項目名を「得点合計」として表示する。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ja-JP" altLang="ja-JP" sz="4400"/>
          </a:p>
        </p:txBody>
      </p:sp>
      <p:sp>
        <p:nvSpPr>
          <p:cNvPr id="72879" name="Text Box 175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３．集合関数（</a:t>
            </a:r>
            <a:r>
              <a:rPr lang="en-US" altLang="ja-JP" sz="36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SUM,MAX,MIN,AVG,COUNT</a:t>
            </a:r>
            <a:r>
              <a:rPr lang="ja-JP" altLang="en-US" sz="36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72892" name="Rectangle 188"/>
          <p:cNvSpPr>
            <a:spLocks noChangeArrowheads="1"/>
          </p:cNvSpPr>
          <p:nvPr/>
        </p:nvSpPr>
        <p:spPr bwMode="auto">
          <a:xfrm>
            <a:off x="611188" y="2528888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72893" name="Group 189"/>
          <p:cNvGraphicFramePr>
            <a:graphicFrameLocks noGrp="1"/>
          </p:cNvGraphicFramePr>
          <p:nvPr/>
        </p:nvGraphicFramePr>
        <p:xfrm>
          <a:off x="701675" y="2887663"/>
          <a:ext cx="3633788" cy="2133600"/>
        </p:xfrm>
        <a:graphic>
          <a:graphicData uri="http://schemas.openxmlformats.org/drawingml/2006/table">
            <a:tbl>
              <a:tblPr/>
              <a:tblGrid>
                <a:gridCol w="865188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949" name="AutoShape 245"/>
          <p:cNvSpPr>
            <a:spLocks noChangeArrowheads="1"/>
          </p:cNvSpPr>
          <p:nvPr/>
        </p:nvSpPr>
        <p:spPr bwMode="auto">
          <a:xfrm>
            <a:off x="4527550" y="3654425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graphicFrame>
        <p:nvGraphicFramePr>
          <p:cNvPr id="72980" name="Group 276"/>
          <p:cNvGraphicFramePr>
            <a:graphicFrameLocks noGrp="1"/>
          </p:cNvGraphicFramePr>
          <p:nvPr/>
        </p:nvGraphicFramePr>
        <p:xfrm>
          <a:off x="5472113" y="3562350"/>
          <a:ext cx="1079500" cy="719138"/>
        </p:xfrm>
        <a:graphic>
          <a:graphicData uri="http://schemas.openxmlformats.org/drawingml/2006/table">
            <a:tbl>
              <a:tblPr/>
              <a:tblGrid>
                <a:gridCol w="10795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得点合計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981" name="Rectangle 277"/>
          <p:cNvSpPr>
            <a:spLocks noChangeArrowheads="1"/>
          </p:cNvSpPr>
          <p:nvPr/>
        </p:nvSpPr>
        <p:spPr bwMode="auto">
          <a:xfrm>
            <a:off x="0" y="5138738"/>
            <a:ext cx="91440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3200">
                <a:solidFill>
                  <a:srgbClr val="0033CC"/>
                </a:solidFill>
              </a:rPr>
              <a:t>　　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SELECT SUM(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) AS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得点合計</a:t>
            </a:r>
          </a:p>
          <a:p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　　　　　　　　　　　　　　　　　　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得点表</a:t>
            </a:r>
          </a:p>
        </p:txBody>
      </p:sp>
      <p:sp>
        <p:nvSpPr>
          <p:cNvPr id="72982" name="Text Box 278"/>
          <p:cNvSpPr txBox="1">
            <a:spLocks noChangeArrowheads="1"/>
          </p:cNvSpPr>
          <p:nvPr/>
        </p:nvSpPr>
        <p:spPr bwMode="auto">
          <a:xfrm>
            <a:off x="4392613" y="4194175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集計</a:t>
            </a:r>
          </a:p>
        </p:txBody>
      </p:sp>
      <p:sp>
        <p:nvSpPr>
          <p:cNvPr id="72983" name="AutoShape 27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800"/>
              <a:t>ある値が特定の範囲にあてはまるかどうかを調べる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250825" y="1268413"/>
            <a:ext cx="8642350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ＳＥＬＥＣＴ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選択項目リスト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</a:p>
          <a:p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　　　　　　　  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選択項目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BETWEEN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条件</a:t>
            </a:r>
            <a:r>
              <a:rPr lang="en-US" altLang="ja-JP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1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ＡＮＤ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条件</a:t>
            </a:r>
            <a:r>
              <a:rPr lang="en-US" altLang="ja-JP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2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0" y="2168525"/>
            <a:ext cx="91440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400">
                <a:latin typeface="ＭＳ Ｐゴシック" panose="020B0600070205080204" pitchFamily="50" charset="-128"/>
              </a:rPr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4 </a:t>
            </a:r>
            <a:r>
              <a:rPr lang="en-US" altLang="ja-JP"/>
              <a:t> </a:t>
            </a:r>
            <a:r>
              <a:rPr lang="ja-JP" altLang="en-US" sz="2400">
                <a:latin typeface="ＭＳ Ｐゴシック" panose="020B0600070205080204" pitchFamily="50" charset="-128"/>
              </a:rPr>
              <a:t>「得点表」から「得点」が</a:t>
            </a:r>
            <a:r>
              <a:rPr lang="en-US" altLang="ja-JP" sz="2400">
                <a:latin typeface="ＭＳ Ｐゴシック" panose="020B0600070205080204" pitchFamily="50" charset="-128"/>
              </a:rPr>
              <a:t>90</a:t>
            </a:r>
            <a:r>
              <a:rPr lang="ja-JP" altLang="en-US" sz="2400">
                <a:latin typeface="ＭＳ Ｐゴシック" panose="020B0600070205080204" pitchFamily="50" charset="-128"/>
              </a:rPr>
              <a:t>点以上、</a:t>
            </a:r>
            <a:r>
              <a:rPr lang="en-US" altLang="ja-JP" sz="2400">
                <a:latin typeface="ＭＳ Ｐゴシック" panose="020B0600070205080204" pitchFamily="50" charset="-128"/>
              </a:rPr>
              <a:t>100</a:t>
            </a:r>
            <a:r>
              <a:rPr lang="ja-JP" altLang="en-US" sz="2400">
                <a:latin typeface="ＭＳ Ｐゴシック" panose="020B0600070205080204" pitchFamily="50" charset="-128"/>
              </a:rPr>
              <a:t>点以下の人を取り出す。</a:t>
            </a: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ja-JP" altLang="ja-JP" sz="4400"/>
          </a:p>
        </p:txBody>
      </p:sp>
      <p:sp>
        <p:nvSpPr>
          <p:cNvPr id="184406" name="Text Box 86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４．範囲で抽出（ 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BETWEEN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84407" name="Rectangle 87"/>
          <p:cNvSpPr>
            <a:spLocks noChangeArrowheads="1"/>
          </p:cNvSpPr>
          <p:nvPr/>
        </p:nvSpPr>
        <p:spPr bwMode="auto">
          <a:xfrm>
            <a:off x="611188" y="2663825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184408" name="Group 88"/>
          <p:cNvGraphicFramePr>
            <a:graphicFrameLocks noGrp="1"/>
          </p:cNvGraphicFramePr>
          <p:nvPr/>
        </p:nvGraphicFramePr>
        <p:xfrm>
          <a:off x="657225" y="3024188"/>
          <a:ext cx="3633788" cy="2133600"/>
        </p:xfrm>
        <a:graphic>
          <a:graphicData uri="http://schemas.openxmlformats.org/drawingml/2006/table">
            <a:tbl>
              <a:tblPr/>
              <a:tblGrid>
                <a:gridCol w="865188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464" name="AutoShape 144"/>
          <p:cNvSpPr>
            <a:spLocks noChangeArrowheads="1"/>
          </p:cNvSpPr>
          <p:nvPr/>
        </p:nvSpPr>
        <p:spPr bwMode="auto">
          <a:xfrm>
            <a:off x="4392613" y="3833813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sp>
        <p:nvSpPr>
          <p:cNvPr id="184474" name="Rectangle 154"/>
          <p:cNvSpPr>
            <a:spLocks noChangeArrowheads="1"/>
          </p:cNvSpPr>
          <p:nvPr/>
        </p:nvSpPr>
        <p:spPr bwMode="auto">
          <a:xfrm>
            <a:off x="0" y="5138738"/>
            <a:ext cx="9144000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3200">
                <a:solidFill>
                  <a:srgbClr val="0033CC"/>
                </a:solidFill>
              </a:rPr>
              <a:t>　　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SELECT * FROM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得点表　</a:t>
            </a:r>
          </a:p>
          <a:p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　　　　　       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BETWEEN 90 AND 100</a:t>
            </a:r>
          </a:p>
        </p:txBody>
      </p:sp>
      <p:graphicFrame>
        <p:nvGraphicFramePr>
          <p:cNvPr id="184531" name="Group 211"/>
          <p:cNvGraphicFramePr>
            <a:graphicFrameLocks noGrp="1"/>
          </p:cNvGraphicFramePr>
          <p:nvPr/>
        </p:nvGraphicFramePr>
        <p:xfrm>
          <a:off x="5202238" y="3294063"/>
          <a:ext cx="3633787" cy="14224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532" name="Text Box 212"/>
          <p:cNvSpPr txBox="1">
            <a:spLocks noChangeArrowheads="1"/>
          </p:cNvSpPr>
          <p:nvPr/>
        </p:nvSpPr>
        <p:spPr bwMode="auto">
          <a:xfrm>
            <a:off x="4257675" y="4329113"/>
            <a:ext cx="93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選択</a:t>
            </a:r>
          </a:p>
        </p:txBody>
      </p:sp>
      <p:sp>
        <p:nvSpPr>
          <p:cNvPr id="184533" name="AutoShape 2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87" name="Rectangle 87"/>
          <p:cNvSpPr>
            <a:spLocks noChangeArrowheads="1"/>
          </p:cNvSpPr>
          <p:nvPr/>
        </p:nvSpPr>
        <p:spPr bwMode="auto">
          <a:xfrm>
            <a:off x="296863" y="1179513"/>
            <a:ext cx="8550275" cy="108108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728663"/>
            <a:ext cx="91440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400"/>
              <a:t>文字列データの中から、指定した文字列を検索する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96863" y="2266950"/>
            <a:ext cx="8596312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ＳＥＬＥＣＴ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選択項目リスト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</a:p>
          <a:p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 　　　　　　　　　　　　　　　　　      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列名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LIKE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パターン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５．パターン検索（ 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LIKE 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28088" name="Text Box 88"/>
          <p:cNvSpPr txBox="1">
            <a:spLocks noChangeArrowheads="1"/>
          </p:cNvSpPr>
          <p:nvPr/>
        </p:nvSpPr>
        <p:spPr bwMode="auto">
          <a:xfrm>
            <a:off x="296863" y="1133475"/>
            <a:ext cx="8577262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【</a:t>
            </a:r>
            <a:r>
              <a:rPr lang="ja-JP" altLang="en-US"/>
              <a:t>検索には次の特殊文字が２種類使える</a:t>
            </a:r>
            <a:r>
              <a:rPr lang="en-US" altLang="ja-JP"/>
              <a:t>】</a:t>
            </a:r>
            <a:r>
              <a:rPr lang="ja-JP" altLang="en-US"/>
              <a:t>　　　　　　　　　　　　　　　　　　　　　　　　　　　　　　　　</a:t>
            </a:r>
            <a:r>
              <a:rPr lang="ja-JP" altLang="en-US">
                <a:solidFill>
                  <a:srgbClr val="FF3300"/>
                </a:solidFill>
              </a:rPr>
              <a:t>＿（アンダースコア）</a:t>
            </a:r>
            <a:r>
              <a:rPr lang="ja-JP" altLang="en-US"/>
              <a:t>・・・任意の１文字に相当。</a:t>
            </a:r>
          </a:p>
          <a:p>
            <a:pPr>
              <a:spcBef>
                <a:spcPct val="50000"/>
              </a:spcBef>
            </a:pPr>
            <a:r>
              <a:rPr lang="ja-JP" altLang="en-US">
                <a:solidFill>
                  <a:srgbClr val="FF3300"/>
                </a:solidFill>
              </a:rPr>
              <a:t>％（パーセント記号）</a:t>
            </a:r>
            <a:r>
              <a:rPr lang="ja-JP" altLang="en-US"/>
              <a:t>・・・任意（０回も含む）の連続した文字に相当する。</a:t>
            </a:r>
            <a:r>
              <a:rPr lang="en-US" altLang="ja-JP"/>
              <a:t>ACCESS</a:t>
            </a:r>
            <a:r>
              <a:rPr lang="ja-JP" altLang="en-US"/>
              <a:t>は「</a:t>
            </a:r>
            <a:r>
              <a:rPr lang="ja-JP" altLang="en-US">
                <a:solidFill>
                  <a:srgbClr val="FF0000"/>
                </a:solidFill>
              </a:rPr>
              <a:t>＊</a:t>
            </a:r>
            <a:r>
              <a:rPr lang="ja-JP" altLang="en-US"/>
              <a:t>」。</a:t>
            </a:r>
          </a:p>
        </p:txBody>
      </p:sp>
      <p:sp>
        <p:nvSpPr>
          <p:cNvPr id="128167" name="Rectangle 167"/>
          <p:cNvSpPr>
            <a:spLocks noChangeArrowheads="1"/>
          </p:cNvSpPr>
          <p:nvPr/>
        </p:nvSpPr>
        <p:spPr bwMode="auto">
          <a:xfrm>
            <a:off x="0" y="3024188"/>
            <a:ext cx="8847138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400">
                <a:latin typeface="ＭＳ Ｐゴシック" panose="020B0600070205080204" pitchFamily="50" charset="-128"/>
              </a:rPr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5  </a:t>
            </a:r>
            <a:r>
              <a:rPr lang="ja-JP" altLang="en-US" sz="2400">
                <a:latin typeface="ＭＳ Ｐゴシック" panose="020B0600070205080204" pitchFamily="50" charset="-128"/>
              </a:rPr>
              <a:t>「得点表」から、「得点」が</a:t>
            </a:r>
            <a:r>
              <a:rPr lang="en-US" altLang="ja-JP" sz="2400">
                <a:latin typeface="ＭＳ Ｐゴシック" panose="020B0600070205080204" pitchFamily="50" charset="-128"/>
              </a:rPr>
              <a:t>90</a:t>
            </a:r>
            <a:r>
              <a:rPr lang="ja-JP" altLang="en-US" sz="2400">
                <a:latin typeface="ＭＳ Ｐゴシック" panose="020B0600070205080204" pitchFamily="50" charset="-128"/>
              </a:rPr>
              <a:t>点台の人を取り出す。</a:t>
            </a:r>
          </a:p>
        </p:txBody>
      </p:sp>
      <p:sp>
        <p:nvSpPr>
          <p:cNvPr id="128168" name="Rectangle 168"/>
          <p:cNvSpPr>
            <a:spLocks noChangeArrowheads="1"/>
          </p:cNvSpPr>
          <p:nvPr/>
        </p:nvSpPr>
        <p:spPr bwMode="auto">
          <a:xfrm>
            <a:off x="655638" y="3429000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128169" name="Group 169"/>
          <p:cNvGraphicFramePr>
            <a:graphicFrameLocks noGrp="1"/>
          </p:cNvGraphicFramePr>
          <p:nvPr/>
        </p:nvGraphicFramePr>
        <p:xfrm>
          <a:off x="701675" y="3789363"/>
          <a:ext cx="3633788" cy="2133600"/>
        </p:xfrm>
        <a:graphic>
          <a:graphicData uri="http://schemas.openxmlformats.org/drawingml/2006/table">
            <a:tbl>
              <a:tblPr/>
              <a:tblGrid>
                <a:gridCol w="865188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8225" name="AutoShape 225"/>
          <p:cNvSpPr>
            <a:spLocks noChangeArrowheads="1"/>
          </p:cNvSpPr>
          <p:nvPr/>
        </p:nvSpPr>
        <p:spPr bwMode="auto">
          <a:xfrm>
            <a:off x="4437063" y="4238625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graphicFrame>
        <p:nvGraphicFramePr>
          <p:cNvPr id="128258" name="Group 258"/>
          <p:cNvGraphicFramePr>
            <a:graphicFrameLocks noGrp="1"/>
          </p:cNvGraphicFramePr>
          <p:nvPr/>
        </p:nvGraphicFramePr>
        <p:xfrm>
          <a:off x="5246688" y="4194175"/>
          <a:ext cx="3633787" cy="10668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8259" name="Rectangle 259"/>
          <p:cNvSpPr>
            <a:spLocks noChangeArrowheads="1"/>
          </p:cNvSpPr>
          <p:nvPr/>
        </p:nvSpPr>
        <p:spPr bwMode="auto">
          <a:xfrm>
            <a:off x="0" y="5903913"/>
            <a:ext cx="9612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3200">
                <a:solidFill>
                  <a:srgbClr val="0033CC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SELECT * FROM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得点表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WHERE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LIKE ' 9* ' </a:t>
            </a:r>
          </a:p>
        </p:txBody>
      </p:sp>
      <p:sp>
        <p:nvSpPr>
          <p:cNvPr id="128260" name="Text Box 260"/>
          <p:cNvSpPr txBox="1">
            <a:spLocks noChangeArrowheads="1"/>
          </p:cNvSpPr>
          <p:nvPr/>
        </p:nvSpPr>
        <p:spPr bwMode="auto">
          <a:xfrm>
            <a:off x="4346575" y="4689475"/>
            <a:ext cx="93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選択</a:t>
            </a:r>
          </a:p>
        </p:txBody>
      </p:sp>
      <p:sp>
        <p:nvSpPr>
          <p:cNvPr id="128261" name="AutoShape 26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819150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2800"/>
              <a:t>データをグループ化する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６．グループ化（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GROUP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BY </a:t>
            </a:r>
            <a:r>
              <a:rPr lang="ja-JP" altLang="en-US" sz="44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13766" name="Rectangle 102"/>
          <p:cNvSpPr>
            <a:spLocks noChangeArrowheads="1"/>
          </p:cNvSpPr>
          <p:nvPr/>
        </p:nvSpPr>
        <p:spPr bwMode="auto">
          <a:xfrm>
            <a:off x="250825" y="1268413"/>
            <a:ext cx="8642350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書式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〕 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ＳＥＬＥＣＴ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選択項目リスト</a:t>
            </a:r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表名</a:t>
            </a:r>
          </a:p>
          <a:p>
            <a:r>
              <a:rPr lang="ja-JP" altLang="en-US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　　　　　　　　　　　　　　　　　　 　</a:t>
            </a:r>
            <a:r>
              <a:rPr lang="en-US" altLang="ja-JP" sz="2400" b="1">
                <a:solidFill>
                  <a:srgbClr val="00CC00"/>
                </a:solidFill>
                <a:latin typeface="ＭＳ Ｐゴシック" panose="020B0600070205080204" pitchFamily="50" charset="-128"/>
              </a:rPr>
              <a:t>GROUP BY </a:t>
            </a:r>
            <a:r>
              <a:rPr lang="ja-JP" altLang="en-US" sz="2400" b="1" u="sng">
                <a:solidFill>
                  <a:srgbClr val="00CC00"/>
                </a:solidFill>
                <a:latin typeface="ＭＳ Ｐゴシック" panose="020B0600070205080204" pitchFamily="50" charset="-128"/>
              </a:rPr>
              <a:t>グループ化項目</a:t>
            </a:r>
          </a:p>
        </p:txBody>
      </p:sp>
      <p:sp>
        <p:nvSpPr>
          <p:cNvPr id="113767" name="Rectangle 103"/>
          <p:cNvSpPr>
            <a:spLocks noChangeArrowheads="1"/>
          </p:cNvSpPr>
          <p:nvPr/>
        </p:nvSpPr>
        <p:spPr bwMode="auto">
          <a:xfrm>
            <a:off x="0" y="2079625"/>
            <a:ext cx="91440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2000"/>
              <a:t>　</a:t>
            </a:r>
            <a:r>
              <a:rPr lang="ja-JP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練習</a:t>
            </a:r>
            <a:r>
              <a:rPr lang="en-US" altLang="ja-JP" sz="2400" b="1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6  </a:t>
            </a:r>
            <a:r>
              <a:rPr lang="ja-JP" altLang="en-US" sz="2400"/>
              <a:t>「得点表」から、「性別」ごとの「得点」の平均を求め、項目名を</a:t>
            </a:r>
          </a:p>
          <a:p>
            <a:r>
              <a:rPr lang="ja-JP" altLang="en-US" sz="2400"/>
              <a:t>　　　「男女別平均」として表示する。</a:t>
            </a:r>
          </a:p>
        </p:txBody>
      </p:sp>
      <p:sp>
        <p:nvSpPr>
          <p:cNvPr id="113769" name="Rectangle 105"/>
          <p:cNvSpPr>
            <a:spLocks noChangeArrowheads="1"/>
          </p:cNvSpPr>
          <p:nvPr/>
        </p:nvSpPr>
        <p:spPr bwMode="auto">
          <a:xfrm>
            <a:off x="701675" y="2843213"/>
            <a:ext cx="1800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en-US" altLang="ja-JP" sz="2000"/>
              <a:t>【</a:t>
            </a:r>
            <a:r>
              <a:rPr lang="ja-JP" altLang="en-US" sz="2000"/>
              <a:t>得点表</a:t>
            </a:r>
            <a:r>
              <a:rPr lang="en-US" altLang="ja-JP" sz="2000"/>
              <a:t>】</a:t>
            </a:r>
          </a:p>
        </p:txBody>
      </p:sp>
      <p:graphicFrame>
        <p:nvGraphicFramePr>
          <p:cNvPr id="113770" name="Group 106"/>
          <p:cNvGraphicFramePr>
            <a:graphicFrameLocks noGrp="1"/>
          </p:cNvGraphicFramePr>
          <p:nvPr/>
        </p:nvGraphicFramePr>
        <p:xfrm>
          <a:off x="747713" y="3203575"/>
          <a:ext cx="3633787" cy="2133600"/>
        </p:xfrm>
        <a:graphic>
          <a:graphicData uri="http://schemas.openxmlformats.org/drawingml/2006/table">
            <a:tbl>
              <a:tblPr/>
              <a:tblGrid>
                <a:gridCol w="865187"/>
                <a:gridCol w="590550"/>
                <a:gridCol w="590550"/>
                <a:gridCol w="590550"/>
                <a:gridCol w="9969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得点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選択科目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826" name="AutoShape 162"/>
          <p:cNvSpPr>
            <a:spLocks noChangeArrowheads="1"/>
          </p:cNvSpPr>
          <p:nvPr/>
        </p:nvSpPr>
        <p:spPr bwMode="auto">
          <a:xfrm>
            <a:off x="4752975" y="4014788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A2FCA8"/>
              </a:solidFill>
            </a:endParaRPr>
          </a:p>
        </p:txBody>
      </p:sp>
      <p:graphicFrame>
        <p:nvGraphicFramePr>
          <p:cNvPr id="113862" name="Group 198"/>
          <p:cNvGraphicFramePr>
            <a:graphicFrameLocks noGrp="1"/>
          </p:cNvGraphicFramePr>
          <p:nvPr/>
        </p:nvGraphicFramePr>
        <p:xfrm>
          <a:off x="5788025" y="3743325"/>
          <a:ext cx="1790700" cy="1066800"/>
        </p:xfrm>
        <a:graphic>
          <a:graphicData uri="http://schemas.openxmlformats.org/drawingml/2006/table">
            <a:tbl>
              <a:tblPr/>
              <a:tblGrid>
                <a:gridCol w="590550"/>
                <a:gridCol w="12001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男女別平均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853" name="Rectangle 189"/>
          <p:cNvSpPr>
            <a:spLocks noChangeArrowheads="1"/>
          </p:cNvSpPr>
          <p:nvPr/>
        </p:nvSpPr>
        <p:spPr bwMode="auto">
          <a:xfrm>
            <a:off x="0" y="5364163"/>
            <a:ext cx="91440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     SELECT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性別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, AVG(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) AS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男女別平均</a:t>
            </a:r>
          </a:p>
          <a:p>
            <a:pPr algn="ctr"/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                        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FROM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得点表 </a:t>
            </a:r>
            <a:r>
              <a:rPr lang="en-US" altLang="ja-JP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GROUP BY </a:t>
            </a:r>
            <a:r>
              <a:rPr lang="ja-JP" altLang="en-US" sz="3200" b="1">
                <a:solidFill>
                  <a:srgbClr val="0033CC"/>
                </a:solidFill>
                <a:latin typeface="ＭＳ Ｐゴシック" panose="020B0600070205080204" pitchFamily="50" charset="-128"/>
              </a:rPr>
              <a:t>性別</a:t>
            </a:r>
          </a:p>
        </p:txBody>
      </p:sp>
      <p:sp>
        <p:nvSpPr>
          <p:cNvPr id="113863" name="Text Box 199"/>
          <p:cNvSpPr txBox="1">
            <a:spLocks noChangeArrowheads="1"/>
          </p:cNvSpPr>
          <p:nvPr/>
        </p:nvSpPr>
        <p:spPr bwMode="auto">
          <a:xfrm>
            <a:off x="4483100" y="4419600"/>
            <a:ext cx="1260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b="1">
                <a:solidFill>
                  <a:srgbClr val="FF9900"/>
                </a:solidFill>
              </a:rPr>
              <a:t>グループ</a:t>
            </a:r>
          </a:p>
        </p:txBody>
      </p:sp>
      <p:sp>
        <p:nvSpPr>
          <p:cNvPr id="113864" name="AutoShape 20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9675" y="6534150"/>
            <a:ext cx="314325" cy="323850"/>
          </a:xfrm>
          <a:prstGeom prst="actionButtonHom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1448</TotalTime>
  <Words>990</Words>
  <Application>Microsoft Office PowerPoint</Application>
  <PresentationFormat>画面に合わせる (4:3)</PresentationFormat>
  <Paragraphs>599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ＭＳ Ｐ明朝</vt:lpstr>
      <vt:lpstr>Arial</vt:lpstr>
      <vt:lpstr>Times New Roman</vt:lpstr>
      <vt:lpstr>Wingdings</vt:lpstr>
      <vt:lpstr>Watermark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ＳＱＬ</dc:title>
  <dc:creator>渡部純次</dc:creator>
  <cp:lastModifiedBy>jyku07</cp:lastModifiedBy>
  <cp:revision>92</cp:revision>
  <dcterms:created xsi:type="dcterms:W3CDTF">2006-08-09T09:36:04Z</dcterms:created>
  <dcterms:modified xsi:type="dcterms:W3CDTF">2015-01-29T06:31:49Z</dcterms:modified>
</cp:coreProperties>
</file>