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４章　基数とは" id="{46384215-5B3F-4CBF-91AD-3324CC94ED81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  <p14:section name="５章　基数変換１" id="{F16AC406-9081-4D7E-AD2D-C295B15B402C}">
          <p14:sldIdLst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3741" autoAdjust="0"/>
  </p:normalViewPr>
  <p:slideViewPr>
    <p:cSldViewPr snapToGrid="0">
      <p:cViewPr varScale="1">
        <p:scale>
          <a:sx n="76" d="100"/>
          <a:sy n="76" d="100"/>
        </p:scale>
        <p:origin x="18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18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75EA8-9918-47CF-B597-946032D71E78}" type="datetimeFigureOut">
              <a:rPr kumimoji="1" lang="ja-JP" altLang="en-US" smtClean="0"/>
              <a:t>2017/2/23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32729-83C2-476E-B6BA-ECD21BDB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689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基数について学習します。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				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400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２</a:t>
            </a:r>
            <a:r>
              <a:rPr kumimoji="1" lang="ja-JP" altLang="en-US" dirty="0" smtClean="0"/>
              <a:t>進数と１０進数の変換方法について学習します。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894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まず１０進数から</a:t>
            </a:r>
            <a:r>
              <a:rPr lang="ja-JP" altLang="en-US" dirty="0"/>
              <a:t>２</a:t>
            </a:r>
            <a:r>
              <a:rPr kumimoji="1" lang="ja-JP" altLang="en-US" dirty="0" smtClean="0"/>
              <a:t>進数への変換方法です。「１３」という１０進数を２進数に変換してみます。</a:t>
            </a:r>
            <a:r>
              <a:rPr lang="ja-JP" altLang="en-US" dirty="0" smtClean="0"/>
              <a:t>２</a:t>
            </a:r>
            <a:r>
              <a:rPr kumimoji="1" lang="ja-JP" altLang="en-US" dirty="0" smtClean="0"/>
              <a:t>進数に変換するには、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（クリック）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基数が２なので２で割り算をします。筆算を使って割り算をするのですが、ここでは（クリック）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下に商と余りを書きます。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（クリック）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これを繰り返していきます。商が</a:t>
            </a:r>
            <a:r>
              <a:rPr lang="ja-JP" altLang="en-US" dirty="0"/>
              <a:t>１</a:t>
            </a:r>
            <a:r>
              <a:rPr kumimoji="1" lang="ja-JP" altLang="en-US" dirty="0" smtClean="0"/>
              <a:t>になったら計算終了です。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411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先ほどの商と余りを使って、</a:t>
            </a:r>
            <a:r>
              <a:rPr lang="ja-JP" altLang="en-US" dirty="0"/>
              <a:t>２</a:t>
            </a:r>
            <a:r>
              <a:rPr kumimoji="1" lang="ja-JP" altLang="en-US" dirty="0" smtClean="0"/>
              <a:t>進数にしてみます。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一番最後に計算した商の「１」をスタートに、余りを下から上へ並べていきます。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最後に括弧でくくり、基数を右下に書きます。これで計算終了です。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52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次に、</a:t>
            </a:r>
            <a:r>
              <a:rPr lang="ja-JP" altLang="en-US" dirty="0" smtClean="0"/>
              <a:t>２</a:t>
            </a:r>
            <a:r>
              <a:rPr kumimoji="1" lang="ja-JP" altLang="en-US" dirty="0" smtClean="0"/>
              <a:t>進数から１０進数への変換です。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先ほど変換した２進数「１１０１」を１０進数に戻します。答えは「１３」になります。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（クリック）。</a:t>
            </a:r>
            <a:endParaRPr kumimoji="1" lang="en-US" altLang="ja-JP" dirty="0" smtClean="0"/>
          </a:p>
          <a:p>
            <a:r>
              <a:rPr lang="ja-JP" altLang="en-US" dirty="0"/>
              <a:t>２</a:t>
            </a:r>
            <a:r>
              <a:rPr kumimoji="1" lang="ja-JP" altLang="en-US" dirty="0" smtClean="0"/>
              <a:t>進数の各桁の下に、桁の重みを２の何乗という形で記入します。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一番下の桁、つまり一番右側から順に２の０乗（２の０乗は１）。そのまま続けて上の桁も記入します。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（クリック）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２の１乗は２、２の２乗は４、２の３乗は８と桁の重みを書きます。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（クリック）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２進数と桁の重みをかけ算します。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最後に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（クリック）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この値を足し算したら終了です。最後に括弧でくくって基数を書きます。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計算に慣れてきたら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（クリック）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乗数の記入を省略してもよいです。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46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練習問題です（約１０分）。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4312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答え合わせです。（ペンモードにして直接記入する。解答が終了したらペンモードは解除）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（クリック）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074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3933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1535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782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614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基数とは「基となる数」と書きます。その数が何倍ずつ桁上がりするかという基の数です。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皆さん</a:t>
            </a:r>
            <a:r>
              <a:rPr kumimoji="1" lang="ja-JP" altLang="en-US" dirty="0" smtClean="0"/>
              <a:t>がふだん使用</a:t>
            </a:r>
            <a:r>
              <a:rPr kumimoji="1" lang="ja-JP" altLang="en-US" dirty="0" smtClean="0"/>
              <a:t>している１０進数は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（クリック）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１、２、３、４、５、６、７、８、９までいったら１０になります。それ以降１０ずつ桁上がりします。２進数では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（クリック）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０と１しかありませんので、１の次は１０（いちぜろ）となります。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ちなみに、後に学習する１６進数は１６個の数を使って１つの桁を表現します。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０～９は１０進数と同じです。そのあと２桁になってはいけないのでアルファベットを使って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（クリック）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Ａ、Ｂ、Ｃ、Ｄ、Ｅ、Ｆと１６個の数を使って表現します。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967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この１０進数の１０、２進数の２、１６進数の１６というように、桁上がりをする数のことを基数といいます。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039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843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単</a:t>
            </a:r>
            <a:r>
              <a:rPr kumimoji="1" lang="ja-JP" altLang="en-US" dirty="0" smtClean="0"/>
              <a:t>に「１」「０」と書いてあるだけでは、何進数を表して</a:t>
            </a:r>
            <a:r>
              <a:rPr kumimoji="1" lang="ja-JP" altLang="en-US" smtClean="0"/>
              <a:t>いる</a:t>
            </a:r>
            <a:r>
              <a:rPr kumimoji="1" lang="ja-JP" altLang="en-US" smtClean="0"/>
              <a:t>か分かりません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そこで、スライドのようにその数値に括弧をつけ、右下に進数を書いて表現します。また、１０進数以外の数値を読む場合には「いち、ぜろ」というように各桁ごとを読みます。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871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これは基数一覧表です。２進数の４桁が１６進数の１桁になるので、１０進数の０から７までは前に「０」をつけて４桁で表しています。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548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１６進数は１０進数の１６になると桁上がりします。その続きは１１（いちいち）、１２（いちに）、１３（いちさん）というように増えていきます。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663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まとめです。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すべての数の０乗は１になります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 dirty="0" smtClean="0"/>
              <a:t>「～乗</a:t>
            </a:r>
            <a:r>
              <a:rPr lang="ja-JP" altLang="en-US" dirty="0"/>
              <a:t>の計算</a:t>
            </a:r>
            <a:r>
              <a:rPr lang="ja-JP" altLang="en-US" dirty="0" smtClean="0"/>
              <a:t>」は「１に</a:t>
            </a:r>
            <a:r>
              <a:rPr lang="ja-JP" altLang="en-US" dirty="0"/>
              <a:t>何の数字を何回かけるか」</a:t>
            </a:r>
            <a:r>
              <a:rPr lang="ja-JP" altLang="en-US" dirty="0" smtClean="0"/>
              <a:t>と考えます。</a:t>
            </a:r>
            <a:endParaRPr lang="ja-JP" altLang="en-US" dirty="0"/>
          </a:p>
          <a:p>
            <a:r>
              <a:rPr lang="ja-JP" altLang="en-US" dirty="0" smtClean="0"/>
              <a:t>「２の０乗は１に２を０回</a:t>
            </a:r>
            <a:r>
              <a:rPr lang="ja-JP" altLang="en-US" dirty="0"/>
              <a:t>かける」という意味なので答え</a:t>
            </a:r>
            <a:r>
              <a:rPr lang="ja-JP" altLang="en-US" dirty="0" smtClean="0"/>
              <a:t>は１になります。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２進数で見ると２の何乗となるところで桁が上がります。この桁上がりをする数値、つまり</a:t>
            </a:r>
            <a:r>
              <a:rPr lang="ja-JP" altLang="en-US" dirty="0" smtClean="0"/>
              <a:t>基数が各桁</a:t>
            </a:r>
            <a:r>
              <a:rPr lang="ja-JP" altLang="en-US" dirty="0"/>
              <a:t>の</a:t>
            </a:r>
            <a:r>
              <a:rPr lang="ja-JP" altLang="en-US" dirty="0" smtClean="0"/>
              <a:t>重</a:t>
            </a:r>
            <a:r>
              <a:rPr kumimoji="1" lang="ja-JP" altLang="en-US" dirty="0" smtClean="0"/>
              <a:t>みとなります。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１０進数も１６進数も桁上がりをするところで何乗と上がっていきます。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013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0720" y="4859507"/>
            <a:ext cx="5445760" cy="3913614"/>
          </a:xfrm>
        </p:spPr>
        <p:txBody>
          <a:bodyPr/>
          <a:lstStyle/>
          <a:p>
            <a:r>
              <a:rPr kumimoji="1" lang="ja-JP" altLang="en-US" dirty="0" smtClean="0"/>
              <a:t>１６進数が２乗になるのは１０進数では２５６です。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32729-83C2-476E-B6BA-ECD21BDB7E2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740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" y="1007"/>
            <a:ext cx="9142803" cy="685573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55288" y="1213032"/>
            <a:ext cx="7157483" cy="1455226"/>
          </a:xfrm>
        </p:spPr>
        <p:txBody>
          <a:bodyPr>
            <a:normAutofit/>
          </a:bodyPr>
          <a:lstStyle>
            <a:lvl1pPr>
              <a:defRPr sz="376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909487" y="2775894"/>
            <a:ext cx="5603283" cy="1104390"/>
          </a:xfrm>
        </p:spPr>
        <p:txBody>
          <a:bodyPr>
            <a:normAutofit/>
          </a:bodyPr>
          <a:lstStyle>
            <a:lvl1pPr marL="0" indent="0" algn="ctr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1pPr>
            <a:lvl2pPr marL="44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5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7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184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" y="1007"/>
            <a:ext cx="9142803" cy="685573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2804" y="274639"/>
            <a:ext cx="7993996" cy="803179"/>
          </a:xfrm>
        </p:spPr>
        <p:txBody>
          <a:bodyPr>
            <a:normAutofit/>
          </a:bodyPr>
          <a:lstStyle>
            <a:lvl1pPr>
              <a:defRPr sz="3078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327603"/>
            <a:ext cx="7993996" cy="452596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F123-1A11-447D-8DC9-D81C722C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336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2804" y="274639"/>
            <a:ext cx="7993996" cy="1095377"/>
          </a:xfrm>
          <a:prstGeom prst="rect">
            <a:avLst/>
          </a:prstGeom>
        </p:spPr>
        <p:txBody>
          <a:bodyPr vert="horz" lIns="104304" tIns="52151" rIns="104304" bIns="52151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9600" y="1469681"/>
            <a:ext cx="8017200" cy="4751403"/>
          </a:xfrm>
          <a:prstGeom prst="rect">
            <a:avLst/>
          </a:prstGeom>
        </p:spPr>
        <p:txBody>
          <a:bodyPr vert="horz" lIns="104304" tIns="52151" rIns="104304" bIns="52151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104304" tIns="52151" rIns="104304" bIns="52151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104304" tIns="52151" rIns="104304" bIns="52151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7F123-1A11-447D-8DC9-D81C722C32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18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txStyles>
    <p:titleStyle>
      <a:lvl1pPr algn="ctr" defTabSz="891895" rtl="0" eaLnBrk="1" latinLnBrk="0" hangingPunct="1">
        <a:spcBef>
          <a:spcPct val="0"/>
        </a:spcBef>
        <a:buNone/>
        <a:defRPr kumimoji="1" sz="34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460" indent="-334460" algn="l" defTabSz="8918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78" kern="1200">
          <a:solidFill>
            <a:schemeClr val="tx1"/>
          </a:solidFill>
          <a:latin typeface="+mn-lt"/>
          <a:ea typeface="+mn-ea"/>
          <a:cs typeface="+mn-cs"/>
        </a:defRPr>
      </a:lvl1pPr>
      <a:lvl2pPr marL="724666" indent="-278718" algn="l" defTabSz="8918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36" kern="1200">
          <a:solidFill>
            <a:schemeClr val="tx1"/>
          </a:solidFill>
          <a:latin typeface="+mn-lt"/>
          <a:ea typeface="+mn-ea"/>
          <a:cs typeface="+mn-cs"/>
        </a:defRPr>
      </a:lvl2pPr>
      <a:lvl3pPr marL="1114869" indent="-222974" algn="l" defTabSz="8918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23" kern="1200">
          <a:solidFill>
            <a:schemeClr val="tx1"/>
          </a:solidFill>
          <a:latin typeface="+mn-lt"/>
          <a:ea typeface="+mn-ea"/>
          <a:cs typeface="+mn-cs"/>
        </a:defRPr>
      </a:lvl3pPr>
      <a:lvl4pPr marL="1560816" indent="-222974" algn="l" defTabSz="8918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81" kern="1200">
          <a:solidFill>
            <a:schemeClr val="tx1"/>
          </a:solidFill>
          <a:latin typeface="+mn-lt"/>
          <a:ea typeface="+mn-ea"/>
          <a:cs typeface="+mn-cs"/>
        </a:defRPr>
      </a:lvl4pPr>
      <a:lvl5pPr marL="2006763" indent="-222974" algn="l" defTabSz="8918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81" kern="1200">
          <a:solidFill>
            <a:schemeClr val="tx1"/>
          </a:solidFill>
          <a:latin typeface="+mn-lt"/>
          <a:ea typeface="+mn-ea"/>
          <a:cs typeface="+mn-cs"/>
        </a:defRPr>
      </a:lvl5pPr>
      <a:lvl6pPr marL="2452711" indent="-222974" algn="l" defTabSz="8918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81" kern="1200">
          <a:solidFill>
            <a:schemeClr val="tx1"/>
          </a:solidFill>
          <a:latin typeface="+mn-lt"/>
          <a:ea typeface="+mn-ea"/>
          <a:cs typeface="+mn-cs"/>
        </a:defRPr>
      </a:lvl6pPr>
      <a:lvl7pPr marL="2898661" indent="-222974" algn="l" defTabSz="8918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81" kern="1200">
          <a:solidFill>
            <a:schemeClr val="tx1"/>
          </a:solidFill>
          <a:latin typeface="+mn-lt"/>
          <a:ea typeface="+mn-ea"/>
          <a:cs typeface="+mn-cs"/>
        </a:defRPr>
      </a:lvl7pPr>
      <a:lvl8pPr marL="3344608" indent="-222974" algn="l" defTabSz="8918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81" kern="1200">
          <a:solidFill>
            <a:schemeClr val="tx1"/>
          </a:solidFill>
          <a:latin typeface="+mn-lt"/>
          <a:ea typeface="+mn-ea"/>
          <a:cs typeface="+mn-cs"/>
        </a:defRPr>
      </a:lvl8pPr>
      <a:lvl9pPr marL="3790555" indent="-222974" algn="l" defTabSz="8918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1895" rtl="0" eaLnBrk="1" latinLnBrk="0" hangingPunct="1">
        <a:defRPr kumimoji="1" sz="1710" kern="1200">
          <a:solidFill>
            <a:schemeClr val="tx1"/>
          </a:solidFill>
          <a:latin typeface="+mn-lt"/>
          <a:ea typeface="+mn-ea"/>
          <a:cs typeface="+mn-cs"/>
        </a:defRPr>
      </a:lvl1pPr>
      <a:lvl2pPr marL="445947" algn="l" defTabSz="891895" rtl="0" eaLnBrk="1" latinLnBrk="0" hangingPunct="1">
        <a:defRPr kumimoji="1" sz="1710" kern="1200">
          <a:solidFill>
            <a:schemeClr val="tx1"/>
          </a:solidFill>
          <a:latin typeface="+mn-lt"/>
          <a:ea typeface="+mn-ea"/>
          <a:cs typeface="+mn-cs"/>
        </a:defRPr>
      </a:lvl2pPr>
      <a:lvl3pPr marL="891895" algn="l" defTabSz="891895" rtl="0" eaLnBrk="1" latinLnBrk="0" hangingPunct="1">
        <a:defRPr kumimoji="1" sz="1710" kern="1200">
          <a:solidFill>
            <a:schemeClr val="tx1"/>
          </a:solidFill>
          <a:latin typeface="+mn-lt"/>
          <a:ea typeface="+mn-ea"/>
          <a:cs typeface="+mn-cs"/>
        </a:defRPr>
      </a:lvl3pPr>
      <a:lvl4pPr marL="1337842" algn="l" defTabSz="891895" rtl="0" eaLnBrk="1" latinLnBrk="0" hangingPunct="1">
        <a:defRPr kumimoji="1" sz="1710" kern="1200">
          <a:solidFill>
            <a:schemeClr val="tx1"/>
          </a:solidFill>
          <a:latin typeface="+mn-lt"/>
          <a:ea typeface="+mn-ea"/>
          <a:cs typeface="+mn-cs"/>
        </a:defRPr>
      </a:lvl4pPr>
      <a:lvl5pPr marL="1783790" algn="l" defTabSz="891895" rtl="0" eaLnBrk="1" latinLnBrk="0" hangingPunct="1">
        <a:defRPr kumimoji="1" sz="1710" kern="1200">
          <a:solidFill>
            <a:schemeClr val="tx1"/>
          </a:solidFill>
          <a:latin typeface="+mn-lt"/>
          <a:ea typeface="+mn-ea"/>
          <a:cs typeface="+mn-cs"/>
        </a:defRPr>
      </a:lvl5pPr>
      <a:lvl6pPr marL="2229737" algn="l" defTabSz="891895" rtl="0" eaLnBrk="1" latinLnBrk="0" hangingPunct="1">
        <a:defRPr kumimoji="1" sz="1710" kern="1200">
          <a:solidFill>
            <a:schemeClr val="tx1"/>
          </a:solidFill>
          <a:latin typeface="+mn-lt"/>
          <a:ea typeface="+mn-ea"/>
          <a:cs typeface="+mn-cs"/>
        </a:defRPr>
      </a:lvl6pPr>
      <a:lvl7pPr marL="2675685" algn="l" defTabSz="891895" rtl="0" eaLnBrk="1" latinLnBrk="0" hangingPunct="1">
        <a:defRPr kumimoji="1" sz="1710" kern="1200">
          <a:solidFill>
            <a:schemeClr val="tx1"/>
          </a:solidFill>
          <a:latin typeface="+mn-lt"/>
          <a:ea typeface="+mn-ea"/>
          <a:cs typeface="+mn-cs"/>
        </a:defRPr>
      </a:lvl7pPr>
      <a:lvl8pPr marL="3121634" algn="l" defTabSz="891895" rtl="0" eaLnBrk="1" latinLnBrk="0" hangingPunct="1">
        <a:defRPr kumimoji="1" sz="1710" kern="1200">
          <a:solidFill>
            <a:schemeClr val="tx1"/>
          </a:solidFill>
          <a:latin typeface="+mn-lt"/>
          <a:ea typeface="+mn-ea"/>
          <a:cs typeface="+mn-cs"/>
        </a:defRPr>
      </a:lvl8pPr>
      <a:lvl9pPr marL="3567582" algn="l" defTabSz="891895" rtl="0" eaLnBrk="1" latinLnBrk="0" hangingPunct="1">
        <a:defRPr kumimoji="1" sz="1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0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0.png"/><Relationship Id="rId10" Type="http://schemas.openxmlformats.org/officeDocument/2006/relationships/image" Target="../media/image31.png"/><Relationship Id="rId4" Type="http://schemas.openxmlformats.org/officeDocument/2006/relationships/image" Target="../media/image250.png"/><Relationship Id="rId9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0.png"/><Relationship Id="rId4" Type="http://schemas.openxmlformats.org/officeDocument/2006/relationships/image" Target="../media/image1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４章　基数とは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基数とは何だろう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828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５章　基数変換１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２進数と１０進数の変換</a:t>
            </a:r>
            <a:endParaRPr kumimoji="1" lang="en-US" altLang="ja-JP" dirty="0" smtClean="0"/>
          </a:p>
          <a:p>
            <a:r>
              <a:rPr kumimoji="1" lang="ja-JP" altLang="en-US" dirty="0" smtClean="0"/>
              <a:t>について学習しよう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763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kumimoji="1" lang="ja-JP" altLang="en-US" dirty="0" smtClean="0"/>
              <a:t>　基数変換１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7993996" cy="626547"/>
          </a:xfrm>
        </p:spPr>
        <p:txBody>
          <a:bodyPr/>
          <a:lstStyle/>
          <a:p>
            <a:r>
              <a:rPr kumimoji="1" lang="ja-JP" altLang="en-US" dirty="0" smtClean="0"/>
              <a:t>１０進数　→　</a:t>
            </a:r>
            <a:r>
              <a:rPr lang="ja-JP" altLang="en-US" dirty="0"/>
              <a:t>２</a:t>
            </a:r>
            <a:r>
              <a:rPr kumimoji="1" lang="ja-JP" altLang="en-US" dirty="0" smtClean="0"/>
              <a:t>進数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08508" y="1443867"/>
            <a:ext cx="287290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①　２で割る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25257" y="2334418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１３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41375" y="3110506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６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12127" y="2414340"/>
            <a:ext cx="1103187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余り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896386" y="313280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338361" y="3096618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406996" y="233441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97242" y="2807276"/>
            <a:ext cx="102143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書く</a:t>
            </a:r>
          </a:p>
        </p:txBody>
      </p:sp>
      <p:sp>
        <p:nvSpPr>
          <p:cNvPr id="6" name="円弧 5"/>
          <p:cNvSpPr/>
          <p:nvPr/>
        </p:nvSpPr>
        <p:spPr>
          <a:xfrm>
            <a:off x="1801146" y="2443807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8" name="直線コネクタ 7"/>
          <p:cNvCxnSpPr>
            <a:stCxn id="6" idx="2"/>
          </p:cNvCxnSpPr>
          <p:nvPr/>
        </p:nvCxnSpPr>
        <p:spPr>
          <a:xfrm>
            <a:off x="1942530" y="3042553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406996" y="30419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39" name="円弧 38"/>
          <p:cNvSpPr/>
          <p:nvPr/>
        </p:nvSpPr>
        <p:spPr>
          <a:xfrm>
            <a:off x="1801146" y="3151313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40" name="直線コネクタ 39"/>
          <p:cNvCxnSpPr>
            <a:stCxn id="39" idx="2"/>
          </p:cNvCxnSpPr>
          <p:nvPr/>
        </p:nvCxnSpPr>
        <p:spPr>
          <a:xfrm>
            <a:off x="1942530" y="3750059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2141375" y="3839353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３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406996" y="3770771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43" name="円弧 42"/>
          <p:cNvSpPr/>
          <p:nvPr/>
        </p:nvSpPr>
        <p:spPr>
          <a:xfrm>
            <a:off x="1801146" y="3880160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44" name="直線コネクタ 43"/>
          <p:cNvCxnSpPr>
            <a:stCxn id="43" idx="2"/>
          </p:cNvCxnSpPr>
          <p:nvPr/>
        </p:nvCxnSpPr>
        <p:spPr>
          <a:xfrm>
            <a:off x="1942530" y="4478906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2141375" y="4452249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１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888327" y="3824941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367172" y="3824941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96386" y="445224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367172" y="4478906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208508" y="2125571"/>
            <a:ext cx="335700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②　</a:t>
            </a:r>
            <a:r>
              <a:rPr lang="ja-JP" altLang="en-US" sz="4104" dirty="0">
                <a:solidFill>
                  <a:srgbClr val="0070C0"/>
                </a:solidFill>
              </a:rPr>
              <a:t>商</a:t>
            </a:r>
            <a:r>
              <a:rPr lang="ja-JP" altLang="en-US" sz="4104" dirty="0">
                <a:solidFill>
                  <a:srgbClr val="FF0000"/>
                </a:solidFill>
              </a:rPr>
              <a:t>と</a:t>
            </a:r>
            <a:r>
              <a:rPr lang="ja-JP" altLang="en-US" sz="4104" dirty="0">
                <a:solidFill>
                  <a:schemeClr val="accent6"/>
                </a:solidFill>
              </a:rPr>
              <a:t>余り</a:t>
            </a:r>
            <a:r>
              <a:rPr lang="ja-JP" altLang="en-US" sz="4104" dirty="0">
                <a:solidFill>
                  <a:srgbClr val="FF0000"/>
                </a:solidFill>
              </a:rPr>
              <a:t>を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208508" y="3488980"/>
            <a:ext cx="2965877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③　商が１に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97242" y="4170684"/>
            <a:ext cx="304282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なったら終了</a:t>
            </a:r>
          </a:p>
        </p:txBody>
      </p:sp>
      <p:sp>
        <p:nvSpPr>
          <p:cNvPr id="47" name="円/楕円 46"/>
          <p:cNvSpPr/>
          <p:nvPr/>
        </p:nvSpPr>
        <p:spPr>
          <a:xfrm>
            <a:off x="2354493" y="3088843"/>
            <a:ext cx="738894" cy="73889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8" name="円/楕円 47"/>
          <p:cNvSpPr/>
          <p:nvPr/>
        </p:nvSpPr>
        <p:spPr>
          <a:xfrm>
            <a:off x="3776739" y="3088843"/>
            <a:ext cx="738894" cy="738894"/>
          </a:xfrm>
          <a:prstGeom prst="ellipse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64" name="円/楕円 63"/>
          <p:cNvSpPr/>
          <p:nvPr/>
        </p:nvSpPr>
        <p:spPr>
          <a:xfrm>
            <a:off x="2354493" y="4473240"/>
            <a:ext cx="738894" cy="73889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</p:spTree>
    <p:extLst>
      <p:ext uri="{BB962C8B-B14F-4D97-AF65-F5344CB8AC3E}">
        <p14:creationId xmlns:p14="http://schemas.microsoft.com/office/powerpoint/2010/main" val="58482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50"/>
                            </p:stCondLst>
                            <p:childTnLst>
                              <p:par>
                                <p:cTn id="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5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4.7981E-6 -3.96179E-6 L 0.00238 0.11548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5774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85036E-6 -3.96179E-6 L 0.00342 0.1154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" y="5774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25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25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238 0.11548 L 0.00179 0.21457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" y="4955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342 0.11548 L 0.00119 0.21457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" y="49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6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750"/>
                            </p:stCondLst>
                            <p:childTnLst>
                              <p:par>
                                <p:cTn id="1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4250"/>
                            </p:stCondLst>
                            <p:childTnLst>
                              <p:par>
                                <p:cTn id="118" presetID="1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250"/>
                            </p:stCondLst>
                            <p:childTnLst>
                              <p:par>
                                <p:cTn id="12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6750"/>
                            </p:stCondLst>
                            <p:childTnLst>
                              <p:par>
                                <p:cTn id="128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/>
      <p:bldP spid="4" grpId="0"/>
      <p:bldP spid="26" grpId="0"/>
      <p:bldP spid="27" grpId="0"/>
      <p:bldP spid="35" grpId="0"/>
      <p:bldP spid="36" grpId="0"/>
      <p:bldP spid="6" grpId="0" animBg="1"/>
      <p:bldP spid="38" grpId="0"/>
      <p:bldP spid="39" grpId="0" animBg="1"/>
      <p:bldP spid="41" grpId="0"/>
      <p:bldP spid="42" grpId="0"/>
      <p:bldP spid="43" grpId="0" animBg="1"/>
      <p:bldP spid="45" grpId="0"/>
      <p:bldP spid="49" grpId="0"/>
      <p:bldP spid="50" grpId="0"/>
      <p:bldP spid="51" grpId="0"/>
      <p:bldP spid="52" grpId="0"/>
      <p:bldP spid="58" grpId="0"/>
      <p:bldP spid="59" grpId="0"/>
      <p:bldP spid="60" grpId="0"/>
      <p:bldP spid="47" grpId="0" animBg="1"/>
      <p:bldP spid="47" grpId="1" animBg="1"/>
      <p:bldP spid="47" grpId="2" animBg="1"/>
      <p:bldP spid="47" grpId="3" animBg="1"/>
      <p:bldP spid="48" grpId="0" animBg="1"/>
      <p:bldP spid="48" grpId="1" animBg="1"/>
      <p:bldP spid="48" grpId="2" animBg="1"/>
      <p:bldP spid="48" grpId="3" animBg="1"/>
      <p:bldP spid="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kumimoji="1" lang="ja-JP" altLang="en-US" dirty="0" smtClean="0"/>
              <a:t>　基数変換１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7993996" cy="626547"/>
          </a:xfrm>
        </p:spPr>
        <p:txBody>
          <a:bodyPr/>
          <a:lstStyle/>
          <a:p>
            <a:r>
              <a:rPr kumimoji="1" lang="ja-JP" altLang="en-US" dirty="0" smtClean="0"/>
              <a:t>１０進数　→　</a:t>
            </a:r>
            <a:r>
              <a:rPr lang="ja-JP" altLang="en-US" dirty="0"/>
              <a:t>２</a:t>
            </a:r>
            <a:r>
              <a:rPr kumimoji="1" lang="ja-JP" altLang="en-US" dirty="0" smtClean="0"/>
              <a:t>進数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12691" y="1438991"/>
            <a:ext cx="287290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①　２で割る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25257" y="2334418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１３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41375" y="3110506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６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601875" y="5924966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286746" y="6231916"/>
            <a:ext cx="394660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12127" y="2414340"/>
            <a:ext cx="1103187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余り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896386" y="313280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338361" y="3096618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059704" y="5924966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517532" y="5924966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56062" y="5924966"/>
            <a:ext cx="44755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（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35945" y="5920969"/>
            <a:ext cx="44755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）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44047" y="5924966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406996" y="233441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101425" y="2802399"/>
            <a:ext cx="102143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書く</a:t>
            </a:r>
          </a:p>
        </p:txBody>
      </p:sp>
      <p:sp>
        <p:nvSpPr>
          <p:cNvPr id="6" name="円弧 5"/>
          <p:cNvSpPr/>
          <p:nvPr/>
        </p:nvSpPr>
        <p:spPr>
          <a:xfrm>
            <a:off x="1801146" y="2443807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8" name="直線コネクタ 7"/>
          <p:cNvCxnSpPr>
            <a:stCxn id="6" idx="2"/>
          </p:cNvCxnSpPr>
          <p:nvPr/>
        </p:nvCxnSpPr>
        <p:spPr>
          <a:xfrm>
            <a:off x="1942530" y="3042553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406996" y="30419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39" name="円弧 38"/>
          <p:cNvSpPr/>
          <p:nvPr/>
        </p:nvSpPr>
        <p:spPr>
          <a:xfrm>
            <a:off x="1801146" y="3151313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40" name="直線コネクタ 39"/>
          <p:cNvCxnSpPr>
            <a:stCxn id="39" idx="2"/>
          </p:cNvCxnSpPr>
          <p:nvPr/>
        </p:nvCxnSpPr>
        <p:spPr>
          <a:xfrm>
            <a:off x="1942530" y="3750059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2141375" y="3839353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３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406996" y="3770771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43" name="円弧 42"/>
          <p:cNvSpPr/>
          <p:nvPr/>
        </p:nvSpPr>
        <p:spPr>
          <a:xfrm>
            <a:off x="1801146" y="3880160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44" name="直線コネクタ 43"/>
          <p:cNvCxnSpPr>
            <a:stCxn id="43" idx="2"/>
          </p:cNvCxnSpPr>
          <p:nvPr/>
        </p:nvCxnSpPr>
        <p:spPr>
          <a:xfrm>
            <a:off x="1942530" y="4478906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2141375" y="4452249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１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888327" y="3824941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367172" y="3824941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96386" y="445224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367172" y="4478906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53" name="円/楕円 52"/>
          <p:cNvSpPr/>
          <p:nvPr/>
        </p:nvSpPr>
        <p:spPr>
          <a:xfrm>
            <a:off x="2354493" y="4473240"/>
            <a:ext cx="738894" cy="73889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55" name="直線コネクタ 54"/>
          <p:cNvCxnSpPr/>
          <p:nvPr/>
        </p:nvCxnSpPr>
        <p:spPr>
          <a:xfrm>
            <a:off x="2733752" y="5218422"/>
            <a:ext cx="186400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 flipV="1">
            <a:off x="4597760" y="3124919"/>
            <a:ext cx="0" cy="210431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5212691" y="2120695"/>
            <a:ext cx="335700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②　</a:t>
            </a:r>
            <a:r>
              <a:rPr lang="ja-JP" altLang="en-US" sz="4104" dirty="0">
                <a:solidFill>
                  <a:srgbClr val="0070C0"/>
                </a:solidFill>
              </a:rPr>
              <a:t>商</a:t>
            </a:r>
            <a:r>
              <a:rPr lang="ja-JP" altLang="en-US" sz="4104" dirty="0">
                <a:solidFill>
                  <a:srgbClr val="FF0000"/>
                </a:solidFill>
              </a:rPr>
              <a:t>と</a:t>
            </a:r>
            <a:r>
              <a:rPr lang="ja-JP" altLang="en-US" sz="4104" dirty="0">
                <a:solidFill>
                  <a:schemeClr val="accent6"/>
                </a:solidFill>
              </a:rPr>
              <a:t>余り</a:t>
            </a:r>
            <a:r>
              <a:rPr lang="ja-JP" altLang="en-US" sz="4104" dirty="0">
                <a:solidFill>
                  <a:srgbClr val="FF0000"/>
                </a:solidFill>
              </a:rPr>
              <a:t>を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212691" y="3484103"/>
            <a:ext cx="2965877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③　商が１に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101425" y="4165807"/>
            <a:ext cx="304282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なったら終了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212690" y="4847511"/>
            <a:ext cx="3882794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④　商と余りを下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543217" y="5413716"/>
            <a:ext cx="3557384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から上へ前より</a:t>
            </a:r>
          </a:p>
        </p:txBody>
      </p:sp>
      <p:cxnSp>
        <p:nvCxnSpPr>
          <p:cNvPr id="10" name="直線矢印コネクタ 9"/>
          <p:cNvCxnSpPr>
            <a:endCxn id="33" idx="0"/>
          </p:cNvCxnSpPr>
          <p:nvPr/>
        </p:nvCxnSpPr>
        <p:spPr>
          <a:xfrm flipH="1">
            <a:off x="2415917" y="5229236"/>
            <a:ext cx="313437" cy="69573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51" idx="2"/>
          </p:cNvCxnSpPr>
          <p:nvPr/>
        </p:nvCxnSpPr>
        <p:spPr>
          <a:xfrm flipH="1">
            <a:off x="2864647" y="5176164"/>
            <a:ext cx="1303609" cy="80571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H="1">
            <a:off x="3298833" y="4478906"/>
            <a:ext cx="864743" cy="15029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H="1">
            <a:off x="3773174" y="3820944"/>
            <a:ext cx="395187" cy="218666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5566949" y="5979920"/>
            <a:ext cx="168988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並べる</a:t>
            </a:r>
          </a:p>
        </p:txBody>
      </p:sp>
    </p:spTree>
    <p:extLst>
      <p:ext uri="{BB962C8B-B14F-4D97-AF65-F5344CB8AC3E}">
        <p14:creationId xmlns:p14="http://schemas.microsoft.com/office/powerpoint/2010/main" val="15096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85036E-6 -4.70712E-6 L 0.15751 -0.00545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8" y="-27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42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5737 0.00042 L 0.15795 -0.09868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-524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56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42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5796 -0.09867 L 0.15558 -0.21415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32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000"/>
                            </p:stCondLst>
                            <p:childTnLst>
                              <p:par>
                                <p:cTn id="7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7000"/>
                            </p:stCondLst>
                            <p:childTnLst>
                              <p:par>
                                <p:cTn id="79" presetID="1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9000"/>
                            </p:stCondLst>
                            <p:childTnLst>
                              <p:par>
                                <p:cTn id="8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8" grpId="0"/>
      <p:bldP spid="29" grpId="0"/>
      <p:bldP spid="30" grpId="0"/>
      <p:bldP spid="32" grpId="0"/>
      <p:bldP spid="33" grpId="0"/>
      <p:bldP spid="53" grpId="0" animBg="1"/>
      <p:bldP spid="53" grpId="1" animBg="1"/>
      <p:bldP spid="53" grpId="2" animBg="1"/>
      <p:bldP spid="53" grpId="3" animBg="1"/>
      <p:bldP spid="61" grpId="0"/>
      <p:bldP spid="62" grpId="0"/>
      <p:bldP spid="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kumimoji="1" lang="ja-JP" altLang="en-US" dirty="0" smtClean="0"/>
              <a:t>　基数変換１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7993996" cy="626547"/>
          </a:xfrm>
        </p:spPr>
        <p:txBody>
          <a:bodyPr/>
          <a:lstStyle/>
          <a:p>
            <a:r>
              <a:rPr lang="ja-JP" altLang="en-US" dirty="0"/>
              <a:t>２</a:t>
            </a:r>
            <a:r>
              <a:rPr kumimoji="1" lang="ja-JP" altLang="en-US" dirty="0" smtClean="0"/>
              <a:t>進数　→　</a:t>
            </a:r>
            <a:r>
              <a:rPr lang="ja-JP" altLang="en-US" dirty="0" smtClean="0"/>
              <a:t>１０</a:t>
            </a:r>
            <a:r>
              <a:rPr kumimoji="1" lang="ja-JP" altLang="en-US" dirty="0" smtClean="0"/>
              <a:t>進数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3904182" y="1891560"/>
                <a:ext cx="4746364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4104" dirty="0">
                    <a:solidFill>
                      <a:srgbClr val="FF0000"/>
                    </a:solidFill>
                  </a:rPr>
                  <a:t>①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104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ja-JP" altLang="en-US" sz="4104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２</m:t>
                        </m:r>
                      </m:e>
                      <m:sup>
                        <m:r>
                          <a:rPr lang="en-US" altLang="ja-JP" sz="4104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ja-JP" altLang="en-US" sz="4104" dirty="0">
                    <a:solidFill>
                      <a:srgbClr val="FF0000"/>
                    </a:solidFill>
                  </a:rPr>
                  <a:t>を各桁の下に</a:t>
                </a: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724" y="1982681"/>
                <a:ext cx="5525423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5077" t="-21898" r="-3974" b="-321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テキスト ボックス 18"/>
          <p:cNvSpPr txBox="1"/>
          <p:nvPr/>
        </p:nvSpPr>
        <p:spPr>
          <a:xfrm>
            <a:off x="1914390" y="5720118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１３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32854" y="2097022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50231" y="5983301"/>
            <a:ext cx="604653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>
                <a:solidFill>
                  <a:srgbClr val="FF0000"/>
                </a:solidFill>
              </a:rPr>
              <a:t>１０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337575" y="2097022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042297" y="2097022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24629" y="5720118"/>
            <a:ext cx="44755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（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690510" y="5737598"/>
            <a:ext cx="44755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）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24137" y="2097022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706504" y="2463615"/>
            <a:ext cx="102143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書く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/>
              <p:cNvSpPr txBox="1"/>
              <p:nvPr/>
            </p:nvSpPr>
            <p:spPr>
              <a:xfrm>
                <a:off x="3904182" y="3127153"/>
                <a:ext cx="4510722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4104" dirty="0">
                    <a:solidFill>
                      <a:srgbClr val="FF0000"/>
                    </a:solidFill>
                  </a:rPr>
                  <a:t>②　２進数と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104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ja-JP" altLang="en-US" sz="4104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２</m:t>
                        </m:r>
                      </m:e>
                      <m:sup>
                        <m:r>
                          <a:rPr lang="en-US" altLang="ja-JP" sz="4104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ja-JP" altLang="en-US" sz="4104" dirty="0">
                    <a:solidFill>
                      <a:srgbClr val="FF0000"/>
                    </a:solidFill>
                  </a:rPr>
                  <a:t>で</a:t>
                </a:r>
                <a:r>
                  <a:rPr lang="ja-JP" altLang="en-US" sz="4104" dirty="0" err="1">
                    <a:solidFill>
                      <a:srgbClr val="FF0000"/>
                    </a:solidFill>
                  </a:rPr>
                  <a:t>か</a:t>
                </a:r>
                <a:endParaRPr lang="ja-JP" altLang="en-US" sz="4104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テキスト ボックス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724" y="3427638"/>
                <a:ext cx="5251309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5343" t="-21898" r="-4181" b="-321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テキスト ボックス 58"/>
          <p:cNvSpPr txBox="1"/>
          <p:nvPr/>
        </p:nvSpPr>
        <p:spPr>
          <a:xfrm>
            <a:off x="3904182" y="4657815"/>
            <a:ext cx="4496744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③　かけ算した答え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706503" y="3827184"/>
            <a:ext cx="261642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 err="1">
                <a:solidFill>
                  <a:srgbClr val="FF0000"/>
                </a:solidFill>
              </a:rPr>
              <a:t>け算を</a:t>
            </a:r>
            <a:r>
              <a:rPr lang="ja-JP" altLang="en-US" sz="4104" dirty="0">
                <a:solidFill>
                  <a:srgbClr val="FF0000"/>
                </a:solidFill>
              </a:rPr>
              <a:t>する</a:t>
            </a:r>
          </a:p>
        </p:txBody>
      </p:sp>
      <p:cxnSp>
        <p:nvCxnSpPr>
          <p:cNvPr id="64" name="直線矢印コネクタ 63"/>
          <p:cNvCxnSpPr>
            <a:stCxn id="29" idx="2"/>
          </p:cNvCxnSpPr>
          <p:nvPr/>
        </p:nvCxnSpPr>
        <p:spPr>
          <a:xfrm flipH="1">
            <a:off x="3301504" y="2820938"/>
            <a:ext cx="12663" cy="47252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/>
              <p:cNvSpPr txBox="1"/>
              <p:nvPr/>
            </p:nvSpPr>
            <p:spPr>
              <a:xfrm>
                <a:off x="2885436" y="3215561"/>
                <a:ext cx="931217" cy="1295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3762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3762" i="1">
                              <a:latin typeface="Cambria Math" panose="02040503050406030204" pitchFamily="18" charset="0"/>
                            </a:rPr>
                            <m:t>２</m:t>
                          </m:r>
                        </m:e>
                        <m:sup>
                          <m:r>
                            <a:rPr lang="en-US" altLang="ja-JP" sz="3762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altLang="ja-JP" sz="3762" dirty="0"/>
              </a:p>
              <a:p>
                <a:r>
                  <a:rPr lang="en-US" altLang="ja-JP" sz="3762" dirty="0"/>
                  <a:t> (1)</a:t>
                </a:r>
                <a:endParaRPr lang="ja-JP" altLang="en-US" sz="3762" dirty="0"/>
              </a:p>
            </p:txBody>
          </p:sp>
        </mc:Choice>
        <mc:Fallback xmlns="">
          <p:sp>
            <p:nvSpPr>
              <p:cNvPr id="65" name="テキスト ボックス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357" y="3531026"/>
                <a:ext cx="1135247" cy="1499065"/>
              </a:xfrm>
              <a:prstGeom prst="rect">
                <a:avLst/>
              </a:prstGeom>
              <a:blipFill rotWithShape="0">
                <a:blip r:embed="rId5"/>
                <a:stretch>
                  <a:fillRect l="-10753" r="-4301" b="-182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直線矢印コネクタ 65"/>
          <p:cNvCxnSpPr/>
          <p:nvPr/>
        </p:nvCxnSpPr>
        <p:spPr>
          <a:xfrm>
            <a:off x="2607649" y="2783872"/>
            <a:ext cx="0" cy="48585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2204485" y="3200632"/>
                <a:ext cx="923651" cy="1294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3762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3762" i="1">
                              <a:latin typeface="Cambria Math" panose="02040503050406030204" pitchFamily="18" charset="0"/>
                            </a:rPr>
                            <m:t>２</m:t>
                          </m:r>
                        </m:e>
                        <m:sup>
                          <m:r>
                            <a:rPr lang="en-US" altLang="ja-JP" sz="3762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altLang="ja-JP" sz="3762" dirty="0"/>
              </a:p>
              <a:p>
                <a:r>
                  <a:rPr lang="en-US" altLang="ja-JP" sz="3762" dirty="0"/>
                  <a:t>(2)</a:t>
                </a:r>
                <a:endParaRPr lang="ja-JP" altLang="en-US" sz="3762" dirty="0"/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022" y="3513567"/>
                <a:ext cx="1135247" cy="1497654"/>
              </a:xfrm>
              <a:prstGeom prst="rect">
                <a:avLst/>
              </a:prstGeom>
              <a:blipFill rotWithShape="0">
                <a:blip r:embed="rId6"/>
                <a:stretch>
                  <a:fillRect l="-22043" b="-182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/>
              <p:cNvSpPr txBox="1"/>
              <p:nvPr/>
            </p:nvSpPr>
            <p:spPr>
              <a:xfrm>
                <a:off x="1480975" y="3215561"/>
                <a:ext cx="931217" cy="1295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3762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3762" i="1">
                              <a:latin typeface="Cambria Math" panose="02040503050406030204" pitchFamily="18" charset="0"/>
                            </a:rPr>
                            <m:t>２</m:t>
                          </m:r>
                        </m:e>
                        <m:sup>
                          <m:r>
                            <a:rPr lang="en-US" altLang="ja-JP" sz="3762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3762" dirty="0"/>
              </a:p>
              <a:p>
                <a:r>
                  <a:rPr lang="en-US" altLang="ja-JP" sz="3762" dirty="0"/>
                  <a:t>(4)</a:t>
                </a:r>
                <a:endParaRPr lang="ja-JP" altLang="en-US" sz="3762" dirty="0"/>
              </a:p>
            </p:txBody>
          </p:sp>
        </mc:Choice>
        <mc:Fallback xmlns="">
          <p:sp>
            <p:nvSpPr>
              <p:cNvPr id="68" name="テキスト ボックス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918" y="3531026"/>
                <a:ext cx="1135247" cy="1499065"/>
              </a:xfrm>
              <a:prstGeom prst="rect">
                <a:avLst/>
              </a:prstGeom>
              <a:blipFill rotWithShape="0">
                <a:blip r:embed="rId7"/>
                <a:stretch>
                  <a:fillRect l="-21505" b="-182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/>
              <p:cNvSpPr txBox="1"/>
              <p:nvPr/>
            </p:nvSpPr>
            <p:spPr>
              <a:xfrm>
                <a:off x="769648" y="3215561"/>
                <a:ext cx="931217" cy="1295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3762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3762" i="1">
                              <a:latin typeface="Cambria Math" panose="02040503050406030204" pitchFamily="18" charset="0"/>
                            </a:rPr>
                            <m:t>２</m:t>
                          </m:r>
                        </m:e>
                        <m:sup>
                          <m:r>
                            <a:rPr lang="en-US" altLang="ja-JP" sz="3762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altLang="ja-JP" sz="3762" dirty="0"/>
              </a:p>
              <a:p>
                <a:r>
                  <a:rPr lang="en-US" altLang="ja-JP" sz="3762" dirty="0"/>
                  <a:t>(8)</a:t>
                </a:r>
                <a:endParaRPr lang="ja-JP" altLang="en-US" sz="3762" dirty="0"/>
              </a:p>
            </p:txBody>
          </p:sp>
        </mc:Choice>
        <mc:Fallback xmlns="">
          <p:sp>
            <p:nvSpPr>
              <p:cNvPr id="69" name="テキスト ボックス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61" y="3531026"/>
                <a:ext cx="1135247" cy="1499065"/>
              </a:xfrm>
              <a:prstGeom prst="rect">
                <a:avLst/>
              </a:prstGeom>
              <a:blipFill rotWithShape="0">
                <a:blip r:embed="rId8"/>
                <a:stretch>
                  <a:fillRect l="-22043" b="-182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直線矢印コネクタ 69"/>
          <p:cNvCxnSpPr/>
          <p:nvPr/>
        </p:nvCxnSpPr>
        <p:spPr>
          <a:xfrm>
            <a:off x="1928175" y="2807614"/>
            <a:ext cx="0" cy="48585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1183343" y="2783872"/>
            <a:ext cx="0" cy="48585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1663210" y="506673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４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381636" y="506673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111602" y="508056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898667" y="506673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８</a:t>
            </a:r>
          </a:p>
        </p:txBody>
      </p:sp>
      <p:sp>
        <p:nvSpPr>
          <p:cNvPr id="81" name="加算記号 80"/>
          <p:cNvSpPr/>
          <p:nvPr/>
        </p:nvSpPr>
        <p:spPr>
          <a:xfrm>
            <a:off x="1293552" y="5213874"/>
            <a:ext cx="469717" cy="469717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82" name="加算記号 81"/>
          <p:cNvSpPr/>
          <p:nvPr/>
        </p:nvSpPr>
        <p:spPr>
          <a:xfrm>
            <a:off x="2053624" y="5213874"/>
            <a:ext cx="469717" cy="469717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83" name="加算記号 82"/>
          <p:cNvSpPr/>
          <p:nvPr/>
        </p:nvSpPr>
        <p:spPr>
          <a:xfrm>
            <a:off x="2759639" y="5213874"/>
            <a:ext cx="469717" cy="469717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84" name="等号 83"/>
          <p:cNvSpPr/>
          <p:nvPr/>
        </p:nvSpPr>
        <p:spPr>
          <a:xfrm>
            <a:off x="985843" y="5829823"/>
            <a:ext cx="503198" cy="503198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06504" y="5432948"/>
            <a:ext cx="349807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を足し算をする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78136" y="3243194"/>
            <a:ext cx="7739619" cy="72391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sz="4104" dirty="0">
                <a:solidFill>
                  <a:srgbClr val="00B0F0"/>
                </a:solidFill>
              </a:rPr>
              <a:t>※</a:t>
            </a:r>
            <a:r>
              <a:rPr lang="ja-JP" altLang="en-US" sz="4104" dirty="0">
                <a:solidFill>
                  <a:srgbClr val="00B0F0"/>
                </a:solidFill>
              </a:rPr>
              <a:t>　慣れてきたらここは飛ばそう！</a:t>
            </a:r>
            <a:endParaRPr lang="en-US" altLang="ja-JP" sz="4104" dirty="0">
              <a:solidFill>
                <a:srgbClr val="00B0F0"/>
              </a:solidFill>
            </a:endParaRPr>
          </a:p>
        </p:txBody>
      </p:sp>
      <p:sp>
        <p:nvSpPr>
          <p:cNvPr id="4" name="乗算記号 3"/>
          <p:cNvSpPr/>
          <p:nvPr/>
        </p:nvSpPr>
        <p:spPr>
          <a:xfrm>
            <a:off x="2987965" y="2721305"/>
            <a:ext cx="644846" cy="64484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3" name="乗算記号 42"/>
          <p:cNvSpPr/>
          <p:nvPr/>
        </p:nvSpPr>
        <p:spPr>
          <a:xfrm>
            <a:off x="2308743" y="2710669"/>
            <a:ext cx="644846" cy="64484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4" name="乗算記号 43"/>
          <p:cNvSpPr/>
          <p:nvPr/>
        </p:nvSpPr>
        <p:spPr>
          <a:xfrm>
            <a:off x="1616198" y="2710669"/>
            <a:ext cx="644846" cy="64484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5" name="乗算記号 44"/>
          <p:cNvSpPr/>
          <p:nvPr/>
        </p:nvSpPr>
        <p:spPr>
          <a:xfrm>
            <a:off x="883562" y="2710669"/>
            <a:ext cx="644846" cy="64484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5" name="等号 4"/>
          <p:cNvSpPr/>
          <p:nvPr/>
        </p:nvSpPr>
        <p:spPr>
          <a:xfrm rot="5400000">
            <a:off x="3051239" y="4414076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47" name="等号 46"/>
          <p:cNvSpPr/>
          <p:nvPr/>
        </p:nvSpPr>
        <p:spPr>
          <a:xfrm rot="5400000">
            <a:off x="2294650" y="4414076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48" name="等号 47"/>
          <p:cNvSpPr/>
          <p:nvPr/>
        </p:nvSpPr>
        <p:spPr>
          <a:xfrm rot="5400000">
            <a:off x="1599158" y="4418963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49" name="等号 48"/>
          <p:cNvSpPr/>
          <p:nvPr/>
        </p:nvSpPr>
        <p:spPr>
          <a:xfrm rot="5400000">
            <a:off x="838304" y="4418042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01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500"/>
                            </p:stCondLst>
                            <p:childTnLst>
                              <p:par>
                                <p:cTn id="102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000"/>
                            </p:stCondLst>
                            <p:childTnLst>
                              <p:par>
                                <p:cTn id="106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500"/>
                            </p:stCondLst>
                            <p:childTnLst>
                              <p:par>
                                <p:cTn id="13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6000"/>
                            </p:stCondLst>
                            <p:childTnLst>
                              <p:par>
                                <p:cTn id="142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23" grpId="0"/>
      <p:bldP spid="30" grpId="0"/>
      <p:bldP spid="32" grpId="0"/>
      <p:bldP spid="36" grpId="0"/>
      <p:bldP spid="58" grpId="0"/>
      <p:bldP spid="59" grpId="0"/>
      <p:bldP spid="60" grpId="0"/>
      <p:bldP spid="65" grpId="0"/>
      <p:bldP spid="67" grpId="0"/>
      <p:bldP spid="68" grpId="0"/>
      <p:bldP spid="69" grpId="0"/>
      <p:bldP spid="76" grpId="0"/>
      <p:bldP spid="77" grpId="0"/>
      <p:bldP spid="78" grpId="0"/>
      <p:bldP spid="79" grpId="0"/>
      <p:bldP spid="81" grpId="0" animBg="1"/>
      <p:bldP spid="82" grpId="0" animBg="1"/>
      <p:bldP spid="83" grpId="0" animBg="1"/>
      <p:bldP spid="84" grpId="0" animBg="1"/>
      <p:bldP spid="39" grpId="0"/>
      <p:bldP spid="41" grpId="0" animBg="1"/>
      <p:bldP spid="4" grpId="0" animBg="1"/>
      <p:bldP spid="43" grpId="0" animBg="1"/>
      <p:bldP spid="44" grpId="0" animBg="1"/>
      <p:bldP spid="45" grpId="0" animBg="1"/>
      <p:bldP spid="5" grpId="0" animBg="1"/>
      <p:bldP spid="47" grpId="0" animBg="1"/>
      <p:bldP spid="48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kumimoji="1" lang="ja-JP" altLang="en-US" dirty="0" smtClean="0"/>
              <a:t>　基数変換１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8451196" cy="105756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練習問題　２進数を１０進数に、１０進数を２進数に変換しなさい。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308550" y="2628531"/>
            <a:ext cx="23038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①　（１１</a:t>
            </a:r>
            <a:r>
              <a:rPr lang="ja-JP" altLang="en-US" sz="4104" dirty="0"/>
              <a:t>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699790" y="2631598"/>
            <a:ext cx="23038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②　（</a:t>
            </a:r>
            <a:r>
              <a:rPr lang="ja-JP" altLang="en-US" sz="4104" dirty="0"/>
              <a:t>１８）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308549" y="3308085"/>
            <a:ext cx="23038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③　</a:t>
            </a:r>
            <a:r>
              <a:rPr lang="ja-JP" altLang="en-US" sz="4104" dirty="0" smtClean="0">
                <a:latin typeface="+mj-ea"/>
                <a:ea typeface="+mj-ea"/>
              </a:rPr>
              <a:t>（３１</a:t>
            </a:r>
            <a:r>
              <a:rPr lang="ja-JP" altLang="en-US" sz="4104" dirty="0" smtClean="0"/>
              <a:t>）</a:t>
            </a:r>
            <a:endParaRPr lang="ja-JP" altLang="en-US" sz="4104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700243" y="3265095"/>
            <a:ext cx="266290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④　（２４０</a:t>
            </a:r>
            <a:r>
              <a:rPr lang="ja-JP" altLang="en-US" sz="4104" dirty="0"/>
              <a:t>）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053253" y="3528278"/>
            <a:ext cx="604653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１０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399156" y="3540231"/>
            <a:ext cx="604653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１０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751782" y="2817687"/>
            <a:ext cx="604653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１０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333319" y="2871525"/>
            <a:ext cx="604653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１０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310753" y="3987639"/>
            <a:ext cx="266290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⑤　（１０１</a:t>
            </a:r>
            <a:r>
              <a:rPr lang="ja-JP" altLang="en-US" sz="4104" dirty="0"/>
              <a:t>）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699790" y="3976792"/>
            <a:ext cx="3381054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⑥　（１１００１</a:t>
            </a:r>
            <a:r>
              <a:rPr lang="ja-JP" altLang="en-US" sz="4104" dirty="0"/>
              <a:t>）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308549" y="4667193"/>
            <a:ext cx="409919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⑦　（１１１０１１１</a:t>
            </a:r>
            <a:r>
              <a:rPr lang="ja-JP" altLang="en-US" sz="4104" dirty="0"/>
              <a:t>）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304062" y="5366936"/>
            <a:ext cx="445827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⑧　（１０１０１０１１</a:t>
            </a:r>
            <a:r>
              <a:rPr lang="ja-JP" altLang="en-US" sz="4104" dirty="0"/>
              <a:t>）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687833" y="4219920"/>
            <a:ext cx="394660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２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878670" y="4219920"/>
            <a:ext cx="394660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２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202630" y="4920445"/>
            <a:ext cx="394660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２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564456" y="5633198"/>
            <a:ext cx="394660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8421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kumimoji="1" lang="ja-JP" altLang="en-US" dirty="0" smtClean="0"/>
              <a:t>　基数変換１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8451196" cy="546116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答え合わせ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065096" y="2610350"/>
            <a:ext cx="2476960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①　　　１１</a:t>
            </a:r>
            <a:endParaRPr lang="ja-JP" altLang="en-US" sz="4104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699790" y="2631598"/>
            <a:ext cx="2476960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②　　　</a:t>
            </a:r>
            <a:r>
              <a:rPr lang="ja-JP" altLang="en-US" sz="4104" dirty="0"/>
              <a:t>１８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819782" y="2610350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56" name="円弧 55"/>
          <p:cNvSpPr/>
          <p:nvPr/>
        </p:nvSpPr>
        <p:spPr>
          <a:xfrm>
            <a:off x="2213933" y="2719740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57" name="直線コネクタ 56"/>
          <p:cNvCxnSpPr>
            <a:stCxn id="56" idx="2"/>
          </p:cNvCxnSpPr>
          <p:nvPr/>
        </p:nvCxnSpPr>
        <p:spPr>
          <a:xfrm>
            <a:off x="2355317" y="3318486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538044" y="3430331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５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293055" y="345263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735031" y="3416443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803665" y="336174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87" name="円弧 86"/>
          <p:cNvSpPr/>
          <p:nvPr/>
        </p:nvSpPr>
        <p:spPr>
          <a:xfrm>
            <a:off x="2197815" y="3471139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88" name="直線コネクタ 87"/>
          <p:cNvCxnSpPr>
            <a:stCxn id="87" idx="2"/>
          </p:cNvCxnSpPr>
          <p:nvPr/>
        </p:nvCxnSpPr>
        <p:spPr>
          <a:xfrm>
            <a:off x="2339200" y="4069885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2543854" y="4183449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２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298865" y="4205752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740840" y="4169562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809475" y="4114867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93" name="円弧 92"/>
          <p:cNvSpPr/>
          <p:nvPr/>
        </p:nvSpPr>
        <p:spPr>
          <a:xfrm>
            <a:off x="2203625" y="4224257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94" name="直線コネクタ 93"/>
          <p:cNvCxnSpPr>
            <a:stCxn id="93" idx="2"/>
          </p:cNvCxnSpPr>
          <p:nvPr/>
        </p:nvCxnSpPr>
        <p:spPr>
          <a:xfrm>
            <a:off x="2345009" y="4823003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テキスト ボックス 94"/>
          <p:cNvSpPr txBox="1"/>
          <p:nvPr/>
        </p:nvSpPr>
        <p:spPr>
          <a:xfrm>
            <a:off x="2538044" y="4912327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１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293055" y="4912326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3763841" y="4938984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248822" y="3339446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９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8003833" y="336174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445808" y="3325558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514443" y="327086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02" name="円弧 101"/>
          <p:cNvSpPr/>
          <p:nvPr/>
        </p:nvSpPr>
        <p:spPr>
          <a:xfrm>
            <a:off x="5908593" y="3380254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103" name="直線コネクタ 102"/>
          <p:cNvCxnSpPr>
            <a:stCxn id="102" idx="2"/>
          </p:cNvCxnSpPr>
          <p:nvPr/>
        </p:nvCxnSpPr>
        <p:spPr>
          <a:xfrm>
            <a:off x="6049977" y="3979000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テキスト ボックス 106"/>
          <p:cNvSpPr txBox="1"/>
          <p:nvPr/>
        </p:nvSpPr>
        <p:spPr>
          <a:xfrm>
            <a:off x="6248822" y="4100316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４</a:t>
            </a: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8003833" y="412261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7445808" y="4086428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514443" y="403173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11" name="円弧 110"/>
          <p:cNvSpPr/>
          <p:nvPr/>
        </p:nvSpPr>
        <p:spPr>
          <a:xfrm>
            <a:off x="5908593" y="4141123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112" name="直線コネクタ 111"/>
          <p:cNvCxnSpPr>
            <a:stCxn id="111" idx="2"/>
          </p:cNvCxnSpPr>
          <p:nvPr/>
        </p:nvCxnSpPr>
        <p:spPr>
          <a:xfrm>
            <a:off x="6049977" y="4739869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5496249" y="256305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14" name="円弧 113"/>
          <p:cNvSpPr/>
          <p:nvPr/>
        </p:nvSpPr>
        <p:spPr>
          <a:xfrm>
            <a:off x="5890399" y="2672447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115" name="直線コネクタ 114"/>
          <p:cNvCxnSpPr>
            <a:stCxn id="114" idx="2"/>
          </p:cNvCxnSpPr>
          <p:nvPr/>
        </p:nvCxnSpPr>
        <p:spPr>
          <a:xfrm>
            <a:off x="6031783" y="3271193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テキスト ボックス 115"/>
          <p:cNvSpPr txBox="1"/>
          <p:nvPr/>
        </p:nvSpPr>
        <p:spPr>
          <a:xfrm>
            <a:off x="6248822" y="4856147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２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8003833" y="4878450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7445808" y="4842259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514443" y="4787565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20" name="円弧 119"/>
          <p:cNvSpPr/>
          <p:nvPr/>
        </p:nvSpPr>
        <p:spPr>
          <a:xfrm>
            <a:off x="5908593" y="4896954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121" name="直線コネクタ 120"/>
          <p:cNvCxnSpPr>
            <a:stCxn id="120" idx="2"/>
          </p:cNvCxnSpPr>
          <p:nvPr/>
        </p:nvCxnSpPr>
        <p:spPr>
          <a:xfrm>
            <a:off x="6049977" y="5495700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テキスト ボックス 121"/>
          <p:cNvSpPr txBox="1"/>
          <p:nvPr/>
        </p:nvSpPr>
        <p:spPr>
          <a:xfrm>
            <a:off x="6248822" y="5586585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１</a:t>
            </a: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8003833" y="558658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7474619" y="5613242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526446" y="5837253"/>
            <a:ext cx="214674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（１０１１</a:t>
            </a:r>
            <a:r>
              <a:rPr lang="ja-JP" altLang="en-US" sz="4104" dirty="0"/>
              <a:t>）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392736" y="6129517"/>
            <a:ext cx="394660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２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261995" y="5837253"/>
            <a:ext cx="2505814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（１００１０</a:t>
            </a:r>
            <a:r>
              <a:rPr lang="ja-JP" altLang="en-US" sz="4104" dirty="0"/>
              <a:t>）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477467" y="6116269"/>
            <a:ext cx="394660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154192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5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500"/>
                            </p:stCondLst>
                            <p:childTnLst>
                              <p:par>
                                <p:cTn id="15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6500"/>
                            </p:stCondLst>
                            <p:childTnLst>
                              <p:par>
                                <p:cTn id="16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7500"/>
                            </p:stCondLst>
                            <p:childTnLst>
                              <p:par>
                                <p:cTn id="17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 animBg="1"/>
      <p:bldP spid="61" grpId="0"/>
      <p:bldP spid="63" grpId="0"/>
      <p:bldP spid="85" grpId="0"/>
      <p:bldP spid="86" grpId="0"/>
      <p:bldP spid="87" grpId="0" animBg="1"/>
      <p:bldP spid="89" grpId="0"/>
      <p:bldP spid="90" grpId="0"/>
      <p:bldP spid="91" grpId="0"/>
      <p:bldP spid="92" grpId="0"/>
      <p:bldP spid="93" grpId="0" animBg="1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 animBg="1"/>
      <p:bldP spid="107" grpId="0"/>
      <p:bldP spid="108" grpId="0"/>
      <p:bldP spid="109" grpId="0"/>
      <p:bldP spid="110" grpId="0"/>
      <p:bldP spid="111" grpId="0" animBg="1"/>
      <p:bldP spid="113" grpId="0"/>
      <p:bldP spid="114" grpId="0" animBg="1"/>
      <p:bldP spid="116" grpId="0"/>
      <p:bldP spid="117" grpId="0"/>
      <p:bldP spid="118" grpId="0"/>
      <p:bldP spid="119" grpId="0"/>
      <p:bldP spid="120" grpId="0" animBg="1"/>
      <p:bldP spid="122" grpId="0"/>
      <p:bldP spid="123" grpId="0"/>
      <p:bldP spid="124" grpId="0"/>
      <p:bldP spid="48" grpId="0"/>
      <p:bldP spid="49" grpId="0"/>
      <p:bldP spid="50" grpId="0"/>
      <p:bldP spid="5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kumimoji="1" lang="ja-JP" altLang="en-US" dirty="0" smtClean="0"/>
              <a:t>　基数変換１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2462981" cy="546116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答え合わせ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056767" y="1986057"/>
            <a:ext cx="2476960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③　　　６３</a:t>
            </a:r>
            <a:endParaRPr lang="ja-JP" altLang="en-US" sz="4104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685482" y="1212907"/>
            <a:ext cx="283603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④　　　２４０</a:t>
            </a:r>
            <a:endParaRPr lang="ja-JP" altLang="en-US" sz="4104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811454" y="1986057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56" name="円弧 55"/>
          <p:cNvSpPr/>
          <p:nvPr/>
        </p:nvSpPr>
        <p:spPr>
          <a:xfrm>
            <a:off x="2205604" y="2095447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57" name="直線コネクタ 56"/>
          <p:cNvCxnSpPr>
            <a:stCxn id="56" idx="2"/>
          </p:cNvCxnSpPr>
          <p:nvPr/>
        </p:nvCxnSpPr>
        <p:spPr>
          <a:xfrm>
            <a:off x="2346988" y="2694193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601615" y="2751680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３１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284726" y="2828341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726702" y="2792150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795337" y="2737456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87" name="円弧 86"/>
          <p:cNvSpPr/>
          <p:nvPr/>
        </p:nvSpPr>
        <p:spPr>
          <a:xfrm>
            <a:off x="2189487" y="2846846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88" name="直線コネクタ 87"/>
          <p:cNvCxnSpPr>
            <a:stCxn id="87" idx="2"/>
          </p:cNvCxnSpPr>
          <p:nvPr/>
        </p:nvCxnSpPr>
        <p:spPr>
          <a:xfrm>
            <a:off x="2330871" y="3445592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2601615" y="3552149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１５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290536" y="358145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732512" y="3545269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801146" y="349057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93" name="円弧 92"/>
          <p:cNvSpPr/>
          <p:nvPr/>
        </p:nvSpPr>
        <p:spPr>
          <a:xfrm>
            <a:off x="2195296" y="3599964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94" name="直線コネクタ 93"/>
          <p:cNvCxnSpPr>
            <a:stCxn id="93" idx="2"/>
          </p:cNvCxnSpPr>
          <p:nvPr/>
        </p:nvCxnSpPr>
        <p:spPr>
          <a:xfrm>
            <a:off x="2336681" y="4198710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テキスト ボックス 94"/>
          <p:cNvSpPr txBox="1"/>
          <p:nvPr/>
        </p:nvSpPr>
        <p:spPr>
          <a:xfrm>
            <a:off x="2663190" y="5645683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１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349709" y="5645683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3796488" y="5672341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248633" y="1804254"/>
            <a:ext cx="1261884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１２０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8003644" y="1800850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432239" y="1790366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489528" y="173505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02" name="円弧 101"/>
          <p:cNvSpPr/>
          <p:nvPr/>
        </p:nvSpPr>
        <p:spPr>
          <a:xfrm>
            <a:off x="5867004" y="1861428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103" name="直線コネクタ 102"/>
          <p:cNvCxnSpPr/>
          <p:nvPr/>
        </p:nvCxnSpPr>
        <p:spPr>
          <a:xfrm>
            <a:off x="6008388" y="2452169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テキスト ボックス 106"/>
          <p:cNvSpPr txBox="1"/>
          <p:nvPr/>
        </p:nvSpPr>
        <p:spPr>
          <a:xfrm>
            <a:off x="6480811" y="2443807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６０</a:t>
            </a: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8003644" y="2412851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7432239" y="2391054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486843" y="2353761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11" name="円弧 110"/>
          <p:cNvSpPr/>
          <p:nvPr/>
        </p:nvSpPr>
        <p:spPr>
          <a:xfrm>
            <a:off x="5867004" y="2451690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112" name="直線コネクタ 111"/>
          <p:cNvCxnSpPr/>
          <p:nvPr/>
        </p:nvCxnSpPr>
        <p:spPr>
          <a:xfrm>
            <a:off x="6008389" y="3050436"/>
            <a:ext cx="1384742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5481940" y="1144367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14" name="円弧 113"/>
          <p:cNvSpPr/>
          <p:nvPr/>
        </p:nvSpPr>
        <p:spPr>
          <a:xfrm>
            <a:off x="5876090" y="1253757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115" name="直線コネクタ 114"/>
          <p:cNvCxnSpPr/>
          <p:nvPr/>
        </p:nvCxnSpPr>
        <p:spPr>
          <a:xfrm>
            <a:off x="6046057" y="1858677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テキスト ボックス 115"/>
          <p:cNvSpPr txBox="1"/>
          <p:nvPr/>
        </p:nvSpPr>
        <p:spPr>
          <a:xfrm>
            <a:off x="6535678" y="3002166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３０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8003644" y="3002166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7432239" y="2996735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489764" y="294175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20" name="円弧 119"/>
          <p:cNvSpPr/>
          <p:nvPr/>
        </p:nvSpPr>
        <p:spPr>
          <a:xfrm>
            <a:off x="5867004" y="3051430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121" name="直線コネクタ 120"/>
          <p:cNvCxnSpPr/>
          <p:nvPr/>
        </p:nvCxnSpPr>
        <p:spPr>
          <a:xfrm>
            <a:off x="6008388" y="3661737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2636782" y="4261733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７</a:t>
            </a:r>
            <a:endParaRPr lang="en-US" altLang="ja-JP" sz="4104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325702" y="4291043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767678" y="4254853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836313" y="420015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52" name="円弧 51"/>
          <p:cNvSpPr/>
          <p:nvPr/>
        </p:nvSpPr>
        <p:spPr>
          <a:xfrm>
            <a:off x="2230463" y="4309548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53" name="直線コネクタ 52"/>
          <p:cNvCxnSpPr>
            <a:stCxn id="52" idx="2"/>
          </p:cNvCxnSpPr>
          <p:nvPr/>
        </p:nvCxnSpPr>
        <p:spPr>
          <a:xfrm>
            <a:off x="2371847" y="4908294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2663190" y="4968363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３</a:t>
            </a:r>
            <a:endParaRPr lang="en-US" altLang="ja-JP" sz="4104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352111" y="499767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794086" y="4961483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862721" y="490678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62" name="円弧 61"/>
          <p:cNvSpPr/>
          <p:nvPr/>
        </p:nvSpPr>
        <p:spPr>
          <a:xfrm>
            <a:off x="2256871" y="5016178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64" name="直線コネクタ 63"/>
          <p:cNvCxnSpPr>
            <a:stCxn id="62" idx="2"/>
          </p:cNvCxnSpPr>
          <p:nvPr/>
        </p:nvCxnSpPr>
        <p:spPr>
          <a:xfrm>
            <a:off x="2398255" y="5614924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6301342" y="3616027"/>
            <a:ext cx="53412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</a:t>
            </a:r>
            <a:endParaRPr lang="en-US" altLang="ja-JP" sz="4104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8003644" y="3616027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432239" y="3609147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492381" y="3552523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69" name="円弧 68"/>
          <p:cNvSpPr/>
          <p:nvPr/>
        </p:nvSpPr>
        <p:spPr>
          <a:xfrm>
            <a:off x="5867004" y="3662252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70" name="直線コネクタ 69"/>
          <p:cNvCxnSpPr/>
          <p:nvPr/>
        </p:nvCxnSpPr>
        <p:spPr>
          <a:xfrm>
            <a:off x="6008587" y="4269636"/>
            <a:ext cx="1404088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6389322" y="5573272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１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8003644" y="5573272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432239" y="5584109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349890" y="4230917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７</a:t>
            </a:r>
            <a:endParaRPr lang="en-US" altLang="ja-JP" sz="4104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8003644" y="4254853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432239" y="4224037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486382" y="418949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79" name="円弧 78"/>
          <p:cNvSpPr/>
          <p:nvPr/>
        </p:nvSpPr>
        <p:spPr>
          <a:xfrm>
            <a:off x="5867004" y="4278732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80" name="直線コネクタ 79"/>
          <p:cNvCxnSpPr/>
          <p:nvPr/>
        </p:nvCxnSpPr>
        <p:spPr>
          <a:xfrm>
            <a:off x="6008158" y="4886991"/>
            <a:ext cx="1336405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366118" y="4851921"/>
            <a:ext cx="89319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　３</a:t>
            </a:r>
            <a:endParaRPr lang="en-US" altLang="ja-JP" sz="4104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8003644" y="4902762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432239" y="4845041"/>
            <a:ext cx="54854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…</a:t>
            </a:r>
            <a:endParaRPr lang="ja-JP" altLang="en-US" sz="4104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481940" y="4808303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04" name="円弧 103"/>
          <p:cNvSpPr/>
          <p:nvPr/>
        </p:nvSpPr>
        <p:spPr>
          <a:xfrm>
            <a:off x="5867004" y="4899736"/>
            <a:ext cx="324111" cy="601202"/>
          </a:xfrm>
          <a:prstGeom prst="arc">
            <a:avLst>
              <a:gd name="adj1" fmla="val 16200000"/>
              <a:gd name="adj2" fmla="val 563797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105" name="直線コネクタ 104"/>
          <p:cNvCxnSpPr/>
          <p:nvPr/>
        </p:nvCxnSpPr>
        <p:spPr>
          <a:xfrm>
            <a:off x="6008389" y="5498482"/>
            <a:ext cx="1429199" cy="2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テキスト ボックス 105"/>
          <p:cNvSpPr txBox="1"/>
          <p:nvPr/>
        </p:nvSpPr>
        <p:spPr>
          <a:xfrm>
            <a:off x="6480811" y="3613723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１５</a:t>
            </a: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1730176" y="1980592"/>
            <a:ext cx="3046116" cy="7239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（</a:t>
            </a:r>
            <a:r>
              <a:rPr lang="ja-JP" altLang="en-US" sz="4104" dirty="0" smtClean="0">
                <a:latin typeface="+mj-ea"/>
                <a:ea typeface="+mj-ea"/>
              </a:rPr>
              <a:t>１１１１１</a:t>
            </a:r>
            <a:r>
              <a:rPr lang="ja-JP" altLang="en-US" sz="4104" dirty="0" smtClean="0"/>
              <a:t>）</a:t>
            </a:r>
            <a:endParaRPr lang="ja-JP" altLang="en-US" sz="4104" dirty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4041952" y="2270399"/>
            <a:ext cx="394660" cy="4607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２</a:t>
            </a: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351509" y="1114941"/>
            <a:ext cx="3792491" cy="72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（１１１１００００</a:t>
            </a:r>
            <a:r>
              <a:rPr lang="ja-JP" altLang="en-US" sz="4104" dirty="0"/>
              <a:t>）</a:t>
            </a: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8671701" y="1508046"/>
            <a:ext cx="394660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394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390357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00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500"/>
                            </p:stCondLst>
                            <p:childTnLst>
                              <p:par>
                                <p:cTn id="97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500"/>
                            </p:stCondLst>
                            <p:childTnLst>
                              <p:par>
                                <p:cTn id="16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0"/>
                            </p:stCondLst>
                            <p:childTnLst>
                              <p:par>
                                <p:cTn id="17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6500"/>
                            </p:stCondLst>
                            <p:childTnLst>
                              <p:par>
                                <p:cTn id="187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8000"/>
                            </p:stCondLst>
                            <p:childTnLst>
                              <p:par>
                                <p:cTn id="197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9500"/>
                            </p:stCondLst>
                            <p:childTnLst>
                              <p:par>
                                <p:cTn id="21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23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4000"/>
                            </p:stCondLst>
                            <p:childTnLst>
                              <p:par>
                                <p:cTn id="24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5500"/>
                            </p:stCondLst>
                            <p:childTnLst>
                              <p:par>
                                <p:cTn id="25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17000"/>
                            </p:stCondLst>
                            <p:childTnLst>
                              <p:par>
                                <p:cTn id="266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18500"/>
                            </p:stCondLst>
                            <p:childTnLst>
                              <p:par>
                                <p:cTn id="27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89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 animBg="1"/>
      <p:bldP spid="61" grpId="0"/>
      <p:bldP spid="63" grpId="0"/>
      <p:bldP spid="85" grpId="0"/>
      <p:bldP spid="86" grpId="0"/>
      <p:bldP spid="87" grpId="0" animBg="1"/>
      <p:bldP spid="89" grpId="0"/>
      <p:bldP spid="90" grpId="0"/>
      <p:bldP spid="91" grpId="0"/>
      <p:bldP spid="92" grpId="0"/>
      <p:bldP spid="93" grpId="0" animBg="1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 animBg="1"/>
      <p:bldP spid="107" grpId="0"/>
      <p:bldP spid="108" grpId="0"/>
      <p:bldP spid="109" grpId="0"/>
      <p:bldP spid="110" grpId="0"/>
      <p:bldP spid="111" grpId="0" animBg="1"/>
      <p:bldP spid="113" grpId="0"/>
      <p:bldP spid="114" grpId="0" animBg="1"/>
      <p:bldP spid="116" grpId="0"/>
      <p:bldP spid="117" grpId="0"/>
      <p:bldP spid="118" grpId="0"/>
      <p:bldP spid="119" grpId="0"/>
      <p:bldP spid="120" grpId="0" animBg="1"/>
      <p:bldP spid="48" grpId="0"/>
      <p:bldP spid="49" grpId="0"/>
      <p:bldP spid="50" grpId="0"/>
      <p:bldP spid="51" grpId="0"/>
      <p:bldP spid="52" grpId="0" animBg="1"/>
      <p:bldP spid="54" grpId="0"/>
      <p:bldP spid="58" grpId="0"/>
      <p:bldP spid="59" grpId="0"/>
      <p:bldP spid="60" grpId="0"/>
      <p:bldP spid="62" grpId="0" animBg="1"/>
      <p:bldP spid="66" grpId="0"/>
      <p:bldP spid="67" grpId="0"/>
      <p:bldP spid="68" grpId="0"/>
      <p:bldP spid="69" grpId="0" animBg="1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 animBg="1"/>
      <p:bldP spid="81" grpId="0"/>
      <p:bldP spid="82" grpId="0"/>
      <p:bldP spid="83" grpId="0"/>
      <p:bldP spid="84" grpId="0"/>
      <p:bldP spid="104" grpId="0" animBg="1"/>
      <p:bldP spid="106" grpId="0"/>
      <p:bldP spid="122" grpId="0" animBg="1"/>
      <p:bldP spid="123" grpId="0" animBg="1"/>
      <p:bldP spid="124" grpId="0" animBg="1"/>
      <p:bldP spid="1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kumimoji="1" lang="ja-JP" altLang="en-US" dirty="0" smtClean="0"/>
              <a:t>　基数変換１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8451196" cy="546116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答え合わせ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108489" y="2062470"/>
            <a:ext cx="283603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⑤　１　０　１</a:t>
            </a:r>
            <a:endParaRPr lang="ja-JP" altLang="en-US" sz="4104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10488" y="2076375"/>
            <a:ext cx="4253087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⑥　１　１　０　０　１</a:t>
            </a:r>
            <a:endParaRPr lang="ja-JP" altLang="en-US" sz="4104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テキスト ボックス 112"/>
              <p:cNvSpPr txBox="1"/>
              <p:nvPr/>
            </p:nvSpPr>
            <p:spPr>
              <a:xfrm>
                <a:off x="3241876" y="3629228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113" name="テキスト ボックス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193" y="4014787"/>
                <a:ext cx="950773" cy="8309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矢印コネクタ 4"/>
          <p:cNvCxnSpPr/>
          <p:nvPr/>
        </p:nvCxnSpPr>
        <p:spPr>
          <a:xfrm>
            <a:off x="3648382" y="2786967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2909488" y="2773062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2232168" y="2786967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2502981" y="3615323"/>
                <a:ext cx="82849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097" y="3998526"/>
                <a:ext cx="937629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>
                <a:off x="1825661" y="3615323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009" y="3998526"/>
                <a:ext cx="950773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テキスト ボックス 61"/>
          <p:cNvSpPr txBox="1"/>
          <p:nvPr/>
        </p:nvSpPr>
        <p:spPr>
          <a:xfrm>
            <a:off x="1972960" y="509109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４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650280" y="509109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386057" y="5096167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6" name="乗算記号 5"/>
          <p:cNvSpPr/>
          <p:nvPr/>
        </p:nvSpPr>
        <p:spPr>
          <a:xfrm>
            <a:off x="3417495" y="2898248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7" name="加算記号 6"/>
          <p:cNvSpPr/>
          <p:nvPr/>
        </p:nvSpPr>
        <p:spPr>
          <a:xfrm>
            <a:off x="2370663" y="5278217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66" name="加算記号 65"/>
          <p:cNvSpPr/>
          <p:nvPr/>
        </p:nvSpPr>
        <p:spPr>
          <a:xfrm>
            <a:off x="3137255" y="5278216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8" name="等号 7"/>
          <p:cNvSpPr/>
          <p:nvPr/>
        </p:nvSpPr>
        <p:spPr>
          <a:xfrm>
            <a:off x="1493273" y="5801689"/>
            <a:ext cx="479687" cy="336591"/>
          </a:xfrm>
          <a:prstGeom prst="mathEqual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311620" y="5633512"/>
            <a:ext cx="1069524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（５）</a:t>
            </a:r>
          </a:p>
        </p:txBody>
      </p:sp>
      <p:cxnSp>
        <p:nvCxnSpPr>
          <p:cNvPr id="68" name="直線矢印コネクタ 67"/>
          <p:cNvCxnSpPr/>
          <p:nvPr/>
        </p:nvCxnSpPr>
        <p:spPr>
          <a:xfrm>
            <a:off x="8630725" y="2786967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7891830" y="2773062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7214510" y="2786967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6542385" y="2786967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5803491" y="2773062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8280294" y="3569008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3343" y="3944363"/>
                <a:ext cx="950773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/>
              <p:cNvSpPr txBox="1"/>
              <p:nvPr/>
            </p:nvSpPr>
            <p:spPr>
              <a:xfrm>
                <a:off x="7541400" y="3555103"/>
                <a:ext cx="82849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5" name="テキスト ボックス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9247" y="3928102"/>
                <a:ext cx="937629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/>
              <p:cNvSpPr txBox="1"/>
              <p:nvPr/>
            </p:nvSpPr>
            <p:spPr>
              <a:xfrm>
                <a:off x="6864079" y="3555103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6" name="テキスト ボックス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7159" y="3928102"/>
                <a:ext cx="950773" cy="8309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/>
              <p:cNvSpPr txBox="1"/>
              <p:nvPr/>
            </p:nvSpPr>
            <p:spPr>
              <a:xfrm>
                <a:off x="6135879" y="3569007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7" name="テキスト ボックス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569" y="3944362"/>
                <a:ext cx="950773" cy="83099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/>
              <p:cNvSpPr txBox="1"/>
              <p:nvPr/>
            </p:nvSpPr>
            <p:spPr>
              <a:xfrm>
                <a:off x="5396984" y="3569007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8" name="テキスト ボックス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473" y="3944362"/>
                <a:ext cx="950773" cy="83099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テキスト ボックス 83"/>
          <p:cNvSpPr txBox="1"/>
          <p:nvPr/>
        </p:nvSpPr>
        <p:spPr>
          <a:xfrm>
            <a:off x="6958422" y="4978210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635742" y="4978210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8371518" y="498327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125" name="加算記号 124"/>
          <p:cNvSpPr/>
          <p:nvPr/>
        </p:nvSpPr>
        <p:spPr>
          <a:xfrm>
            <a:off x="7356124" y="5165329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126" name="加算記号 125"/>
          <p:cNvSpPr/>
          <p:nvPr/>
        </p:nvSpPr>
        <p:spPr>
          <a:xfrm>
            <a:off x="8122716" y="5165328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6283178" y="498327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８</a:t>
            </a: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464830" y="4974228"/>
            <a:ext cx="71686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16</a:t>
            </a:r>
            <a:endParaRPr lang="ja-JP" altLang="en-US" sz="4104" dirty="0"/>
          </a:p>
        </p:txBody>
      </p:sp>
      <p:sp>
        <p:nvSpPr>
          <p:cNvPr id="129" name="加算記号 128"/>
          <p:cNvSpPr/>
          <p:nvPr/>
        </p:nvSpPr>
        <p:spPr>
          <a:xfrm>
            <a:off x="6740608" y="5170399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130" name="加算記号 129"/>
          <p:cNvSpPr/>
          <p:nvPr/>
        </p:nvSpPr>
        <p:spPr>
          <a:xfrm>
            <a:off x="6059261" y="5170398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132" name="等号 131"/>
          <p:cNvSpPr/>
          <p:nvPr/>
        </p:nvSpPr>
        <p:spPr>
          <a:xfrm>
            <a:off x="4994710" y="5693870"/>
            <a:ext cx="479687" cy="336591"/>
          </a:xfrm>
          <a:prstGeom prst="mathEqual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5989859" y="5561273"/>
            <a:ext cx="142859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（２５）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202241" y="5899198"/>
            <a:ext cx="495649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394" dirty="0"/>
              <a:t>10</a:t>
            </a:r>
            <a:endParaRPr lang="ja-JP" altLang="en-US" sz="2394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214511" y="5862166"/>
            <a:ext cx="495649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394" dirty="0"/>
              <a:t>10</a:t>
            </a:r>
            <a:endParaRPr lang="ja-JP" altLang="en-US" sz="2394" dirty="0"/>
          </a:p>
        </p:txBody>
      </p:sp>
      <p:sp>
        <p:nvSpPr>
          <p:cNvPr id="56" name="乗算記号 55"/>
          <p:cNvSpPr/>
          <p:nvPr/>
        </p:nvSpPr>
        <p:spPr>
          <a:xfrm>
            <a:off x="2681718" y="2898248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57" name="乗算記号 56"/>
          <p:cNvSpPr/>
          <p:nvPr/>
        </p:nvSpPr>
        <p:spPr>
          <a:xfrm>
            <a:off x="2002469" y="2898248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61" name="等号 60"/>
          <p:cNvSpPr/>
          <p:nvPr/>
        </p:nvSpPr>
        <p:spPr>
          <a:xfrm rot="5400000">
            <a:off x="3321514" y="4437454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63" name="等号 62"/>
          <p:cNvSpPr/>
          <p:nvPr/>
        </p:nvSpPr>
        <p:spPr>
          <a:xfrm rot="5400000">
            <a:off x="2589916" y="4437454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73" name="等号 72"/>
          <p:cNvSpPr/>
          <p:nvPr/>
        </p:nvSpPr>
        <p:spPr>
          <a:xfrm rot="5400000">
            <a:off x="1910667" y="4437454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85" name="乗算記号 84"/>
          <p:cNvSpPr/>
          <p:nvPr/>
        </p:nvSpPr>
        <p:spPr>
          <a:xfrm>
            <a:off x="8402956" y="2911037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86" name="乗算記号 85"/>
          <p:cNvSpPr/>
          <p:nvPr/>
        </p:nvSpPr>
        <p:spPr>
          <a:xfrm>
            <a:off x="7667179" y="2911037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87" name="乗算記号 86"/>
          <p:cNvSpPr/>
          <p:nvPr/>
        </p:nvSpPr>
        <p:spPr>
          <a:xfrm>
            <a:off x="6987930" y="2911037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88" name="乗算記号 87"/>
          <p:cNvSpPr/>
          <p:nvPr/>
        </p:nvSpPr>
        <p:spPr>
          <a:xfrm>
            <a:off x="6293976" y="2934837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89" name="乗算記号 88"/>
          <p:cNvSpPr/>
          <p:nvPr/>
        </p:nvSpPr>
        <p:spPr>
          <a:xfrm>
            <a:off x="5614727" y="2934837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90" name="等号 89"/>
          <p:cNvSpPr/>
          <p:nvPr/>
        </p:nvSpPr>
        <p:spPr>
          <a:xfrm rot="5400000">
            <a:off x="8316311" y="4362045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91" name="等号 90"/>
          <p:cNvSpPr/>
          <p:nvPr/>
        </p:nvSpPr>
        <p:spPr>
          <a:xfrm rot="5400000">
            <a:off x="7570707" y="4362044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92" name="等号 91"/>
          <p:cNvSpPr/>
          <p:nvPr/>
        </p:nvSpPr>
        <p:spPr>
          <a:xfrm rot="5400000">
            <a:off x="6891458" y="4362043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93" name="等号 92"/>
          <p:cNvSpPr/>
          <p:nvPr/>
        </p:nvSpPr>
        <p:spPr>
          <a:xfrm rot="5400000">
            <a:off x="6199086" y="4362043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94" name="等号 93"/>
          <p:cNvSpPr/>
          <p:nvPr/>
        </p:nvSpPr>
        <p:spPr>
          <a:xfrm rot="5400000">
            <a:off x="5481884" y="4362043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76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500"/>
                            </p:stCondLst>
                            <p:childTnLst>
                              <p:par>
                                <p:cTn id="109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1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18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500"/>
                            </p:stCondLst>
                            <p:childTnLst>
                              <p:par>
                                <p:cTn id="12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7500"/>
                            </p:stCondLst>
                            <p:childTnLst>
                              <p:par>
                                <p:cTn id="127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8500"/>
                            </p:stCondLst>
                            <p:childTnLst>
                              <p:par>
                                <p:cTn id="1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9000"/>
                            </p:stCondLst>
                            <p:childTnLst>
                              <p:par>
                                <p:cTn id="136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8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8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8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9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7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9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52" grpId="0"/>
      <p:bldP spid="53" grpId="0"/>
      <p:bldP spid="62" grpId="0"/>
      <p:bldP spid="64" grpId="0"/>
      <p:bldP spid="65" grpId="0"/>
      <p:bldP spid="6" grpId="0" animBg="1"/>
      <p:bldP spid="7" grpId="0" animBg="1"/>
      <p:bldP spid="66" grpId="0" animBg="1"/>
      <p:bldP spid="8" grpId="0" animBg="1"/>
      <p:bldP spid="67" grpId="0"/>
      <p:bldP spid="74" grpId="0"/>
      <p:bldP spid="75" grpId="0"/>
      <p:bldP spid="76" grpId="0"/>
      <p:bldP spid="77" grpId="0"/>
      <p:bldP spid="78" grpId="0"/>
      <p:bldP spid="84" grpId="0"/>
      <p:bldP spid="104" grpId="0"/>
      <p:bldP spid="105" grpId="0"/>
      <p:bldP spid="125" grpId="0" animBg="1"/>
      <p:bldP spid="126" grpId="0" animBg="1"/>
      <p:bldP spid="127" grpId="0"/>
      <p:bldP spid="128" grpId="0"/>
      <p:bldP spid="129" grpId="0" animBg="1"/>
      <p:bldP spid="130" grpId="0" animBg="1"/>
      <p:bldP spid="132" grpId="0" animBg="1"/>
      <p:bldP spid="133" grpId="0"/>
      <p:bldP spid="54" grpId="0"/>
      <p:bldP spid="55" grpId="0"/>
      <p:bldP spid="56" grpId="0" animBg="1"/>
      <p:bldP spid="57" grpId="0" animBg="1"/>
      <p:bldP spid="61" grpId="0" animBg="1"/>
      <p:bldP spid="63" grpId="0" animBg="1"/>
      <p:bldP spid="7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kumimoji="1" lang="ja-JP" altLang="en-US" dirty="0" smtClean="0"/>
              <a:t>　基数変換１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8451196" cy="546116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答え合わせ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108489" y="2062470"/>
            <a:ext cx="567014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⑦　１　１　１　０　１　１　１</a:t>
            </a:r>
            <a:endParaRPr lang="ja-JP" altLang="en-US" sz="4104" dirty="0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3648382" y="2786967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2909488" y="2773062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2232168" y="2786967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2502981" y="3615323"/>
                <a:ext cx="839717" cy="731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097" y="3998526"/>
                <a:ext cx="950773" cy="8393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>
                <a:off x="1825661" y="3615323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009" y="3998526"/>
                <a:ext cx="950773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テキスト ボックス 61"/>
          <p:cNvSpPr txBox="1"/>
          <p:nvPr/>
        </p:nvSpPr>
        <p:spPr>
          <a:xfrm>
            <a:off x="1767762" y="5110042"/>
            <a:ext cx="71686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64</a:t>
            </a:r>
            <a:endParaRPr lang="ja-JP" altLang="en-US" sz="4104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612671" y="5091098"/>
            <a:ext cx="71686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32</a:t>
            </a:r>
            <a:endParaRPr lang="ja-JP" altLang="en-US" sz="4104" dirty="0"/>
          </a:p>
        </p:txBody>
      </p:sp>
      <p:sp>
        <p:nvSpPr>
          <p:cNvPr id="7" name="加算記号 6"/>
          <p:cNvSpPr/>
          <p:nvPr/>
        </p:nvSpPr>
        <p:spPr>
          <a:xfrm>
            <a:off x="2370663" y="5278217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66" name="加算記号 65"/>
          <p:cNvSpPr/>
          <p:nvPr/>
        </p:nvSpPr>
        <p:spPr>
          <a:xfrm>
            <a:off x="3162246" y="5278216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8" name="等号 7"/>
          <p:cNvSpPr/>
          <p:nvPr/>
        </p:nvSpPr>
        <p:spPr>
          <a:xfrm>
            <a:off x="1493273" y="5801689"/>
            <a:ext cx="479687" cy="336591"/>
          </a:xfrm>
          <a:prstGeom prst="mathEqual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311620" y="5633512"/>
            <a:ext cx="178766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（１１９）</a:t>
            </a:r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6414041" y="2803825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5736721" y="2817730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5064596" y="2817730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4325702" y="2803825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6136585" y="3620266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395" y="4004306"/>
                <a:ext cx="950773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/>
              <p:cNvSpPr txBox="1"/>
              <p:nvPr/>
            </p:nvSpPr>
            <p:spPr>
              <a:xfrm>
                <a:off x="5397691" y="3606361"/>
                <a:ext cx="82849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5" name="テキスト ボックス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299" y="3988045"/>
                <a:ext cx="937629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/>
              <p:cNvSpPr txBox="1"/>
              <p:nvPr/>
            </p:nvSpPr>
            <p:spPr>
              <a:xfrm>
                <a:off x="4720371" y="3606361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6" name="テキスト ボックス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211" y="3988045"/>
                <a:ext cx="950773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/>
              <p:cNvSpPr txBox="1"/>
              <p:nvPr/>
            </p:nvSpPr>
            <p:spPr>
              <a:xfrm>
                <a:off x="3992170" y="3620265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7" name="テキスト ボックス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621" y="4004305"/>
                <a:ext cx="950773" cy="8309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/>
              <p:cNvSpPr txBox="1"/>
              <p:nvPr/>
            </p:nvSpPr>
            <p:spPr>
              <a:xfrm>
                <a:off x="3253276" y="3620265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8" name="テキスト ボックス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525" y="4004305"/>
                <a:ext cx="950773" cy="83099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テキスト ボックス 83"/>
          <p:cNvSpPr txBox="1"/>
          <p:nvPr/>
        </p:nvSpPr>
        <p:spPr>
          <a:xfrm>
            <a:off x="4867383" y="5095080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４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5544703" y="5095080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6280480" y="510014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125" name="加算記号 124"/>
          <p:cNvSpPr/>
          <p:nvPr/>
        </p:nvSpPr>
        <p:spPr>
          <a:xfrm>
            <a:off x="5265086" y="5282199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126" name="加算記号 125"/>
          <p:cNvSpPr/>
          <p:nvPr/>
        </p:nvSpPr>
        <p:spPr>
          <a:xfrm>
            <a:off x="6031678" y="5282198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4192140" y="510014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373792" y="5091098"/>
            <a:ext cx="71686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16</a:t>
            </a:r>
            <a:endParaRPr lang="ja-JP" altLang="en-US" sz="4104" dirty="0"/>
          </a:p>
        </p:txBody>
      </p:sp>
      <p:sp>
        <p:nvSpPr>
          <p:cNvPr id="129" name="加算記号 128"/>
          <p:cNvSpPr/>
          <p:nvPr/>
        </p:nvSpPr>
        <p:spPr>
          <a:xfrm>
            <a:off x="4649570" y="5287269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130" name="加算記号 129"/>
          <p:cNvSpPr/>
          <p:nvPr/>
        </p:nvSpPr>
        <p:spPr>
          <a:xfrm>
            <a:off x="3968222" y="5287268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42187" y="5910729"/>
            <a:ext cx="495649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394" dirty="0"/>
              <a:t>10</a:t>
            </a:r>
            <a:endParaRPr lang="ja-JP" altLang="en-US" sz="2394" dirty="0"/>
          </a:p>
        </p:txBody>
      </p:sp>
      <p:sp>
        <p:nvSpPr>
          <p:cNvPr id="43" name="乗算記号 42"/>
          <p:cNvSpPr/>
          <p:nvPr/>
        </p:nvSpPr>
        <p:spPr>
          <a:xfrm>
            <a:off x="6199464" y="2937702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4" name="乗算記号 43"/>
          <p:cNvSpPr/>
          <p:nvPr/>
        </p:nvSpPr>
        <p:spPr>
          <a:xfrm>
            <a:off x="5463687" y="2937702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5" name="乗算記号 44"/>
          <p:cNvSpPr/>
          <p:nvPr/>
        </p:nvSpPr>
        <p:spPr>
          <a:xfrm>
            <a:off x="4784438" y="2937702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6" name="乗算記号 45"/>
          <p:cNvSpPr/>
          <p:nvPr/>
        </p:nvSpPr>
        <p:spPr>
          <a:xfrm>
            <a:off x="4090484" y="2961501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7" name="乗算記号 46"/>
          <p:cNvSpPr/>
          <p:nvPr/>
        </p:nvSpPr>
        <p:spPr>
          <a:xfrm>
            <a:off x="3411235" y="2961501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8" name="乗算記号 47"/>
          <p:cNvSpPr/>
          <p:nvPr/>
        </p:nvSpPr>
        <p:spPr>
          <a:xfrm>
            <a:off x="2694943" y="2961501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9" name="乗算記号 48"/>
          <p:cNvSpPr/>
          <p:nvPr/>
        </p:nvSpPr>
        <p:spPr>
          <a:xfrm>
            <a:off x="2015694" y="2961501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54" name="等号 53"/>
          <p:cNvSpPr/>
          <p:nvPr/>
        </p:nvSpPr>
        <p:spPr>
          <a:xfrm rot="5400000">
            <a:off x="6215331" y="4347134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55" name="等号 54"/>
          <p:cNvSpPr/>
          <p:nvPr/>
        </p:nvSpPr>
        <p:spPr>
          <a:xfrm rot="5400000">
            <a:off x="5479007" y="4347134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56" name="等号 55"/>
          <p:cNvSpPr/>
          <p:nvPr/>
        </p:nvSpPr>
        <p:spPr>
          <a:xfrm rot="5400000">
            <a:off x="4814643" y="4359847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57" name="等号 56"/>
          <p:cNvSpPr/>
          <p:nvPr/>
        </p:nvSpPr>
        <p:spPr>
          <a:xfrm rot="5400000">
            <a:off x="4126911" y="4347134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58" name="等号 57"/>
          <p:cNvSpPr/>
          <p:nvPr/>
        </p:nvSpPr>
        <p:spPr>
          <a:xfrm rot="5400000">
            <a:off x="3400470" y="4347134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61" name="等号 60"/>
          <p:cNvSpPr/>
          <p:nvPr/>
        </p:nvSpPr>
        <p:spPr>
          <a:xfrm rot="5400000">
            <a:off x="2599882" y="4347133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63" name="等号 62"/>
          <p:cNvSpPr/>
          <p:nvPr/>
        </p:nvSpPr>
        <p:spPr>
          <a:xfrm rot="5400000">
            <a:off x="1824400" y="4359847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49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0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500"/>
                            </p:stCondLst>
                            <p:childTnLst>
                              <p:par>
                                <p:cTn id="68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3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4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2000"/>
                            </p:stCondLst>
                            <p:childTnLst>
                              <p:par>
                                <p:cTn id="153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4500"/>
                            </p:stCondLst>
                            <p:childTnLst>
                              <p:par>
                                <p:cTn id="17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183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62" grpId="0"/>
      <p:bldP spid="64" grpId="0"/>
      <p:bldP spid="7" grpId="0" animBg="1"/>
      <p:bldP spid="66" grpId="0" animBg="1"/>
      <p:bldP spid="8" grpId="0" animBg="1"/>
      <p:bldP spid="67" grpId="0"/>
      <p:bldP spid="74" grpId="0"/>
      <p:bldP spid="75" grpId="0"/>
      <p:bldP spid="76" grpId="0"/>
      <p:bldP spid="77" grpId="0"/>
      <p:bldP spid="78" grpId="0"/>
      <p:bldP spid="84" grpId="0"/>
      <p:bldP spid="104" grpId="0"/>
      <p:bldP spid="105" grpId="0"/>
      <p:bldP spid="125" grpId="0" animBg="1"/>
      <p:bldP spid="126" grpId="0" animBg="1"/>
      <p:bldP spid="127" grpId="0"/>
      <p:bldP spid="128" grpId="0"/>
      <p:bldP spid="129" grpId="0" animBg="1"/>
      <p:bldP spid="130" grpId="0" animBg="1"/>
      <p:bldP spid="42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1" grpId="0" animBg="1"/>
      <p:bldP spid="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５</a:t>
            </a:r>
            <a:r>
              <a:rPr kumimoji="1" lang="ja-JP" altLang="en-US" dirty="0" smtClean="0"/>
              <a:t>　基数変換１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8451196" cy="546116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答え合わせ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108489" y="2062470"/>
            <a:ext cx="637866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latin typeface="+mj-ea"/>
                <a:ea typeface="+mj-ea"/>
              </a:rPr>
              <a:t>⑧　</a:t>
            </a:r>
            <a:r>
              <a:rPr lang="ja-JP" altLang="en-US" sz="4104" dirty="0">
                <a:latin typeface="+mj-ea"/>
              </a:rPr>
              <a:t>１　０　１　０　１　０　１　１</a:t>
            </a:r>
            <a:endParaRPr lang="ja-JP" altLang="en-US" sz="4104" dirty="0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4402884" y="2777915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3663989" y="2764010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2986669" y="2777915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3257483" y="3606272"/>
                <a:ext cx="839717" cy="731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445" y="3987941"/>
                <a:ext cx="950773" cy="8393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>
                <a:off x="2580163" y="3606272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357" y="3987941"/>
                <a:ext cx="950773" cy="83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テキスト ボックス 61"/>
          <p:cNvSpPr txBox="1"/>
          <p:nvPr/>
        </p:nvSpPr>
        <p:spPr>
          <a:xfrm>
            <a:off x="2650837" y="5100991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367173" y="5082046"/>
            <a:ext cx="716863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32</a:t>
            </a:r>
            <a:endParaRPr lang="ja-JP" altLang="en-US" sz="4104" dirty="0"/>
          </a:p>
        </p:txBody>
      </p:sp>
      <p:sp>
        <p:nvSpPr>
          <p:cNvPr id="7" name="加算記号 6"/>
          <p:cNvSpPr/>
          <p:nvPr/>
        </p:nvSpPr>
        <p:spPr>
          <a:xfrm>
            <a:off x="3125165" y="5269166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66" name="加算記号 65"/>
          <p:cNvSpPr/>
          <p:nvPr/>
        </p:nvSpPr>
        <p:spPr>
          <a:xfrm>
            <a:off x="3916748" y="5269165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8" name="等号 7"/>
          <p:cNvSpPr/>
          <p:nvPr/>
        </p:nvSpPr>
        <p:spPr>
          <a:xfrm>
            <a:off x="1493273" y="5801689"/>
            <a:ext cx="479687" cy="336591"/>
          </a:xfrm>
          <a:prstGeom prst="mathEqual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311620" y="5633512"/>
            <a:ext cx="178766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（１７１）</a:t>
            </a:r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7168543" y="2794774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>
            <a:off x="6491223" y="2808679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5819098" y="2808679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5080204" y="2794774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6891087" y="3611215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8743" y="3993721"/>
                <a:ext cx="950773" cy="8309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/>
              <p:cNvSpPr txBox="1"/>
              <p:nvPr/>
            </p:nvSpPr>
            <p:spPr>
              <a:xfrm>
                <a:off x="6152193" y="3597310"/>
                <a:ext cx="82849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5" name="テキスト ボックス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647" y="3977460"/>
                <a:ext cx="937629" cy="83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/>
              <p:cNvSpPr txBox="1"/>
              <p:nvPr/>
            </p:nvSpPr>
            <p:spPr>
              <a:xfrm>
                <a:off x="5474873" y="3597310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6" name="テキスト ボックス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559" y="3977460"/>
                <a:ext cx="950773" cy="83099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/>
              <p:cNvSpPr txBox="1"/>
              <p:nvPr/>
            </p:nvSpPr>
            <p:spPr>
              <a:xfrm>
                <a:off x="4746672" y="3611214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7" name="テキスト ボックス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969" y="3993720"/>
                <a:ext cx="950773" cy="8309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/>
              <p:cNvSpPr txBox="1"/>
              <p:nvPr/>
            </p:nvSpPr>
            <p:spPr>
              <a:xfrm>
                <a:off x="4007778" y="3611214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78" name="テキスト ボックス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873" y="3993720"/>
                <a:ext cx="950773" cy="83099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テキスト ボックス 83"/>
          <p:cNvSpPr txBox="1"/>
          <p:nvPr/>
        </p:nvSpPr>
        <p:spPr>
          <a:xfrm>
            <a:off x="5621885" y="508602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6299205" y="508602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034982" y="509109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125" name="加算記号 124"/>
          <p:cNvSpPr/>
          <p:nvPr/>
        </p:nvSpPr>
        <p:spPr>
          <a:xfrm>
            <a:off x="6019588" y="5273148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126" name="加算記号 125"/>
          <p:cNvSpPr/>
          <p:nvPr/>
        </p:nvSpPr>
        <p:spPr>
          <a:xfrm>
            <a:off x="6786180" y="5273147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4946642" y="5091098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８</a:t>
            </a: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4205375" y="5082046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29" name="加算記号 128"/>
          <p:cNvSpPr/>
          <p:nvPr/>
        </p:nvSpPr>
        <p:spPr>
          <a:xfrm>
            <a:off x="5404072" y="5278218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130" name="加算記号 129"/>
          <p:cNvSpPr/>
          <p:nvPr/>
        </p:nvSpPr>
        <p:spPr>
          <a:xfrm>
            <a:off x="4722724" y="5278217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cxnSp>
        <p:nvCxnSpPr>
          <p:cNvPr id="134" name="直線矢印コネクタ 133"/>
          <p:cNvCxnSpPr/>
          <p:nvPr/>
        </p:nvCxnSpPr>
        <p:spPr>
          <a:xfrm>
            <a:off x="2230361" y="2777915"/>
            <a:ext cx="0" cy="7651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テキスト ボックス 134"/>
              <p:cNvSpPr txBox="1"/>
              <p:nvPr/>
            </p:nvSpPr>
            <p:spPr>
              <a:xfrm>
                <a:off x="1823854" y="3606272"/>
                <a:ext cx="839717" cy="72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104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ja-JP" sz="4104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ja-JP" altLang="en-US" sz="4104" dirty="0"/>
              </a:p>
            </p:txBody>
          </p:sp>
        </mc:Choice>
        <mc:Fallback xmlns="">
          <p:sp>
            <p:nvSpPr>
              <p:cNvPr id="135" name="テキスト ボックス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896" y="3987941"/>
                <a:ext cx="950773" cy="83099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テキスト ボックス 136"/>
          <p:cNvSpPr txBox="1"/>
          <p:nvPr/>
        </p:nvSpPr>
        <p:spPr>
          <a:xfrm>
            <a:off x="1457861" y="5100991"/>
            <a:ext cx="98296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104" dirty="0"/>
              <a:t>128</a:t>
            </a:r>
            <a:endParaRPr lang="ja-JP" altLang="en-US" sz="4104" dirty="0"/>
          </a:p>
        </p:txBody>
      </p:sp>
      <p:sp>
        <p:nvSpPr>
          <p:cNvPr id="138" name="加算記号 137"/>
          <p:cNvSpPr/>
          <p:nvPr/>
        </p:nvSpPr>
        <p:spPr>
          <a:xfrm>
            <a:off x="2291015" y="5269165"/>
            <a:ext cx="336350" cy="336350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867631" y="5896694"/>
            <a:ext cx="495649" cy="46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394" dirty="0"/>
              <a:t>10</a:t>
            </a:r>
            <a:endParaRPr lang="ja-JP" altLang="en-US" sz="2394" dirty="0"/>
          </a:p>
        </p:txBody>
      </p:sp>
      <p:sp>
        <p:nvSpPr>
          <p:cNvPr id="54" name="乗算記号 53"/>
          <p:cNvSpPr/>
          <p:nvPr/>
        </p:nvSpPr>
        <p:spPr>
          <a:xfrm>
            <a:off x="6955301" y="2936898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55" name="乗算記号 54"/>
          <p:cNvSpPr/>
          <p:nvPr/>
        </p:nvSpPr>
        <p:spPr>
          <a:xfrm>
            <a:off x="6269928" y="2936898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56" name="乗算記号 55"/>
          <p:cNvSpPr/>
          <p:nvPr/>
        </p:nvSpPr>
        <p:spPr>
          <a:xfrm>
            <a:off x="5540275" y="2936898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57" name="乗算記号 56"/>
          <p:cNvSpPr/>
          <p:nvPr/>
        </p:nvSpPr>
        <p:spPr>
          <a:xfrm>
            <a:off x="4846321" y="2960698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58" name="乗算記号 57"/>
          <p:cNvSpPr/>
          <p:nvPr/>
        </p:nvSpPr>
        <p:spPr>
          <a:xfrm>
            <a:off x="4167072" y="2960698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61" name="乗算記号 60"/>
          <p:cNvSpPr/>
          <p:nvPr/>
        </p:nvSpPr>
        <p:spPr>
          <a:xfrm>
            <a:off x="3450781" y="2960698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63" name="乗算記号 62"/>
          <p:cNvSpPr/>
          <p:nvPr/>
        </p:nvSpPr>
        <p:spPr>
          <a:xfrm>
            <a:off x="2771532" y="2960698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65" name="等号 64"/>
          <p:cNvSpPr/>
          <p:nvPr/>
        </p:nvSpPr>
        <p:spPr>
          <a:xfrm rot="5400000">
            <a:off x="6971168" y="4346330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68" name="等号 67"/>
          <p:cNvSpPr/>
          <p:nvPr/>
        </p:nvSpPr>
        <p:spPr>
          <a:xfrm rot="5400000">
            <a:off x="6234844" y="4346330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73" name="等号 72"/>
          <p:cNvSpPr/>
          <p:nvPr/>
        </p:nvSpPr>
        <p:spPr>
          <a:xfrm rot="5400000">
            <a:off x="5570480" y="4359044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85" name="等号 84"/>
          <p:cNvSpPr/>
          <p:nvPr/>
        </p:nvSpPr>
        <p:spPr>
          <a:xfrm rot="5400000">
            <a:off x="4882749" y="4346330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86" name="等号 85"/>
          <p:cNvSpPr/>
          <p:nvPr/>
        </p:nvSpPr>
        <p:spPr>
          <a:xfrm rot="5400000">
            <a:off x="4156307" y="4346330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87" name="等号 86"/>
          <p:cNvSpPr/>
          <p:nvPr/>
        </p:nvSpPr>
        <p:spPr>
          <a:xfrm rot="5400000">
            <a:off x="3355719" y="4346329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88" name="等号 87"/>
          <p:cNvSpPr/>
          <p:nvPr/>
        </p:nvSpPr>
        <p:spPr>
          <a:xfrm rot="5400000">
            <a:off x="2580237" y="4359044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  <p:sp>
        <p:nvSpPr>
          <p:cNvPr id="89" name="乗算記号 88"/>
          <p:cNvSpPr/>
          <p:nvPr/>
        </p:nvSpPr>
        <p:spPr>
          <a:xfrm>
            <a:off x="2016616" y="2971891"/>
            <a:ext cx="455537" cy="45553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90" name="等号 89"/>
          <p:cNvSpPr/>
          <p:nvPr/>
        </p:nvSpPr>
        <p:spPr>
          <a:xfrm rot="5400000">
            <a:off x="1825322" y="4370237"/>
            <a:ext cx="639139" cy="639139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51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500"/>
                            </p:stCondLst>
                            <p:childTnLst>
                              <p:par>
                                <p:cTn id="50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500"/>
                            </p:stCondLst>
                            <p:childTnLst>
                              <p:par>
                                <p:cTn id="59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500"/>
                            </p:stCondLst>
                            <p:childTnLst>
                              <p:par>
                                <p:cTn id="68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4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500"/>
                            </p:stCondLst>
                            <p:childTnLst>
                              <p:par>
                                <p:cTn id="77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9000"/>
                            </p:stCondLst>
                            <p:childTnLst>
                              <p:par>
                                <p:cTn id="15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5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5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6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6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4000"/>
                            </p:stCondLst>
                            <p:childTnLst>
                              <p:par>
                                <p:cTn id="17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7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7500"/>
                            </p:stCondLst>
                            <p:childTnLst>
                              <p:par>
                                <p:cTn id="20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9000"/>
                            </p:stCondLst>
                            <p:childTnLst>
                              <p:par>
                                <p:cTn id="208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62" grpId="0"/>
      <p:bldP spid="64" grpId="0"/>
      <p:bldP spid="7" grpId="0" animBg="1"/>
      <p:bldP spid="66" grpId="0" animBg="1"/>
      <p:bldP spid="8" grpId="0" animBg="1"/>
      <p:bldP spid="67" grpId="0"/>
      <p:bldP spid="74" grpId="0"/>
      <p:bldP spid="75" grpId="0"/>
      <p:bldP spid="76" grpId="0"/>
      <p:bldP spid="77" grpId="0"/>
      <p:bldP spid="78" grpId="0"/>
      <p:bldP spid="84" grpId="0"/>
      <p:bldP spid="104" grpId="0"/>
      <p:bldP spid="105" grpId="0"/>
      <p:bldP spid="125" grpId="0" animBg="1"/>
      <p:bldP spid="126" grpId="0" animBg="1"/>
      <p:bldP spid="127" grpId="0"/>
      <p:bldP spid="128" grpId="0"/>
      <p:bldP spid="129" grpId="0" animBg="1"/>
      <p:bldP spid="130" grpId="0" animBg="1"/>
      <p:bldP spid="135" grpId="0"/>
      <p:bldP spid="137" grpId="0"/>
      <p:bldP spid="138" grpId="0" animBg="1"/>
      <p:bldP spid="49" grpId="0"/>
      <p:bldP spid="54" grpId="0" animBg="1"/>
      <p:bldP spid="55" grpId="0" animBg="1"/>
      <p:bldP spid="56" grpId="0" animBg="1"/>
      <p:bldP spid="57" grpId="0" animBg="1"/>
      <p:bldP spid="58" grpId="0" animBg="1"/>
      <p:bldP spid="61" grpId="0" animBg="1"/>
      <p:bldP spid="63" grpId="0" animBg="1"/>
      <p:bldP spid="65" grpId="0" animBg="1"/>
      <p:bldP spid="68" grpId="0" animBg="1"/>
      <p:bldP spid="7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　基数とは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7993996" cy="626547"/>
          </a:xfrm>
        </p:spPr>
        <p:txBody>
          <a:bodyPr/>
          <a:lstStyle/>
          <a:p>
            <a:r>
              <a:rPr kumimoji="1" lang="ja-JP" altLang="en-US" dirty="0" smtClean="0"/>
              <a:t>何倍ずつ桁上がりするか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50576" y="2739149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93249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11662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30076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48490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３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66903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４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85317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５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203731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６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22144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７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40558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８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58972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９</a:t>
            </a:r>
          </a:p>
        </p:txBody>
      </p:sp>
      <p:sp>
        <p:nvSpPr>
          <p:cNvPr id="5" name="下矢印 4"/>
          <p:cNvSpPr/>
          <p:nvPr/>
        </p:nvSpPr>
        <p:spPr>
          <a:xfrm rot="16200000">
            <a:off x="6471664" y="2724624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77132" y="404696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04176" y="553547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９</a:t>
            </a:r>
          </a:p>
        </p:txBody>
      </p:sp>
      <p:sp>
        <p:nvSpPr>
          <p:cNvPr id="22" name="下矢印 21"/>
          <p:cNvSpPr/>
          <p:nvPr/>
        </p:nvSpPr>
        <p:spPr>
          <a:xfrm rot="16200000">
            <a:off x="6455547" y="4032438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150576" y="4028749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88430" y="553547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606844" y="5537077"/>
            <a:ext cx="71045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～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43671" y="5535478"/>
            <a:ext cx="56137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Ａ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62084" y="5535753"/>
            <a:ext cx="59343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Ｂ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80498" y="5535477"/>
            <a:ext cx="57579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Ｃ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198912" y="5535476"/>
            <a:ext cx="583814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Ｄ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17325" y="5535476"/>
            <a:ext cx="55816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235740" y="5535476"/>
            <a:ext cx="51809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Ｆ</a:t>
            </a:r>
          </a:p>
        </p:txBody>
      </p:sp>
      <p:sp>
        <p:nvSpPr>
          <p:cNvPr id="34" name="下矢印 33"/>
          <p:cNvSpPr/>
          <p:nvPr/>
        </p:nvSpPr>
        <p:spPr>
          <a:xfrm rot="16200000">
            <a:off x="6466846" y="5520950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672251" y="4016075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35016" y="4816545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１６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88657" y="4831005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19868" y="1876150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519939" y="1876150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00119" y="3381942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551636" y="3367483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150576" y="5465562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</p:spTree>
    <p:extLst>
      <p:ext uri="{BB962C8B-B14F-4D97-AF65-F5344CB8AC3E}">
        <p14:creationId xmlns:p14="http://schemas.microsoft.com/office/powerpoint/2010/main" val="302552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500"/>
                            </p:stCondLst>
                            <p:childTnLst>
                              <p:par>
                                <p:cTn id="10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500"/>
                            </p:stCondLst>
                            <p:childTnLst>
                              <p:par>
                                <p:cTn id="10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5" grpId="0" animBg="1"/>
      <p:bldP spid="21" grpId="0"/>
      <p:bldP spid="22" grpId="0" animBg="1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/>
      <p:bldP spid="37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　基数とは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7993996" cy="626547"/>
          </a:xfrm>
        </p:spPr>
        <p:txBody>
          <a:bodyPr/>
          <a:lstStyle/>
          <a:p>
            <a:r>
              <a:rPr kumimoji="1" lang="ja-JP" altLang="en-US" dirty="0" smtClean="0"/>
              <a:t>何倍ずつ桁上がりするか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50576" y="2739149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93249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11662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30076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48490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３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66903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４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85317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５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203731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６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22144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７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40558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８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58972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９</a:t>
            </a:r>
          </a:p>
        </p:txBody>
      </p:sp>
      <p:sp>
        <p:nvSpPr>
          <p:cNvPr id="5" name="下矢印 4"/>
          <p:cNvSpPr/>
          <p:nvPr/>
        </p:nvSpPr>
        <p:spPr>
          <a:xfrm rot="16200000">
            <a:off x="6471664" y="2724624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77132" y="404696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04176" y="553547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９</a:t>
            </a:r>
          </a:p>
        </p:txBody>
      </p:sp>
      <p:sp>
        <p:nvSpPr>
          <p:cNvPr id="22" name="下矢印 21"/>
          <p:cNvSpPr/>
          <p:nvPr/>
        </p:nvSpPr>
        <p:spPr>
          <a:xfrm rot="16200000">
            <a:off x="6455547" y="4032438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150576" y="4028749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88430" y="553547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606844" y="5537077"/>
            <a:ext cx="71045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～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43671" y="5535478"/>
            <a:ext cx="56137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Ａ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62084" y="5535753"/>
            <a:ext cx="59343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Ｂ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80498" y="5535477"/>
            <a:ext cx="57579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Ｃ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198912" y="5535476"/>
            <a:ext cx="583814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Ｄ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17325" y="5535476"/>
            <a:ext cx="55816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235740" y="5535476"/>
            <a:ext cx="51809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Ｆ</a:t>
            </a:r>
          </a:p>
        </p:txBody>
      </p:sp>
      <p:sp>
        <p:nvSpPr>
          <p:cNvPr id="34" name="下矢印 33"/>
          <p:cNvSpPr/>
          <p:nvPr/>
        </p:nvSpPr>
        <p:spPr>
          <a:xfrm rot="16200000">
            <a:off x="6466846" y="5520950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672251" y="4016075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35016" y="4816545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１６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88657" y="4831005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19868" y="1876150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１０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519939" y="1876150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00119" y="3381942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551636" y="3367483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150576" y="5465562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</p:spTree>
    <p:extLst>
      <p:ext uri="{BB962C8B-B14F-4D97-AF65-F5344CB8AC3E}">
        <p14:creationId xmlns:p14="http://schemas.microsoft.com/office/powerpoint/2010/main" val="147599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　基数とは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7993996" cy="626547"/>
          </a:xfrm>
        </p:spPr>
        <p:txBody>
          <a:bodyPr/>
          <a:lstStyle/>
          <a:p>
            <a:r>
              <a:rPr kumimoji="1" lang="ja-JP" altLang="en-US" dirty="0" smtClean="0"/>
              <a:t>何倍ずつ桁上がりするか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297003" y="2749556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93249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11662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30076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48490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３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66903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４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85317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５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203731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６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22144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７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40558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８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58972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９</a:t>
            </a:r>
          </a:p>
        </p:txBody>
      </p:sp>
      <p:sp>
        <p:nvSpPr>
          <p:cNvPr id="5" name="下矢印 4"/>
          <p:cNvSpPr/>
          <p:nvPr/>
        </p:nvSpPr>
        <p:spPr>
          <a:xfrm rot="16200000">
            <a:off x="6471664" y="2724624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77132" y="404696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04176" y="553547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９</a:t>
            </a:r>
          </a:p>
        </p:txBody>
      </p:sp>
      <p:sp>
        <p:nvSpPr>
          <p:cNvPr id="22" name="下矢印 21"/>
          <p:cNvSpPr/>
          <p:nvPr/>
        </p:nvSpPr>
        <p:spPr>
          <a:xfrm rot="16200000">
            <a:off x="6455547" y="4032438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297003" y="4039155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41552" y="3408909"/>
            <a:ext cx="2291012" cy="1355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209" dirty="0">
                <a:solidFill>
                  <a:srgbClr val="FF0000"/>
                </a:solidFill>
              </a:rPr>
              <a:t>基数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88430" y="553547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606844" y="5537077"/>
            <a:ext cx="71045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～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43671" y="5535478"/>
            <a:ext cx="56137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Ａ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62084" y="5535753"/>
            <a:ext cx="59343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Ｂ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80498" y="5535477"/>
            <a:ext cx="57579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Ｃ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198912" y="5535476"/>
            <a:ext cx="583814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Ｄ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17325" y="5535476"/>
            <a:ext cx="55816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235740" y="5535476"/>
            <a:ext cx="51809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Ｆ</a:t>
            </a:r>
          </a:p>
        </p:txBody>
      </p:sp>
      <p:sp>
        <p:nvSpPr>
          <p:cNvPr id="34" name="下矢印 33"/>
          <p:cNvSpPr/>
          <p:nvPr/>
        </p:nvSpPr>
        <p:spPr>
          <a:xfrm rot="16200000">
            <a:off x="6466846" y="5520950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672251" y="4016075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35016" y="4816545"/>
            <a:ext cx="1624163" cy="1355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209" dirty="0">
                <a:solidFill>
                  <a:srgbClr val="FF0000"/>
                </a:solidFill>
              </a:rPr>
              <a:t>１６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88657" y="4831005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19868" y="1876151"/>
            <a:ext cx="1624163" cy="1355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209" dirty="0">
                <a:solidFill>
                  <a:srgbClr val="FF0000"/>
                </a:solidFill>
              </a:rPr>
              <a:t>１０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519939" y="1876150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00120" y="3381943"/>
            <a:ext cx="904415" cy="1355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209" dirty="0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551636" y="3367483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297003" y="5475968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</p:spTree>
    <p:extLst>
      <p:ext uri="{BB962C8B-B14F-4D97-AF65-F5344CB8AC3E}">
        <p14:creationId xmlns:p14="http://schemas.microsoft.com/office/powerpoint/2010/main" val="20575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　基数とは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7993996" cy="626547"/>
          </a:xfrm>
        </p:spPr>
        <p:txBody>
          <a:bodyPr/>
          <a:lstStyle/>
          <a:p>
            <a:r>
              <a:rPr kumimoji="1" lang="ja-JP" altLang="en-US" dirty="0" smtClean="0"/>
              <a:t>何倍ずつ桁上がりするか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297003" y="2749556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93249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11662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30076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２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48490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３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66903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４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85317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５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203731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６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22144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７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40558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８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758972" y="263972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９</a:t>
            </a:r>
          </a:p>
        </p:txBody>
      </p:sp>
      <p:sp>
        <p:nvSpPr>
          <p:cNvPr id="5" name="下矢印 4"/>
          <p:cNvSpPr/>
          <p:nvPr/>
        </p:nvSpPr>
        <p:spPr>
          <a:xfrm rot="16200000">
            <a:off x="6471664" y="2724624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77132" y="4046964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04176" y="553547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９</a:t>
            </a:r>
          </a:p>
        </p:txBody>
      </p:sp>
      <p:sp>
        <p:nvSpPr>
          <p:cNvPr id="22" name="下矢印 21"/>
          <p:cNvSpPr/>
          <p:nvPr/>
        </p:nvSpPr>
        <p:spPr>
          <a:xfrm rot="16200000">
            <a:off x="6455547" y="4032438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297003" y="4039155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41552" y="3408909"/>
            <a:ext cx="2291012" cy="1355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209" dirty="0">
                <a:solidFill>
                  <a:srgbClr val="FF0000"/>
                </a:solidFill>
              </a:rPr>
              <a:t>基数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88430" y="5535479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０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606844" y="5537077"/>
            <a:ext cx="71045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～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43671" y="5535478"/>
            <a:ext cx="56137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Ａ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62084" y="5535753"/>
            <a:ext cx="593432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Ｂ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680498" y="5535477"/>
            <a:ext cx="57579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Ｃ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198912" y="5535476"/>
            <a:ext cx="583814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Ｄ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17325" y="5535476"/>
            <a:ext cx="55816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235740" y="5535476"/>
            <a:ext cx="51809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Ｆ</a:t>
            </a:r>
          </a:p>
        </p:txBody>
      </p:sp>
      <p:sp>
        <p:nvSpPr>
          <p:cNvPr id="34" name="下矢印 33"/>
          <p:cNvSpPr/>
          <p:nvPr/>
        </p:nvSpPr>
        <p:spPr>
          <a:xfrm rot="16200000">
            <a:off x="6466846" y="5520950"/>
            <a:ext cx="648269" cy="677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672251" y="4016075"/>
            <a:ext cx="543739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35016" y="4816545"/>
            <a:ext cx="1624163" cy="1355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209" dirty="0">
                <a:solidFill>
                  <a:srgbClr val="FF0000"/>
                </a:solidFill>
              </a:rPr>
              <a:t>１６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88657" y="4831005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19868" y="1876151"/>
            <a:ext cx="1624163" cy="1355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209" dirty="0">
                <a:solidFill>
                  <a:srgbClr val="FF0000"/>
                </a:solidFill>
              </a:rPr>
              <a:t>１０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519939" y="1876150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00120" y="3381943"/>
            <a:ext cx="904415" cy="1355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209" dirty="0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551636" y="3367483"/>
            <a:ext cx="1236236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進数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297003" y="5475968"/>
            <a:ext cx="902811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１０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037424" y="2731443"/>
            <a:ext cx="44755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（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105043" y="2738924"/>
            <a:ext cx="44755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）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037424" y="4026843"/>
            <a:ext cx="44755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（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8105043" y="4034325"/>
            <a:ext cx="44755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）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037424" y="5473152"/>
            <a:ext cx="44755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（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105043" y="5480634"/>
            <a:ext cx="447558" cy="72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104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78490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8 -0.01386 L 0.77331 0.1022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68" y="5795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2779E-6 -2.81125E-6 L 0.78607 0.0783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96" y="390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1164E-6 -1.76989E-6 L 0.76484 0.0871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42" y="43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38" grpId="0"/>
      <p:bldP spid="38" grpId="1"/>
      <p:bldP spid="40" grpId="0"/>
      <p:bldP spid="40" grpId="1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　基数とは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7993996" cy="626547"/>
          </a:xfrm>
        </p:spPr>
        <p:txBody>
          <a:bodyPr/>
          <a:lstStyle/>
          <a:p>
            <a:r>
              <a:rPr kumimoji="1" lang="ja-JP" altLang="en-US" dirty="0" smtClean="0"/>
              <a:t>基数一覧表１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93273" y="2074361"/>
          <a:ext cx="6096000" cy="4299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２進数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１６進数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００００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０００１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００１０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２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２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００１１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３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３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０１００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４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４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０１０１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５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５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０１１０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６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６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０１１１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７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７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１０００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８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８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１００１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９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９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4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　基数とは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7993996" cy="626547"/>
          </a:xfrm>
        </p:spPr>
        <p:txBody>
          <a:bodyPr/>
          <a:lstStyle/>
          <a:p>
            <a:r>
              <a:rPr kumimoji="1" lang="ja-JP" altLang="en-US" dirty="0" smtClean="0"/>
              <a:t>基数一覧表２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93273" y="2074361"/>
          <a:ext cx="6096000" cy="4299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２進数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１６進数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　１０１０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Ａ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　１０１１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Ｂ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　１１００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１２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Ｃ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　１１０１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１３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Ｄ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　１１１０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１４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Ｅ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　１１１１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１５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Ｆ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１００００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１６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１０００１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１７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１００１０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１８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１２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  <a:tr h="390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１００１１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１９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100" dirty="0" smtClean="0"/>
                        <a:t>１３</a:t>
                      </a:r>
                      <a:endParaRPr kumimoji="1" lang="ja-JP" altLang="en-US" sz="2100" dirty="0"/>
                    </a:p>
                  </a:txBody>
                  <a:tcPr marL="78191" marR="78191" marT="39095" marB="3909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19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　基数とは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7993996" cy="626547"/>
          </a:xfrm>
        </p:spPr>
        <p:txBody>
          <a:bodyPr/>
          <a:lstStyle/>
          <a:p>
            <a:r>
              <a:rPr kumimoji="1" lang="ja-JP" altLang="en-US" dirty="0" smtClean="0"/>
              <a:t>基数一覧表まとめ</a:t>
            </a:r>
            <a:r>
              <a:rPr lang="ja-JP" altLang="en-US" dirty="0"/>
              <a:t>１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93273" y="2074361"/>
          <a:ext cx="5664858" cy="4122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286"/>
                <a:gridCol w="1888286"/>
                <a:gridCol w="1888286"/>
              </a:tblGrid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２進数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１６進数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　００００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　０００１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　００１０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２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２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　００１１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３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３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　０１００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４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４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　１０００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８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８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１０１０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Ａ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　１１１１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１５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Ｆ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１００００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１６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 6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3217361" y="2084097"/>
              <a:ext cx="523444" cy="4122404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523444"/>
                  </a:tblGrid>
                  <a:tr h="3171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kumimoji="1" lang="en-US" altLang="ja-JP" sz="1500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786513759"/>
                  </p:ext>
                </p:extLst>
              </p:nvPr>
            </p:nvGraphicFramePr>
            <p:xfrm>
              <a:off x="3762524" y="2207842"/>
              <a:ext cx="612139" cy="507492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612139"/>
                  </a:tblGrid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990" t="-1538" r="-3960" b="-1184615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990" t="-201538" r="-3960" b="-984615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990" t="-301538" r="-3960" b="-884615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990" t="-501538" r="-3960" b="-684615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990" t="-695385" r="-3960" b="-490769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990" t="-1183077" r="-3960" b="-307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003022" y="2074361"/>
              <a:ext cx="523444" cy="4122404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523444"/>
                  </a:tblGrid>
                  <a:tr h="3171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kumimoji="1" lang="en-US" altLang="ja-JP" sz="1500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564958714"/>
                  </p:ext>
                </p:extLst>
              </p:nvPr>
            </p:nvGraphicFramePr>
            <p:xfrm>
              <a:off x="5850756" y="2196456"/>
              <a:ext cx="612139" cy="507492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612139"/>
                  </a:tblGrid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980" t="-1538" r="-3922" b="-1184615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980" t="-201538" r="-3922" b="-984615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980" t="-889231" r="-3922" b="-29692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表 8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6727109" y="2074361"/>
              <a:ext cx="523444" cy="4122404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523444"/>
                  </a:tblGrid>
                  <a:tr h="3171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e>
                                  <m:sup>
                                    <m:r>
                                      <a:rPr kumimoji="1" lang="en-US" altLang="ja-JP" sz="1500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表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465424688"/>
                  </p:ext>
                </p:extLst>
              </p:nvPr>
            </p:nvGraphicFramePr>
            <p:xfrm>
              <a:off x="7866980" y="2196456"/>
              <a:ext cx="612139" cy="507492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612139"/>
                  </a:tblGrid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990" t="-1538" r="-4950" b="-1184615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990" t="-201538" r="-4950" b="-984615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990" t="-1183077" r="-4950" b="-307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5107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　基数とは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804" y="1447814"/>
            <a:ext cx="7993996" cy="626547"/>
          </a:xfrm>
        </p:spPr>
        <p:txBody>
          <a:bodyPr/>
          <a:lstStyle/>
          <a:p>
            <a:r>
              <a:rPr kumimoji="1" lang="ja-JP" altLang="en-US" dirty="0" smtClean="0"/>
              <a:t>基数一覧表まとめ２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93273" y="2074361"/>
          <a:ext cx="5664858" cy="317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286"/>
                <a:gridCol w="1888286"/>
                <a:gridCol w="1888286"/>
              </a:tblGrid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２進数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１６進数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１０００００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３２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２０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１００００００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６４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４０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１０００００００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１２８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８０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１１１１１１１１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２５５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ＦＦ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１００００００００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２５６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 smtClean="0"/>
                        <a:t>１００</a:t>
                      </a:r>
                      <a:endParaRPr kumimoji="1" lang="ja-JP" altLang="en-US" sz="1500" dirty="0"/>
                    </a:p>
                  </a:txBody>
                  <a:tcPr marL="78191" marR="78191" marT="39095" marB="39095"/>
                </a:tc>
              </a:tr>
              <a:tr h="31710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500" dirty="0" smtClean="0"/>
                        <a:t>～</a:t>
                      </a:r>
                      <a:endParaRPr kumimoji="1" lang="ja-JP" altLang="en-US" sz="1500" dirty="0"/>
                    </a:p>
                  </a:txBody>
                  <a:tcPr marL="78191" marR="78191" marT="39095" marB="39095" vert="eaVert" anchor="ctr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 6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3217361" y="2084098"/>
              <a:ext cx="523444" cy="317108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523444"/>
                  </a:tblGrid>
                  <a:tr h="3171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kumimoji="1" lang="en-US" altLang="ja-JP" sz="1500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044060145"/>
                  </p:ext>
                </p:extLst>
              </p:nvPr>
            </p:nvGraphicFramePr>
            <p:xfrm>
              <a:off x="3762524" y="2207842"/>
              <a:ext cx="612139" cy="3889693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612139"/>
                  </a:tblGrid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990" t="-1538" r="-3960" b="-886154"/>
                          </a:stretch>
                        </a:blipFill>
                      </a:tcPr>
                    </a:tc>
                  </a:tr>
                  <a:tr h="399733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990" t="-100000" r="-3960" b="-772727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990" t="-296923" r="-3960" b="-590769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990" t="-490769" r="-3960" b="-39692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990" t="-784615" r="-3960" b="-103077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003022" y="2074361"/>
              <a:ext cx="523444" cy="317108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523444"/>
                  </a:tblGrid>
                  <a:tr h="3171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kumimoji="1" lang="en-US" altLang="ja-JP" sz="1500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4102881981"/>
                  </p:ext>
                </p:extLst>
              </p:nvPr>
            </p:nvGraphicFramePr>
            <p:xfrm>
              <a:off x="5850756" y="2196456"/>
              <a:ext cx="612139" cy="388620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612139"/>
                  </a:tblGrid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980" t="-1538" r="-3922" b="-884615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表 8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6727109" y="2074361"/>
              <a:ext cx="523444" cy="317108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523444"/>
                  </a:tblGrid>
                  <a:tr h="31710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e>
                                  <m:sup>
                                    <m:r>
                                      <a:rPr kumimoji="1" lang="en-US" altLang="ja-JP" sz="1500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 vert="eaVert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ja-JP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e>
                                  <m:sup>
                                    <m:r>
                                      <a:rPr kumimoji="1" lang="en-US" altLang="ja-JP" sz="15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  <a:tr h="317108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1500" dirty="0"/>
                        </a:p>
                      </a:txBody>
                      <a:tcPr marL="78191" marR="78191" marT="39095" marB="39095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表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312732962"/>
                  </p:ext>
                </p:extLst>
              </p:nvPr>
            </p:nvGraphicFramePr>
            <p:xfrm>
              <a:off x="7866980" y="2196456"/>
              <a:ext cx="612139" cy="388620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612139"/>
                  </a:tblGrid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990" t="-1538" r="-4950" b="-884615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 vert="eaVert"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5"/>
                          <a:stretch>
                            <a:fillRect l="-990" t="-783077" r="-4950" b="-103077"/>
                          </a:stretch>
                        </a:blipFill>
                      </a:tcPr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pPr marL="0" marR="0" indent="0" algn="l" defTabSz="104303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6726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基数変換</Template>
  <TotalTime>272</TotalTime>
  <Words>1377</Words>
  <Application>Microsoft Office PowerPoint</Application>
  <PresentationFormat>画面に合わせる (4:3)</PresentationFormat>
  <Paragraphs>632</Paragraphs>
  <Slides>19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Cambria Math</vt:lpstr>
      <vt:lpstr>Office ​​テーマ</vt:lpstr>
      <vt:lpstr>４章　基数とは</vt:lpstr>
      <vt:lpstr>４　基数とは</vt:lpstr>
      <vt:lpstr>４　基数とは</vt:lpstr>
      <vt:lpstr>４　基数とは</vt:lpstr>
      <vt:lpstr>４　基数とは</vt:lpstr>
      <vt:lpstr>４　基数とは</vt:lpstr>
      <vt:lpstr>４　基数とは</vt:lpstr>
      <vt:lpstr>４　基数とは</vt:lpstr>
      <vt:lpstr>４　基数とは</vt:lpstr>
      <vt:lpstr>５章　基数変換１</vt:lpstr>
      <vt:lpstr>５　基数変換１</vt:lpstr>
      <vt:lpstr>５　基数変換１</vt:lpstr>
      <vt:lpstr>５　基数変換１</vt:lpstr>
      <vt:lpstr>５　基数変換１</vt:lpstr>
      <vt:lpstr>５　基数変換１</vt:lpstr>
      <vt:lpstr>５　基数変換１</vt:lpstr>
      <vt:lpstr>５　基数変換１</vt:lpstr>
      <vt:lpstr>５　基数変換１</vt:lpstr>
      <vt:lpstr>５　基数変換１</vt:lpstr>
    </vt:vector>
  </TitlesOfParts>
  <Company>愛知県教育委員会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４章　基数とは</dc:title>
  <dc:creator>tea044</dc:creator>
  <cp:lastModifiedBy>mainte</cp:lastModifiedBy>
  <cp:revision>26</cp:revision>
  <cp:lastPrinted>2017-01-16T01:18:16Z</cp:lastPrinted>
  <dcterms:created xsi:type="dcterms:W3CDTF">2016-11-18T09:23:28Z</dcterms:created>
  <dcterms:modified xsi:type="dcterms:W3CDTF">2017-02-23T06:34:14Z</dcterms:modified>
</cp:coreProperties>
</file>