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６章　２進数と１６進数" id="{4BFAE842-001C-4ABE-836E-7568CFC8312B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７章　基数変換２" id="{400D5251-7AA8-4AA0-B9D7-429DAE858FE2}">
          <p14:sldIdLst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281" autoAdjust="0"/>
  </p:normalViewPr>
  <p:slideViewPr>
    <p:cSldViewPr snapToGrid="0">
      <p:cViewPr varScale="1">
        <p:scale>
          <a:sx n="77" d="100"/>
          <a:sy n="77" d="100"/>
        </p:scale>
        <p:origin x="18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592" y="-1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1BDA-B5AC-45F8-ABF3-601E8FCEDAE4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0D51-ABFC-480B-8659-9333C81B4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２進数と１６進数について学習します。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6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２進数の４ビットは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１６進数の１桁で表現できます。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では、８ビットは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１６進数の２桁で表現できます。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８ビットの２進数は１６進数で表現すると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２桁でよいのです。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71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コード表では、Ａという文字は２進数の８桁で表していましたが、１６進数になると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２桁で表現できます。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このように２進数だけでコンピュータの内部の情報を表現すると桁が長くなり、分かりにくいので１６進数を使用するようになりました。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0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ここでは２進数と１６進数の変換について学習します。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94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１６進数の１</a:t>
            </a:r>
            <a:r>
              <a:rPr lang="ja-JP" altLang="en-US" dirty="0"/>
              <a:t>桁</a:t>
            </a:r>
            <a:r>
              <a:rPr kumimoji="1" lang="ja-JP" altLang="en-US" dirty="0" smtClean="0"/>
              <a:t>は２進数の４桁になります。（重要）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下の桁（右側）から４桁ずつ区切り線を書きます。この時、４桁にならない場合は、その前に０をつけて４桁にします。数値は先頭にどれだけ０を並べても値は変わりません。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95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次に４桁で分けた２進数を１０進数に変換をします。作業方法は２進数から１０進数への変換方法と同じです。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82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638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378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626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次に１０進数に変換された数値を１６進数に変換をします。まず、区切り線の右側からです。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右の値は１０進数で１１です。１０進数の１１は１６進数で表現するとＢになります。（この進数表は覚えなくても、１０がＡ、１１がＢ、１２がＣ・・・というように</a:t>
            </a:r>
            <a:r>
              <a:rPr lang="ja-JP" altLang="en-US" dirty="0" smtClean="0"/>
              <a:t>指折りし</a:t>
            </a:r>
            <a:r>
              <a:rPr kumimoji="1" lang="ja-JP" altLang="en-US" dirty="0" smtClean="0"/>
              <a:t>ながら確認するようするとよい。）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上位の桁</a:t>
            </a:r>
            <a:r>
              <a:rPr lang="ja-JP" altLang="en-US" dirty="0"/>
              <a:t>は</a:t>
            </a:r>
            <a:r>
              <a:rPr kumimoji="1" lang="ja-JP" altLang="en-US" dirty="0" smtClean="0"/>
              <a:t>、１０進数の２です。１０進数と１６進数の０～９は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同じですので、基数を１０から１６に書き直せば終了です。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591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最後に区切り線を解除し、一つの数値にすれば変換は終了です。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08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復習です。２進数の１ビットの表現量は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０と１の２通りです。８ビットは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２５６通りです。しかし、２進数は桁数をたくさん使う割にはたくさんの量を表現できません。例えばこれが１０進数の場合、８桁もあれば１億通り表現可能です。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２進数だけで情報を表現すると桁が多くなり、分かりにくいです。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90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10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146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885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「００１０１０１１」という２進数は「２Ｂ」という１６進数に変換されます。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49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次に、１６進数から２進数に変換します。「Ｂ２」という１６進数を変換します。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まず１６進数の各桁を１０進数に変換をします。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08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141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１０進数に変換した数値を２進数に変換します。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742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このステップが重要です。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２進数の４桁は１６進数の１桁です。４桁に満たない２進数は４桁になるように数値の前に０を付けます。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082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最後に変換した２進数を一つの数値としてまとめます。これで終了です。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30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２進数と１６進数の関係についてです。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１６進数は１０進数でいう１６になる時に桁上がりをします。１６進数１桁で表現できる最大の数は１０進数の１５になります。この１０進数の１５というのは２進数にすると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４桁すべて１が並んだ状態になります。つまり２進数の４桁は１６進数の１桁で表現できるということです。これは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866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023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6218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練習問題です（約１０分）。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416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520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785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2004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118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511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1199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18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368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7039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ちなみに、</a:t>
            </a:r>
            <a:r>
              <a:rPr kumimoji="1" lang="ja-JP" altLang="en-US" dirty="0" smtClean="0"/>
              <a:t>１６進数と１０進数について直接変換できます。ただし、計算は煩雑になります。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慣れるまでは２進数を経由して変換します。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3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7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195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830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94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２の４乗が１６なので、このような考え方になります。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0D51-ABFC-480B-8659-9333C81B453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41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" y="1007"/>
            <a:ext cx="9142803" cy="685573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5288" y="1213032"/>
            <a:ext cx="7157483" cy="1455226"/>
          </a:xfrm>
        </p:spPr>
        <p:txBody>
          <a:bodyPr>
            <a:normAutofit/>
          </a:bodyPr>
          <a:lstStyle>
            <a:lvl1pPr>
              <a:defRPr sz="376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9487" y="2775894"/>
            <a:ext cx="5603283" cy="1104390"/>
          </a:xfrm>
        </p:spPr>
        <p:txBody>
          <a:bodyPr>
            <a:normAutofit/>
          </a:bodyPr>
          <a:lstStyle>
            <a:lvl1pPr marL="0" indent="0" algn="ctr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5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" y="1007"/>
            <a:ext cx="9142803" cy="685573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2804" y="274639"/>
            <a:ext cx="7993996" cy="803179"/>
          </a:xfrm>
        </p:spPr>
        <p:txBody>
          <a:bodyPr>
            <a:normAutofit/>
          </a:bodyPr>
          <a:lstStyle>
            <a:lvl1pPr>
              <a:defRPr sz="3078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327603"/>
            <a:ext cx="7993996" cy="452596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D763-FFD5-4876-B4AB-DF69C5ECA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91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2804" y="274639"/>
            <a:ext cx="7993996" cy="1095377"/>
          </a:xfrm>
          <a:prstGeom prst="rect">
            <a:avLst/>
          </a:prstGeom>
        </p:spPr>
        <p:txBody>
          <a:bodyPr vert="horz" lIns="104304" tIns="52151" rIns="104304" bIns="52151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9600" y="1469681"/>
            <a:ext cx="8017200" cy="4751403"/>
          </a:xfrm>
          <a:prstGeom prst="rect">
            <a:avLst/>
          </a:prstGeom>
        </p:spPr>
        <p:txBody>
          <a:bodyPr vert="horz" lIns="104304" tIns="52151" rIns="104304" bIns="52151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D763-FFD5-4876-B4AB-DF69C5ECA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60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ctr" defTabSz="891895" rtl="0" eaLnBrk="1" latinLnBrk="0" hangingPunct="1">
        <a:spcBef>
          <a:spcPct val="0"/>
        </a:spcBef>
        <a:buNone/>
        <a:defRPr kumimoji="1" sz="3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60" indent="-334460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78" kern="1200">
          <a:solidFill>
            <a:schemeClr val="tx1"/>
          </a:solidFill>
          <a:latin typeface="+mn-lt"/>
          <a:ea typeface="+mn-ea"/>
          <a:cs typeface="+mn-cs"/>
        </a:defRPr>
      </a:lvl1pPr>
      <a:lvl2pPr marL="724666" indent="-278718" algn="l" defTabSz="891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36" kern="1200">
          <a:solidFill>
            <a:schemeClr val="tx1"/>
          </a:solidFill>
          <a:latin typeface="+mn-lt"/>
          <a:ea typeface="+mn-ea"/>
          <a:cs typeface="+mn-cs"/>
        </a:defRPr>
      </a:lvl2pPr>
      <a:lvl3pPr marL="1114869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23" kern="1200">
          <a:solidFill>
            <a:schemeClr val="tx1"/>
          </a:solidFill>
          <a:latin typeface="+mn-lt"/>
          <a:ea typeface="+mn-ea"/>
          <a:cs typeface="+mn-cs"/>
        </a:defRPr>
      </a:lvl3pPr>
      <a:lvl4pPr marL="1560816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4pPr>
      <a:lvl5pPr marL="2006763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5pPr>
      <a:lvl6pPr marL="2452711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6pPr>
      <a:lvl7pPr marL="2898661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7pPr>
      <a:lvl8pPr marL="3344608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8pPr>
      <a:lvl9pPr marL="3790555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45947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891895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37842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83790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229737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675685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121634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567582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６章　２進数と１６進数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２進数と関係が深い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１６進数について学習しよう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81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 smtClean="0"/>
              <a:t>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進数から１６進数へ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2995" y="2335872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４ビット</a:t>
            </a:r>
          </a:p>
        </p:txBody>
      </p:sp>
      <p:sp>
        <p:nvSpPr>
          <p:cNvPr id="11" name="下矢印 10"/>
          <p:cNvSpPr/>
          <p:nvPr/>
        </p:nvSpPr>
        <p:spPr>
          <a:xfrm rot="16200000">
            <a:off x="3197477" y="2385239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6864" y="2335872"/>
            <a:ext cx="4879873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進数の１桁で表現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67326" y="4156479"/>
            <a:ext cx="602921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（１　０　１　０　１　０　１　１）</a:t>
            </a:r>
            <a:endParaRPr lang="ja-JP" altLang="en-US" sz="4104" dirty="0"/>
          </a:p>
        </p:txBody>
      </p:sp>
      <p:sp>
        <p:nvSpPr>
          <p:cNvPr id="17" name="下矢印 16"/>
          <p:cNvSpPr/>
          <p:nvPr/>
        </p:nvSpPr>
        <p:spPr>
          <a:xfrm>
            <a:off x="3929322" y="5128581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82952" y="5817998"/>
            <a:ext cx="2305048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（ＡＢ）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92351" y="6113868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16</a:t>
            </a:r>
            <a:endParaRPr lang="ja-JP" altLang="en-US" sz="2394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78482" y="4468204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2995" y="3165847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８ビット</a:t>
            </a:r>
          </a:p>
        </p:txBody>
      </p:sp>
      <p:sp>
        <p:nvSpPr>
          <p:cNvPr id="14" name="下矢印 13"/>
          <p:cNvSpPr/>
          <p:nvPr/>
        </p:nvSpPr>
        <p:spPr>
          <a:xfrm rot="16200000">
            <a:off x="3197477" y="321521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56864" y="3165847"/>
            <a:ext cx="4879873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進数の　桁で表現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49819" y="3165846"/>
            <a:ext cx="638285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1867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  <p:bldP spid="17" grpId="0" animBg="1"/>
      <p:bldP spid="18" grpId="0"/>
      <p:bldP spid="19" grpId="0"/>
      <p:bldP spid="20" grpId="0"/>
      <p:bldP spid="13" grpId="0"/>
      <p:bldP spid="14" grpId="0" animBg="1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文字コード表（一部抜粋）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370125" y="2259084"/>
          <a:ext cx="7512094" cy="325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96"/>
                <a:gridCol w="431022"/>
                <a:gridCol w="431022"/>
                <a:gridCol w="431022"/>
                <a:gridCol w="431022"/>
                <a:gridCol w="431022"/>
                <a:gridCol w="445508"/>
                <a:gridCol w="441888"/>
                <a:gridCol w="441888"/>
                <a:gridCol w="441888"/>
                <a:gridCol w="441888"/>
                <a:gridCol w="441888"/>
                <a:gridCol w="441888"/>
                <a:gridCol w="441888"/>
                <a:gridCol w="441888"/>
                <a:gridCol w="441888"/>
                <a:gridCol w="441888"/>
              </a:tblGrid>
              <a:tr h="541856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  後</a:t>
                      </a:r>
                      <a:endParaRPr kumimoji="1" lang="en-US" altLang="ja-JP" sz="1500" dirty="0" smtClean="0"/>
                    </a:p>
                    <a:p>
                      <a:r>
                        <a:rPr kumimoji="1" lang="ja-JP" altLang="en-US" sz="1500" dirty="0" smtClean="0"/>
                        <a:t>前</a:t>
                      </a:r>
                      <a:endParaRPr kumimoji="1" lang="ja-JP" altLang="en-US" sz="1500" dirty="0"/>
                    </a:p>
                  </a:txBody>
                  <a:tcPr marL="78191" marR="78191" marT="39095" marB="39095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0000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0001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0010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0011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0100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0101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0110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0111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1000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1001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1010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1011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1100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1101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1110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1111</a:t>
                      </a:r>
                      <a:endParaRPr kumimoji="1" lang="ja-JP" altLang="en-US" sz="900" dirty="0"/>
                    </a:p>
                  </a:txBody>
                  <a:tcPr marL="78191" marR="78191" marT="39095" marB="39095" anchor="ctr" anchorCtr="1"/>
                </a:tc>
              </a:tr>
              <a:tr h="541856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</a:rPr>
                        <a:t>0011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78191" marR="78191" marT="39095" marB="39095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0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1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2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3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4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5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6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7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8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9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: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;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&lt;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=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&gt;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?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</a:tr>
              <a:tr h="541856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</a:rPr>
                        <a:t>0100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78191" marR="78191" marT="39095" marB="39095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@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A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B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C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D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E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F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G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H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I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K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L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M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N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O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</a:tr>
              <a:tr h="541856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</a:rPr>
                        <a:t>0101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78191" marR="78191" marT="39095" marB="39095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P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Q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R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S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U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V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W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X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Z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[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＼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]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^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_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</a:tr>
              <a:tr h="541856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78191" marR="78191" marT="39095" marB="39095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`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a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b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c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d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e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f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g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h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i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k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l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m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n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o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</a:tr>
              <a:tr h="541856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bg1"/>
                          </a:solidFill>
                        </a:rPr>
                        <a:t>1111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78191" marR="78191" marT="39095" marB="39095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p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q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r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s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u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v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w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x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z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{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|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}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~</a:t>
                      </a:r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8191" marR="78191" marT="39095" marB="39095" anchor="ctr" anchorCtr="1"/>
                </a:tc>
              </a:tr>
            </a:tbl>
          </a:graphicData>
        </a:graphic>
      </p:graphicFrame>
      <p:sp>
        <p:nvSpPr>
          <p:cNvPr id="4" name="円/楕円 3"/>
          <p:cNvSpPr/>
          <p:nvPr/>
        </p:nvSpPr>
        <p:spPr>
          <a:xfrm>
            <a:off x="2355316" y="3463816"/>
            <a:ext cx="307873" cy="307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" name="円/楕円 7"/>
          <p:cNvSpPr/>
          <p:nvPr/>
        </p:nvSpPr>
        <p:spPr>
          <a:xfrm>
            <a:off x="1431699" y="3511110"/>
            <a:ext cx="391990" cy="307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" name="円/楕円 8"/>
          <p:cNvSpPr/>
          <p:nvPr/>
        </p:nvSpPr>
        <p:spPr>
          <a:xfrm>
            <a:off x="2313258" y="2431132"/>
            <a:ext cx="391990" cy="307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0" name="直線矢印コネクタ 9"/>
          <p:cNvCxnSpPr>
            <a:endCxn id="14" idx="0"/>
          </p:cNvCxnSpPr>
          <p:nvPr/>
        </p:nvCxnSpPr>
        <p:spPr>
          <a:xfrm>
            <a:off x="1674968" y="3767566"/>
            <a:ext cx="13119" cy="2058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16" idx="0"/>
          </p:cNvCxnSpPr>
          <p:nvPr/>
        </p:nvCxnSpPr>
        <p:spPr>
          <a:xfrm>
            <a:off x="2618102" y="2666525"/>
            <a:ext cx="421014" cy="31592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35317" y="5825789"/>
            <a:ext cx="1505540" cy="671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762" dirty="0"/>
              <a:t>０１００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86346" y="5825789"/>
            <a:ext cx="1505540" cy="671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762" dirty="0"/>
              <a:t>０００１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42107" y="5801080"/>
            <a:ext cx="2767104" cy="671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762" dirty="0"/>
              <a:t>と２桁で表現</a:t>
            </a:r>
          </a:p>
        </p:txBody>
      </p:sp>
      <p:sp>
        <p:nvSpPr>
          <p:cNvPr id="17" name="下矢印 16"/>
          <p:cNvSpPr/>
          <p:nvPr/>
        </p:nvSpPr>
        <p:spPr>
          <a:xfrm rot="16200000">
            <a:off x="3835166" y="579624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0598" y="5748443"/>
            <a:ext cx="1851509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４１</a:t>
            </a:r>
            <a:r>
              <a:rPr lang="en-US" altLang="ja-JP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41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90022" y="6083591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16</a:t>
            </a:r>
            <a:endParaRPr lang="ja-JP" altLang="en-US" sz="2394" dirty="0"/>
          </a:p>
        </p:txBody>
      </p:sp>
    </p:spTree>
    <p:extLst>
      <p:ext uri="{BB962C8B-B14F-4D97-AF65-F5344CB8AC3E}">
        <p14:creationId xmlns:p14="http://schemas.microsoft.com/office/powerpoint/2010/main" val="40730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７章　基数変換２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進数と１６進数の変換について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学習しよう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3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46975" y="4069447"/>
            <a:ext cx="686117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①　下の桁</a:t>
            </a:r>
            <a:r>
              <a:rPr lang="en-US" altLang="ja-JP" sz="4104" dirty="0">
                <a:solidFill>
                  <a:srgbClr val="FF0000"/>
                </a:solidFill>
              </a:rPr>
              <a:t>(</a:t>
            </a:r>
            <a:r>
              <a:rPr lang="ja-JP" altLang="en-US" sz="4104" dirty="0">
                <a:solidFill>
                  <a:srgbClr val="FF0000"/>
                </a:solidFill>
              </a:rPr>
              <a:t>右側</a:t>
            </a:r>
            <a:r>
              <a:rPr lang="en-US" altLang="ja-JP" sz="4104" dirty="0">
                <a:solidFill>
                  <a:srgbClr val="FF0000"/>
                </a:solidFill>
              </a:rPr>
              <a:t>)</a:t>
            </a:r>
            <a:r>
              <a:rPr lang="ja-JP" altLang="en-US" sz="4104" dirty="0">
                <a:solidFill>
                  <a:srgbClr val="FF0000"/>
                </a:solidFill>
              </a:rPr>
              <a:t>から４桁ずつ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09018" y="4671928"/>
            <a:ext cx="344196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区切り線を書く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37611" y="5351653"/>
            <a:ext cx="5886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②　４桁にならない場合は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09019" y="5954135"/>
            <a:ext cx="540564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前に０を並べ４桁にする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07444" y="19982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633840" y="2037369"/>
            <a:ext cx="0" cy="71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530143" y="2798407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87096" y="279840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961822" y="2798409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27890" y="2768150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36057" y="2792323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57059" y="2770685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52903" y="2768150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95950" y="2791062"/>
            <a:ext cx="319318" cy="32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5151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75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  <p:bldP spid="58" grpId="0"/>
      <p:bldP spid="62" grpId="0"/>
      <p:bldP spid="43" grpId="0" build="allAtOnce"/>
      <p:bldP spid="44" grpId="0" build="allAtOnce"/>
      <p:bldP spid="45" grpId="0" build="allAtOnce"/>
      <p:bldP spid="46" grpId="0" build="allAtOnce"/>
      <p:bldP spid="51" grpId="0"/>
      <p:bldP spid="52" grpId="0"/>
      <p:bldP spid="18" grpId="0" build="allAtOnce"/>
      <p:bldP spid="18" grpId="1" build="allAtOnce"/>
      <p:bldP spid="19" grpId="0" build="allAtOnce"/>
      <p:bldP spid="19" grpId="1" build="allAtOnce"/>
      <p:bldP spid="20" grpId="0" build="allAtOnce"/>
      <p:bldP spid="20" grpId="1" build="allAtOnce"/>
      <p:bldP spid="21" grpId="0" build="allAtOnce"/>
      <p:bldP spid="21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5918" y="2904168"/>
            <a:ext cx="62872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４桁で分けた２進数から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47336" y="3506062"/>
            <a:ext cx="732283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１０進数の変換と同じ作業をする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586807" y="1998343"/>
            <a:ext cx="0" cy="71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</p:spTree>
    <p:extLst>
      <p:ext uri="{BB962C8B-B14F-4D97-AF65-F5344CB8AC3E}">
        <p14:creationId xmlns:p14="http://schemas.microsoft.com/office/powerpoint/2010/main" val="63326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0350" y="3935447"/>
            <a:ext cx="62872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４桁で分けた２進数から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61768" y="4537341"/>
            <a:ext cx="732283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１０進数の変換と同じ作業をする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586807" y="1998343"/>
            <a:ext cx="0" cy="193710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</p:spTree>
    <p:extLst>
      <p:ext uri="{BB962C8B-B14F-4D97-AF65-F5344CB8AC3E}">
        <p14:creationId xmlns:p14="http://schemas.microsoft.com/office/powerpoint/2010/main" val="2035497668"/>
      </p:ext>
    </p:extLst>
  </p:cSld>
  <p:clrMapOvr>
    <a:masterClrMapping/>
  </p:clrMapOvr>
  <p:transition advClick="0" advTm="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4899" y="5298254"/>
            <a:ext cx="62872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４桁で分けた２進数から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36317" y="5900148"/>
            <a:ext cx="732283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１０進数の変換と同じ作業をする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586807" y="1998343"/>
            <a:ext cx="0" cy="30315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</p:spTree>
    <p:extLst>
      <p:ext uri="{BB962C8B-B14F-4D97-AF65-F5344CB8AC3E}">
        <p14:creationId xmlns:p14="http://schemas.microsoft.com/office/powerpoint/2010/main" val="335646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4899" y="5298254"/>
            <a:ext cx="62872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４桁で分けた２進数から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36317" y="5900148"/>
            <a:ext cx="732283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１０進数の変換と同じ作業をする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430517" y="403006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40756" y="403006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206637" y="4047539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6011086" y="272155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317232" y="269781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4637757" y="272155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892925" y="269781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351562" y="331946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069989" y="331946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799954" y="33332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587020" y="331946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90" name="加算記号 89"/>
          <p:cNvSpPr/>
          <p:nvPr/>
        </p:nvSpPr>
        <p:spPr>
          <a:xfrm>
            <a:off x="3981904" y="3466603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1" name="加算記号 90"/>
          <p:cNvSpPr/>
          <p:nvPr/>
        </p:nvSpPr>
        <p:spPr>
          <a:xfrm>
            <a:off x="4741976" y="3466603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2" name="加算記号 91"/>
          <p:cNvSpPr/>
          <p:nvPr/>
        </p:nvSpPr>
        <p:spPr>
          <a:xfrm>
            <a:off x="5447991" y="3466603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3" name="等号 92"/>
          <p:cNvSpPr/>
          <p:nvPr/>
        </p:nvSpPr>
        <p:spPr>
          <a:xfrm>
            <a:off x="3689959" y="4142586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428556" y="434031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28178" y="40430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38417" y="40430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20567" y="40497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3161447" y="273452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2467593" y="271078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1788118" y="273452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043287" y="271078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1501924" y="333244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220350" y="333244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950316" y="334627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37381" y="333244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7" name="加算記号 106"/>
          <p:cNvSpPr/>
          <p:nvPr/>
        </p:nvSpPr>
        <p:spPr>
          <a:xfrm>
            <a:off x="1132266" y="3479579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08" name="加算記号 107"/>
          <p:cNvSpPr/>
          <p:nvPr/>
        </p:nvSpPr>
        <p:spPr>
          <a:xfrm>
            <a:off x="1892338" y="3479579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09" name="加算記号 108"/>
          <p:cNvSpPr/>
          <p:nvPr/>
        </p:nvSpPr>
        <p:spPr>
          <a:xfrm>
            <a:off x="2598353" y="3479579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10" name="等号 109"/>
          <p:cNvSpPr/>
          <p:nvPr/>
        </p:nvSpPr>
        <p:spPr>
          <a:xfrm>
            <a:off x="787620" y="4155561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42485" y="4342527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115" name="直線コネクタ 114"/>
          <p:cNvCxnSpPr/>
          <p:nvPr/>
        </p:nvCxnSpPr>
        <p:spPr>
          <a:xfrm>
            <a:off x="3586807" y="1998343"/>
            <a:ext cx="0" cy="30315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45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73" presetID="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0"/>
                            </p:stCondLst>
                            <p:childTnLst>
                              <p:par>
                                <p:cTn id="78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500"/>
                            </p:stCondLst>
                            <p:childTnLst>
                              <p:par>
                                <p:cTn id="8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8000"/>
                            </p:stCondLst>
                            <p:childTnLst>
                              <p:par>
                                <p:cTn id="8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9500"/>
                            </p:stCondLst>
                            <p:childTnLst>
                              <p:par>
                                <p:cTn id="91" presetID="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1500"/>
                            </p:stCondLst>
                            <p:childTnLst>
                              <p:par>
                                <p:cTn id="9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6" grpId="0"/>
      <p:bldP spid="86" grpId="0"/>
      <p:bldP spid="87" grpId="0"/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5" grpId="0"/>
      <p:bldP spid="96" grpId="0"/>
      <p:bldP spid="97" grpId="0"/>
      <p:bldP spid="98" grpId="0"/>
      <p:bldP spid="103" grpId="0"/>
      <p:bldP spid="104" grpId="0"/>
      <p:bldP spid="105" grpId="0"/>
      <p:bldP spid="106" grpId="0"/>
      <p:bldP spid="107" grpId="0" animBg="1"/>
      <p:bldP spid="108" grpId="0" animBg="1"/>
      <p:bldP spid="109" grpId="0" animBg="1"/>
      <p:bldP spid="110" grpId="0" animBg="1"/>
      <p:bldP spid="1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3" y="5301904"/>
            <a:ext cx="808426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④　１０進数から１６進数へ変換する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54801" y="5846477"/>
            <a:ext cx="7389889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ただし変換するのは１０以上のみ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392499" y="2713801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3" name="等号 92"/>
          <p:cNvSpPr/>
          <p:nvPr/>
        </p:nvSpPr>
        <p:spPr>
          <a:xfrm>
            <a:off x="3651941" y="2826327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390538" y="3024061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10" name="等号 109"/>
          <p:cNvSpPr/>
          <p:nvPr/>
        </p:nvSpPr>
        <p:spPr>
          <a:xfrm>
            <a:off x="851603" y="2821461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206468" y="3008427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115" name="直線コネクタ 114"/>
          <p:cNvCxnSpPr/>
          <p:nvPr/>
        </p:nvCxnSpPr>
        <p:spPr>
          <a:xfrm>
            <a:off x="3586807" y="1998343"/>
            <a:ext cx="0" cy="30315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1823544" y="3399238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612412" y="401098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4814618" y="338932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567375" y="4010984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6788684" y="1484283"/>
            <a:ext cx="1662512" cy="1524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3078" b="1" dirty="0">
                <a:solidFill>
                  <a:srgbClr val="FF0000"/>
                </a:solidFill>
              </a:rPr>
              <a:t>同じ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6824179" y="3324659"/>
            <a:ext cx="1662512" cy="44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3078" b="1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312223" y="401617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994373" y="402288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216291" y="431566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68711" y="4024399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12708" y="405179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179349" y="4346577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59448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  <p:bldP spid="47" grpId="0"/>
      <p:bldP spid="49" grpId="0"/>
      <p:bldP spid="54" grpId="0" animBg="1"/>
      <p:bldP spid="58" grpId="0" animBg="1"/>
      <p:bldP spid="58" grpId="1" animBg="1"/>
      <p:bldP spid="59" grpId="0"/>
      <p:bldP spid="60" grpId="0"/>
      <p:bldP spid="62" grpId="0"/>
      <p:bldP spid="64" grpId="0"/>
      <p:bldP spid="65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3" name="等号 92"/>
          <p:cNvSpPr/>
          <p:nvPr/>
        </p:nvSpPr>
        <p:spPr>
          <a:xfrm>
            <a:off x="3651941" y="2826327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10" name="等号 109"/>
          <p:cNvSpPr/>
          <p:nvPr/>
        </p:nvSpPr>
        <p:spPr>
          <a:xfrm>
            <a:off x="851603" y="2821461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3586807" y="1998343"/>
            <a:ext cx="0" cy="30315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54793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 smtClean="0"/>
              <a:t>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２進数の</a:t>
            </a:r>
            <a:r>
              <a:rPr lang="ja-JP" altLang="en-US" dirty="0" smtClean="0"/>
              <a:t>表現量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0259" y="2335872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１ビット</a:t>
            </a:r>
          </a:p>
        </p:txBody>
      </p:sp>
      <p:sp>
        <p:nvSpPr>
          <p:cNvPr id="11" name="下矢印 10"/>
          <p:cNvSpPr/>
          <p:nvPr/>
        </p:nvSpPr>
        <p:spPr>
          <a:xfrm rot="16200000">
            <a:off x="3404740" y="2385239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64127" y="2335872"/>
            <a:ext cx="3931246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表現量は２通り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48036" y="3046463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８ビット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64127" y="3046463"/>
            <a:ext cx="4143272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表現量は</a:t>
            </a:r>
            <a:r>
              <a:rPr lang="en-US" altLang="ja-JP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256</a:t>
            </a:r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通り</a:t>
            </a:r>
          </a:p>
        </p:txBody>
      </p:sp>
      <p:sp>
        <p:nvSpPr>
          <p:cNvPr id="15" name="下矢印 14"/>
          <p:cNvSpPr/>
          <p:nvPr/>
        </p:nvSpPr>
        <p:spPr>
          <a:xfrm rot="16200000">
            <a:off x="3422518" y="312665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45578" y="3844423"/>
            <a:ext cx="6699270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latin typeface="+mj-ea"/>
              </a:rPr>
              <a:t>(</a:t>
            </a:r>
            <a:r>
              <a:rPr lang="ja-JP" altLang="en-US" sz="4104" dirty="0">
                <a:latin typeface="+mj-ea"/>
              </a:rPr>
              <a:t>例</a:t>
            </a:r>
            <a:r>
              <a:rPr lang="en-US" altLang="ja-JP" sz="4104" dirty="0">
                <a:latin typeface="+mj-ea"/>
              </a:rPr>
              <a:t>)</a:t>
            </a:r>
            <a:r>
              <a:rPr lang="ja-JP" altLang="en-US" sz="4104" dirty="0">
                <a:latin typeface="+mj-ea"/>
              </a:rPr>
              <a:t>　１　０　１　０　１　０　１　１</a:t>
            </a:r>
            <a:endParaRPr lang="ja-JP" altLang="en-US" sz="4104" dirty="0"/>
          </a:p>
        </p:txBody>
      </p:sp>
      <p:sp>
        <p:nvSpPr>
          <p:cNvPr id="17" name="下矢印 16"/>
          <p:cNvSpPr/>
          <p:nvPr/>
        </p:nvSpPr>
        <p:spPr>
          <a:xfrm>
            <a:off x="3939993" y="4611565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30259" y="5352974"/>
            <a:ext cx="7993996" cy="72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桁が多く</a:t>
            </a:r>
            <a:r>
              <a:rPr lang="ja-JP" altLang="en-US" sz="4104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なりすぎて分かりにくい</a:t>
            </a:r>
            <a:endParaRPr lang="ja-JP" altLang="en-US" sz="4104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91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3" name="等号 92"/>
          <p:cNvSpPr/>
          <p:nvPr/>
        </p:nvSpPr>
        <p:spPr>
          <a:xfrm>
            <a:off x="3651941" y="2826327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10" name="等号 109"/>
          <p:cNvSpPr/>
          <p:nvPr/>
        </p:nvSpPr>
        <p:spPr>
          <a:xfrm>
            <a:off x="851603" y="2821461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3586807" y="1998343"/>
            <a:ext cx="0" cy="180010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9825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3" name="等号 92"/>
          <p:cNvSpPr/>
          <p:nvPr/>
        </p:nvSpPr>
        <p:spPr>
          <a:xfrm>
            <a:off x="3651941" y="2826327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10" name="等号 109"/>
          <p:cNvSpPr/>
          <p:nvPr/>
        </p:nvSpPr>
        <p:spPr>
          <a:xfrm>
            <a:off x="851603" y="2821461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3586807" y="1998343"/>
            <a:ext cx="0" cy="56861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414031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167319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1" y="270893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880195" y="3277364"/>
            <a:ext cx="993097" cy="12324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887820" y="3318189"/>
            <a:ext cx="1473909" cy="12011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0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１６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634" y="5301904"/>
            <a:ext cx="540885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⑤　区切り線を解除して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23492" y="5846477"/>
            <a:ext cx="415049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一</a:t>
            </a:r>
            <a:r>
              <a:rPr lang="ja-JP" altLang="en-US" sz="4104" dirty="0" smtClean="0">
                <a:solidFill>
                  <a:srgbClr val="FF0000"/>
                </a:solidFill>
              </a:rPr>
              <a:t>つの</a:t>
            </a:r>
            <a:r>
              <a:rPr lang="ja-JP" altLang="en-US" sz="4104" dirty="0">
                <a:solidFill>
                  <a:srgbClr val="FF0000"/>
                </a:solidFill>
              </a:rPr>
              <a:t>数値とする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62093" y="1998344"/>
            <a:ext cx="40863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１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8529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3986" y="200171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02738" y="271380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168619" y="273128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592166" y="269836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02400" y="270893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84549" y="271564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2344" y="2701697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2178009" y="304749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23164" y="305365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880195" y="3277364"/>
            <a:ext cx="993097" cy="12324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887820" y="3318189"/>
            <a:ext cx="1473909" cy="12011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19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06176E-6 1.64812E-6 L 0.16509 0.263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54" y="131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87648E-6 1.7447E-6 L -0.1057 0.263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5" y="13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5059E-8 2.03443E-6 L 0.15202 0.261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1" y="1308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5392E-6 2.80705E-6 L -0.12396 0.2584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5" y="1291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425 0.0021 L -0.10897 0.276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6" y="13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96" grpId="0"/>
      <p:bldP spid="97" grpId="0"/>
      <p:bldP spid="98" grpId="0"/>
      <p:bldP spid="49" grpId="0"/>
      <p:bldP spid="62" grpId="0"/>
      <p:bldP spid="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1907" y="5768832"/>
            <a:ext cx="723787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①　１桁ずつ１０進数に変換する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311956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1907" y="5768832"/>
            <a:ext cx="723787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①　１桁ずつ１０進数に変換する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374694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1906" y="5768832"/>
            <a:ext cx="49760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②　２進数に変換する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493915" y="46243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67714" y="464721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0382" y="465269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32300" y="494547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02594" y="4615911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65649" y="46186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668855" y="461888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90774" y="4911663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54141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924" y="5897452"/>
            <a:ext cx="907011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４桁に満たない場合前に０</a:t>
            </a:r>
            <a:r>
              <a:rPr lang="ja-JP" altLang="en-US" sz="4104" dirty="0" smtClean="0">
                <a:solidFill>
                  <a:srgbClr val="FF0000"/>
                </a:solidFill>
              </a:rPr>
              <a:t>を付ける</a:t>
            </a:r>
            <a:endParaRPr lang="ja-JP" altLang="en-US" sz="4104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302594" y="4615911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5649" y="46186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68855" y="461888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90774" y="4911663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93915" y="46243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67714" y="464721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0382" y="465269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32300" y="494547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11047" y="521328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83510" y="5215067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65147" y="46304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71389" y="462702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０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91343" y="5214497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10166" y="521328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54271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46793E-6 9.42683E-7 L -0.08878 0.000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1" grpId="0" build="allAtOnce"/>
      <p:bldP spid="41" grpId="1" build="allAtOnce"/>
      <p:bldP spid="42" grpId="0" build="allAtOnce"/>
      <p:bldP spid="42" grpId="1" build="allAtOnce"/>
      <p:bldP spid="43" grpId="0"/>
      <p:bldP spid="44" grpId="0"/>
      <p:bldP spid="45" grpId="0" build="allAtOnce"/>
      <p:bldP spid="45" grpId="1" build="allAtOnce"/>
      <p:bldP spid="46" grpId="0" build="allAtOnce"/>
      <p:bldP spid="46" grpI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9932" y="5845781"/>
            <a:ext cx="28777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④　</a:t>
            </a:r>
            <a:r>
              <a:rPr lang="ja-JP" altLang="en-US" sz="4104" dirty="0" smtClean="0">
                <a:solidFill>
                  <a:srgbClr val="FF0000"/>
                </a:solidFill>
              </a:rPr>
              <a:t>まとめる</a:t>
            </a:r>
            <a:endParaRPr lang="ja-JP" altLang="en-US" sz="4104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3864427" y="5287225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302594" y="4615911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5649" y="46186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68855" y="461888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90774" y="4911663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93915" y="46243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97915" y="464788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0382" y="465269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32300" y="494547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64049" y="463138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70290" y="462791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31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正方形/長方形 3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0" name="正方形/長方形 9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2830329" y="2743820"/>
            <a:ext cx="2894003" cy="27555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4707387" y="5114017"/>
            <a:ext cx="1040929" cy="4380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64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9932" y="5845781"/>
            <a:ext cx="28777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④　</a:t>
            </a:r>
            <a:r>
              <a:rPr lang="ja-JP" altLang="en-US" sz="4104" dirty="0" smtClean="0">
                <a:solidFill>
                  <a:srgbClr val="FF0000"/>
                </a:solidFill>
              </a:rPr>
              <a:t>まとめる</a:t>
            </a:r>
            <a:endParaRPr lang="ja-JP" altLang="en-US" sz="4104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3864427" y="5287225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302594" y="4615911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5649" y="46186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68855" y="461888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90774" y="4911663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93915" y="46243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97915" y="464788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0382" y="465269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32300" y="494547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64049" y="463138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70290" y="462791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1652947" y="5262104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68697" y="524592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679647" y="524680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73406" y="5245927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4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fade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１６</a:t>
            </a:r>
            <a:r>
              <a:rPr kumimoji="1" lang="ja-JP" altLang="en-US" dirty="0" smtClean="0"/>
              <a:t>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9932" y="5845781"/>
            <a:ext cx="28777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④　</a:t>
            </a:r>
            <a:r>
              <a:rPr lang="ja-JP" altLang="en-US" sz="4104" dirty="0" smtClean="0">
                <a:solidFill>
                  <a:srgbClr val="FF0000"/>
                </a:solidFill>
              </a:rPr>
              <a:t>まとめる</a:t>
            </a:r>
            <a:endParaRPr lang="ja-JP" altLang="en-US" sz="4104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834" y="200505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002164" y="201346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584325" y="19913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77849" y="198568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56708" y="2335840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3864427" y="5287225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5" y="331821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02325" y="331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7103" y="328401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2985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3194" y="330149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44" y="330820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302594" y="4615911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5649" y="46186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68855" y="461888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90774" y="4911663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93915" y="46243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97915" y="464788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0382" y="465269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32300" y="494547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64049" y="463138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70290" y="462791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1894151" y="5914517"/>
            <a:ext cx="162095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１０１１</a:t>
            </a:r>
            <a:endParaRPr lang="ja-JP" altLang="en-US" sz="4104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59340" y="591392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70290" y="591480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64049" y="5913922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１０</a:t>
            </a:r>
            <a:endParaRPr lang="ja-JP" altLang="en-US" sz="4104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89769" y="590829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21496" y="5908297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43414" y="6201077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7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10575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練習問題　１６進数を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進数に、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進数を１６進数に変換しなさい。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308550" y="2628531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①　（１１</a:t>
            </a:r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99790" y="2631598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②　（</a:t>
            </a:r>
            <a:r>
              <a:rPr lang="ja-JP" altLang="en-US" sz="4104" dirty="0"/>
              <a:t>１８）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08549" y="3308085"/>
            <a:ext cx="23182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③　（Ｅ３</a:t>
            </a:r>
            <a:r>
              <a:rPr lang="ja-JP" altLang="en-US" sz="4104" dirty="0"/>
              <a:t>）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00243" y="3265095"/>
            <a:ext cx="269496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④　（２Ｃ５</a:t>
            </a:r>
            <a:r>
              <a:rPr lang="ja-JP" altLang="en-US" sz="4104" dirty="0"/>
              <a:t>）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53253" y="352827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99156" y="3540231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782" y="2817687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333319" y="287152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10753" y="3987639"/>
            <a:ext cx="266290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⑤　（１０１</a:t>
            </a:r>
            <a:r>
              <a:rPr lang="ja-JP" altLang="en-US" sz="4104" dirty="0"/>
              <a:t>）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99790" y="3976792"/>
            <a:ext cx="338105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⑥　（１１１０１</a:t>
            </a:r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08549" y="4667193"/>
            <a:ext cx="40991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⑦　（１１１０１１１</a:t>
            </a:r>
            <a:r>
              <a:rPr lang="ja-JP" altLang="en-US" sz="4104" dirty="0"/>
              <a:t>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04062" y="5366936"/>
            <a:ext cx="44582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⑧　（１０１０１０１１</a:t>
            </a:r>
            <a:r>
              <a:rPr lang="ja-JP" altLang="en-US" sz="4104" dirty="0"/>
              <a:t>）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687833" y="4219920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78670" y="4219920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02630" y="492044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64456" y="5633198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9637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答え合わせ</a:t>
            </a:r>
            <a:endParaRPr kumimoji="1" lang="ja-JP" altLang="en-US" dirty="0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993886" y="235172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4" y="3318210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30690" y="3318210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07103" y="2021637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①　（１１</a:t>
            </a:r>
            <a:r>
              <a:rPr lang="ja-JP" altLang="en-US" sz="4104" dirty="0"/>
              <a:t>）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302594" y="4615911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（０００１）</a:t>
            </a:r>
            <a:endParaRPr lang="ja-JP" altLang="en-US" sz="4104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19006" y="4611274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（０００１）</a:t>
            </a:r>
            <a:endParaRPr lang="ja-JP" altLang="en-US" sz="4104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0573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6618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4503294" y="5248170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077428" y="5910209"/>
            <a:ext cx="35830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（０００１０００１）</a:t>
            </a:r>
            <a:endParaRPr lang="ja-JP" altLang="en-US" sz="4104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61919" y="6165381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75174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3" grpId="0"/>
      <p:bldP spid="34" grpId="0"/>
      <p:bldP spid="35" grpId="0"/>
      <p:bldP spid="36" grpId="0"/>
      <p:bldP spid="37" grpId="0"/>
      <p:bldP spid="40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答え合わせ</a:t>
            </a:r>
            <a:endParaRPr kumimoji="1" lang="ja-JP" altLang="en-US" dirty="0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993886" y="235172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324944" y="3318210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30690" y="3318210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（８）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07103" y="2021637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②　（</a:t>
            </a:r>
            <a:r>
              <a:rPr lang="ja-JP" altLang="en-US" sz="4104" dirty="0"/>
              <a:t>１８）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302594" y="4615911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（０００１）</a:t>
            </a:r>
            <a:endParaRPr lang="ja-JP" altLang="en-US" sz="4104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19006" y="4611274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（１０００）</a:t>
            </a:r>
            <a:endParaRPr lang="ja-JP" altLang="en-US" sz="4104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0573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6618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4503294" y="5248170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077428" y="5910209"/>
            <a:ext cx="35830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（０００１１０００）</a:t>
            </a:r>
            <a:endParaRPr lang="ja-JP" altLang="en-US" sz="4104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61919" y="6165381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8781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3" grpId="0"/>
      <p:bldP spid="34" grpId="0"/>
      <p:bldP spid="35" grpId="0"/>
      <p:bldP spid="36" grpId="0"/>
      <p:bldP spid="37" grpId="0"/>
      <p:bldP spid="40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答え合わせ</a:t>
            </a:r>
            <a:endParaRPr kumimoji="1" lang="ja-JP" altLang="en-US" dirty="0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993886" y="235172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909488" y="2620394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72259" y="2640010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130188" y="3318210"/>
            <a:ext cx="142859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（１４）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30690" y="3318210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（３）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94903" y="3594273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7263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07104" y="2021637"/>
            <a:ext cx="23182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③　（</a:t>
            </a:r>
            <a:r>
              <a:rPr lang="ja-JP" altLang="en-US" sz="4104" dirty="0">
                <a:latin typeface="+mj-ea"/>
              </a:rPr>
              <a:t>Ｅ３</a:t>
            </a:r>
            <a:r>
              <a:rPr lang="ja-JP" altLang="en-US" sz="4104" dirty="0"/>
              <a:t>）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2371372" y="3931013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479257" y="3957873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302594" y="4615911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（１１１０）</a:t>
            </a:r>
            <a:endParaRPr lang="ja-JP" altLang="en-US" sz="4104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19006" y="4611274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（００１１）</a:t>
            </a:r>
            <a:endParaRPr lang="ja-JP" altLang="en-US" sz="4104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0573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56618" y="4947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4503294" y="5248170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2282751" y="526515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077428" y="5910209"/>
            <a:ext cx="35830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（１１１０００１１）</a:t>
            </a:r>
            <a:endParaRPr lang="ja-JP" altLang="en-US" sz="4104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61919" y="6165381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0277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3" grpId="0"/>
      <p:bldP spid="34" grpId="0"/>
      <p:bldP spid="35" grpId="0"/>
      <p:bldP spid="36" grpId="0"/>
      <p:bldP spid="37" grpId="0"/>
      <p:bldP spid="40" grpId="0"/>
      <p:bldP spid="4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答え合わせ</a:t>
            </a:r>
            <a:endParaRPr kumimoji="1" lang="ja-JP" altLang="en-US" dirty="0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4163837" y="232726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493296" y="2620072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160552" y="2628228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620124" y="3292367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（２）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17140" y="3306129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（５）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12490" y="357813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173241" y="360098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12994" y="2019275"/>
            <a:ext cx="269496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④　（</a:t>
            </a:r>
            <a:r>
              <a:rPr lang="ja-JP" altLang="en-US" sz="4104" dirty="0">
                <a:latin typeface="+mj-ea"/>
              </a:rPr>
              <a:t>２Ｃ５</a:t>
            </a:r>
            <a:r>
              <a:rPr lang="ja-JP" altLang="en-US" sz="4104" dirty="0"/>
              <a:t>）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1633823" y="3910788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906588" y="3969666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10823" y="4636927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（００１０）</a:t>
            </a:r>
            <a:endParaRPr lang="ja-JP" altLang="en-US" sz="4104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81643" y="4624656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（０１０１）</a:t>
            </a:r>
            <a:endParaRPr lang="ja-JP" altLang="en-US" sz="4104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48802" y="4968728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19255" y="4961094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4503294" y="5248170"/>
            <a:ext cx="478857" cy="747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1751024" y="5276241"/>
            <a:ext cx="421091" cy="7274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107660" y="5909720"/>
            <a:ext cx="501932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（００１０１１０００１０１）</a:t>
            </a:r>
            <a:endParaRPr lang="ja-JP" altLang="en-US" sz="4104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34168" y="6193959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3568324" y="2616932"/>
            <a:ext cx="0" cy="7749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813475" y="3285129"/>
            <a:ext cx="142859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（１２）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20081" y="3591189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3595137" y="3969666"/>
            <a:ext cx="0" cy="753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455353" y="4609911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（１１００）</a:t>
            </a:r>
            <a:endParaRPr lang="ja-JP" altLang="en-US" sz="4104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93332" y="4941712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3612822" y="5250189"/>
            <a:ext cx="0" cy="753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61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29" grpId="0"/>
      <p:bldP spid="31" grpId="0"/>
      <p:bldP spid="42" grpId="0"/>
      <p:bldP spid="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588769" y="391983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99008" y="3919830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48978" y="394256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4169338" y="261132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3475484" y="258758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796009" y="261132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2051177" y="258758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2509814" y="32092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28241" y="32092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958206" y="322306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745272" y="32092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90" name="加算記号 89"/>
          <p:cNvSpPr/>
          <p:nvPr/>
        </p:nvSpPr>
        <p:spPr>
          <a:xfrm>
            <a:off x="2140156" y="33563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1" name="加算記号 90"/>
          <p:cNvSpPr/>
          <p:nvPr/>
        </p:nvSpPr>
        <p:spPr>
          <a:xfrm>
            <a:off x="2900228" y="33563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2" name="加算記号 91"/>
          <p:cNvSpPr/>
          <p:nvPr/>
        </p:nvSpPr>
        <p:spPr>
          <a:xfrm>
            <a:off x="3606243" y="33563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3" name="等号 92"/>
          <p:cNvSpPr/>
          <p:nvPr/>
        </p:nvSpPr>
        <p:spPr>
          <a:xfrm>
            <a:off x="1848211" y="4032357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170897" y="423534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6134" y="1929905"/>
            <a:ext cx="132279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⑤　（</a:t>
            </a:r>
            <a:endParaRPr lang="ja-JP" altLang="en-US" sz="4104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99388" y="1913064"/>
            <a:ext cx="222368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１）</a:t>
            </a:r>
            <a:endParaRPr lang="ja-JP" altLang="en-US" sz="4104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99388" y="192412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12391" y="2299449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2878017" y="463042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2646113" y="507783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56352" y="507783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06322" y="510056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28241" y="539334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/>
          </p:nvPr>
        </p:nvGraphicFramePr>
        <p:xfrm>
          <a:off x="6466432" y="1127375"/>
          <a:ext cx="2278258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91"/>
                <a:gridCol w="1046767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7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3777E-6 3.68885E-6 L 0.07735 0.000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0" y="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639E-6 2.76716E-6 L 0.09412 -0.000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6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8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45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6" grpId="0"/>
      <p:bldP spid="86" grpId="0"/>
      <p:bldP spid="87" grpId="0"/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5" grpId="0"/>
      <p:bldP spid="47" grpId="0"/>
      <p:bldP spid="48" grpId="0"/>
      <p:bldP spid="50" grpId="0"/>
      <p:bldP spid="58" grpId="0"/>
      <p:bldP spid="59" grpId="0"/>
      <p:bldP spid="60" grpId="0"/>
      <p:bldP spid="6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25678" y="1954560"/>
            <a:ext cx="33778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１　１　０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928605" y="1996116"/>
            <a:ext cx="0" cy="71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3925242" y="272373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43669" y="272373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73635" y="273756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160700" y="272373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018333" y="19707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90828" y="1970752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⑥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31225" y="272373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60700" y="2708355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31225" y="2708355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24300" y="2708355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34734" y="19707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19605" y="19707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34523" y="4053694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１３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44762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10643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681509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612123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441763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469693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5556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73995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03960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39102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66" name="加算記号 65"/>
          <p:cNvSpPr/>
          <p:nvPr/>
        </p:nvSpPr>
        <p:spPr>
          <a:xfrm>
            <a:off x="4785910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7" name="加算記号 66"/>
          <p:cNvSpPr/>
          <p:nvPr/>
        </p:nvSpPr>
        <p:spPr>
          <a:xfrm>
            <a:off x="5545982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8" name="加算記号 67"/>
          <p:cNvSpPr/>
          <p:nvPr/>
        </p:nvSpPr>
        <p:spPr>
          <a:xfrm>
            <a:off x="6251997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9" name="等号 68"/>
          <p:cNvSpPr/>
          <p:nvPr/>
        </p:nvSpPr>
        <p:spPr>
          <a:xfrm>
            <a:off x="4493965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232562" y="436395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97700" y="405369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07939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790089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4017829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4106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65764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92562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371591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9001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81969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607049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3" name="加算記号 82"/>
          <p:cNvSpPr/>
          <p:nvPr/>
        </p:nvSpPr>
        <p:spPr>
          <a:xfrm>
            <a:off x="2001934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4" name="加算記号 83"/>
          <p:cNvSpPr/>
          <p:nvPr/>
        </p:nvSpPr>
        <p:spPr>
          <a:xfrm>
            <a:off x="2762006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5" name="加算記号 84"/>
          <p:cNvSpPr/>
          <p:nvPr/>
        </p:nvSpPr>
        <p:spPr>
          <a:xfrm>
            <a:off x="3468020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6" name="等号 85"/>
          <p:cNvSpPr/>
          <p:nvPr/>
        </p:nvSpPr>
        <p:spPr>
          <a:xfrm>
            <a:off x="1657142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012008" y="442152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5680955" y="473776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2657641" y="478176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441776" y="519957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15201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83416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056083" y="549906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14775" y="5199576"/>
            <a:ext cx="583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Ｄ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110903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827550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010643" y="555068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 flipH="1">
            <a:off x="4961943" y="5739104"/>
            <a:ext cx="708589" cy="472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2735922" y="5821337"/>
            <a:ext cx="639209" cy="3900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3743465" y="5890672"/>
            <a:ext cx="94288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１Ｄ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453704" y="589067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19585" y="590815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41504" y="620093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graphicFrame>
        <p:nvGraphicFramePr>
          <p:cNvPr id="107" name="表 106"/>
          <p:cNvGraphicFramePr>
            <a:graphicFrameLocks noGrp="1"/>
          </p:cNvGraphicFramePr>
          <p:nvPr>
            <p:extLst/>
          </p:nvPr>
        </p:nvGraphicFramePr>
        <p:xfrm>
          <a:off x="7105777" y="1646808"/>
          <a:ext cx="1970385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427"/>
                <a:gridCol w="992958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5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89549E-6 -4.7659E-6 L 0.15365 0.0016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1" y="6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85036E-7 -3.36553E-6 L 0.15098 0.002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42" y="10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08551E-6 -4.04997E-6 L 0.15648 -0.0029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4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25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75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250"/>
                            </p:stCondLst>
                            <p:childTnLst>
                              <p:par>
                                <p:cTn id="58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250"/>
                            </p:stCondLst>
                            <p:childTnLst>
                              <p:par>
                                <p:cTn id="6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7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25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750"/>
                            </p:stCondLst>
                            <p:childTnLst>
                              <p:par>
                                <p:cTn id="8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250"/>
                            </p:stCondLst>
                            <p:childTnLst>
                              <p:par>
                                <p:cTn id="104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75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425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750"/>
                            </p:stCondLst>
                            <p:childTnLst>
                              <p:par>
                                <p:cTn id="13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725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8750"/>
                            </p:stCondLst>
                            <p:childTnLst>
                              <p:par>
                                <p:cTn id="149" presetID="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4250"/>
                            </p:stCondLst>
                            <p:childTnLst>
                              <p:par>
                                <p:cTn id="16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5750"/>
                            </p:stCondLst>
                            <p:childTnLst>
                              <p:par>
                                <p:cTn id="17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8250"/>
                            </p:stCondLst>
                            <p:childTnLst>
                              <p:par>
                                <p:cTn id="19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9750"/>
                            </p:stCondLst>
                            <p:childTnLst>
                              <p:par>
                                <p:cTn id="19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2250"/>
                            </p:stCondLst>
                            <p:childTnLst>
                              <p:par>
                                <p:cTn id="20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3750"/>
                            </p:stCondLst>
                            <p:childTnLst>
                              <p:par>
                                <p:cTn id="211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5250"/>
                            </p:stCondLst>
                            <p:childTnLst>
                              <p:par>
                                <p:cTn id="220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7750"/>
                            </p:stCondLst>
                            <p:childTnLst>
                              <p:par>
                                <p:cTn id="2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9250"/>
                            </p:stCondLst>
                            <p:childTnLst>
                              <p:par>
                                <p:cTn id="23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0750"/>
                            </p:stCondLst>
                            <p:childTnLst>
                              <p:par>
                                <p:cTn id="2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62250"/>
                            </p:stCondLst>
                            <p:childTnLst>
                              <p:par>
                                <p:cTn id="248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3750"/>
                            </p:stCondLst>
                            <p:childTnLst>
                              <p:par>
                                <p:cTn id="2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5250"/>
                            </p:stCondLst>
                            <p:childTnLst>
                              <p:par>
                                <p:cTn id="2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build="allAtOnce"/>
      <p:bldP spid="43" grpId="1" build="allAtOnce"/>
      <p:bldP spid="44" grpId="0" build="allAtOnce"/>
      <p:bldP spid="44" grpId="1" build="allAtOnce"/>
      <p:bldP spid="45" grpId="0" build="allAtOnce"/>
      <p:bldP spid="45" grpId="1" build="allAtOnce"/>
      <p:bldP spid="46" grpId="0" build="allAtOnce"/>
      <p:bldP spid="46" grpId="1" build="allAtOnce"/>
      <p:bldP spid="51" grpId="0"/>
      <p:bldP spid="18" grpId="0" build="allAtOnce"/>
      <p:bldP spid="18" grpId="1" build="allAtOnce"/>
      <p:bldP spid="18" grpId="2" build="allAtOnce"/>
      <p:bldP spid="19" grpId="0" build="allAtOnce"/>
      <p:bldP spid="19" grpId="1" build="allAtOnce"/>
      <p:bldP spid="20" grpId="0" build="allAtOnce"/>
      <p:bldP spid="20" grpId="1" build="allAtOnce"/>
      <p:bldP spid="21" grpId="0" build="allAtOnce"/>
      <p:bldP spid="21" grpId="1" build="allAtOnce"/>
      <p:bldP spid="28" grpId="0"/>
      <p:bldP spid="29" grpId="0"/>
      <p:bldP spid="53" grpId="0"/>
      <p:bldP spid="54" grpId="0"/>
      <p:bldP spid="55" grpId="0"/>
      <p:bldP spid="61" grpId="0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1" grpId="0"/>
      <p:bldP spid="72" grpId="0"/>
      <p:bldP spid="73" grpId="0"/>
      <p:bldP spid="74" grpId="0"/>
      <p:bldP spid="79" grpId="0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105" grpId="0"/>
      <p:bldP spid="10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53064" y="1967385"/>
            <a:ext cx="479490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１　１　０　１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679090" y="1951337"/>
            <a:ext cx="0" cy="71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582324" y="269653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10256" y="269653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989358" y="269653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04333" y="269653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90828" y="1970752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⑦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14837" y="2696587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45213" y="2694362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88341" y="269653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19605" y="19707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76744" y="405369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186983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908105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681509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612123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441763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469693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5556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73995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03960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39102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6" name="加算記号 65"/>
          <p:cNvSpPr/>
          <p:nvPr/>
        </p:nvSpPr>
        <p:spPr>
          <a:xfrm>
            <a:off x="4785910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7" name="加算記号 66"/>
          <p:cNvSpPr/>
          <p:nvPr/>
        </p:nvSpPr>
        <p:spPr>
          <a:xfrm>
            <a:off x="5545982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8" name="加算記号 67"/>
          <p:cNvSpPr/>
          <p:nvPr/>
        </p:nvSpPr>
        <p:spPr>
          <a:xfrm>
            <a:off x="6251997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9" name="等号 68"/>
          <p:cNvSpPr/>
          <p:nvPr/>
        </p:nvSpPr>
        <p:spPr>
          <a:xfrm>
            <a:off x="4493965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130024" y="436030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97700" y="405369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07939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790089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4017829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4106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65764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92562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371591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9001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81969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607049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3" name="加算記号 82"/>
          <p:cNvSpPr/>
          <p:nvPr/>
        </p:nvSpPr>
        <p:spPr>
          <a:xfrm>
            <a:off x="2001934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4" name="加算記号 83"/>
          <p:cNvSpPr/>
          <p:nvPr/>
        </p:nvSpPr>
        <p:spPr>
          <a:xfrm>
            <a:off x="2762006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5" name="加算記号 84"/>
          <p:cNvSpPr/>
          <p:nvPr/>
        </p:nvSpPr>
        <p:spPr>
          <a:xfrm>
            <a:off x="3468020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6" name="等号 85"/>
          <p:cNvSpPr/>
          <p:nvPr/>
        </p:nvSpPr>
        <p:spPr>
          <a:xfrm>
            <a:off x="1657142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012008" y="442152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5680955" y="473776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2657641" y="478176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441776" y="519957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15201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83416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056083" y="549906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14775" y="519957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110903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827550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010643" y="555068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 flipH="1">
            <a:off x="4961943" y="5739104"/>
            <a:ext cx="708589" cy="472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2735922" y="5821337"/>
            <a:ext cx="639209" cy="3900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3743465" y="5890672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７７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453704" y="589067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19585" y="5908151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41504" y="620093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788341" y="2694362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graphicFrame>
        <p:nvGraphicFramePr>
          <p:cNvPr id="89" name="表 88"/>
          <p:cNvGraphicFramePr>
            <a:graphicFrameLocks noGrp="1"/>
          </p:cNvGraphicFramePr>
          <p:nvPr>
            <p:extLst/>
          </p:nvPr>
        </p:nvGraphicFramePr>
        <p:xfrm>
          <a:off x="7105777" y="1646808"/>
          <a:ext cx="1970385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427"/>
                <a:gridCol w="992958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3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5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75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13777E-6 -4.37959E-6 L 0.07646 -0.0018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-10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08551E-6 -4.95906E-6 L 0.08194 -0.000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-2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2304E-6 4.98425E-6 L 0.06859 -0.0031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" y="-16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3943E-6 4.88768E-6 L 0.07319 0.0004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1" y="10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08551E-6 4.88768E-6 L 0.08283 4.93596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250"/>
                            </p:stCondLst>
                            <p:childTnLst>
                              <p:par>
                                <p:cTn id="62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25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750"/>
                            </p:stCondLst>
                            <p:childTnLst>
                              <p:par>
                                <p:cTn id="83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250"/>
                            </p:stCondLst>
                            <p:childTnLst>
                              <p:par>
                                <p:cTn id="10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75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25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175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325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475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250"/>
                            </p:stCondLst>
                            <p:childTnLst>
                              <p:par>
                                <p:cTn id="162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175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425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5750"/>
                            </p:stCondLst>
                            <p:childTnLst>
                              <p:par>
                                <p:cTn id="19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8250"/>
                            </p:stCondLst>
                            <p:childTnLst>
                              <p:par>
                                <p:cTn id="19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9750"/>
                            </p:stCondLst>
                            <p:childTnLst>
                              <p:par>
                                <p:cTn id="207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1250"/>
                            </p:stCondLst>
                            <p:childTnLst>
                              <p:par>
                                <p:cTn id="21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3750"/>
                            </p:stCondLst>
                            <p:childTnLst>
                              <p:par>
                                <p:cTn id="22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5250"/>
                            </p:stCondLst>
                            <p:childTnLst>
                              <p:par>
                                <p:cTn id="2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6750"/>
                            </p:stCondLst>
                            <p:childTnLst>
                              <p:par>
                                <p:cTn id="23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8250"/>
                            </p:stCondLst>
                            <p:childTnLst>
                              <p:par>
                                <p:cTn id="24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9750"/>
                            </p:stCondLst>
                            <p:childTnLst>
                              <p:par>
                                <p:cTn id="2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1250"/>
                            </p:stCondLst>
                            <p:childTnLst>
                              <p:par>
                                <p:cTn id="25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build="allAtOnce"/>
      <p:bldP spid="43" grpId="1" build="allAtOnce"/>
      <p:bldP spid="44" grpId="0" build="allAtOnce"/>
      <p:bldP spid="44" grpId="1" build="allAtOnce"/>
      <p:bldP spid="45" grpId="0" build="allAtOnce"/>
      <p:bldP spid="45" grpId="1" build="allAtOnce"/>
      <p:bldP spid="46" grpId="0" build="allAtOnce"/>
      <p:bldP spid="46" grpId="1" build="allAtOnce"/>
      <p:bldP spid="18" grpId="0" build="allAtOnce"/>
      <p:bldP spid="18" grpId="1" build="allAtOnce"/>
      <p:bldP spid="18" grpId="2" build="allAtOnce"/>
      <p:bldP spid="19" grpId="0" build="allAtOnce"/>
      <p:bldP spid="19" grpId="1" build="allAtOnce"/>
      <p:bldP spid="19" grpId="2" build="allAtOnce"/>
      <p:bldP spid="21" grpId="0" build="allAtOnce"/>
      <p:bldP spid="21" grpId="1" build="allAtOnce"/>
      <p:bldP spid="29" grpId="0"/>
      <p:bldP spid="53" grpId="0"/>
      <p:bldP spid="54" grpId="0"/>
      <p:bldP spid="55" grpId="0"/>
      <p:bldP spid="61" grpId="0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1" grpId="0"/>
      <p:bldP spid="72" grpId="0"/>
      <p:bldP spid="73" grpId="0"/>
      <p:bldP spid="74" grpId="0"/>
      <p:bldP spid="79" grpId="0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105" grpId="0"/>
      <p:bldP spid="106" grpId="0"/>
      <p:bldP spid="107" grpId="0" build="allAtOnce"/>
      <p:bldP spid="107" grpId="1" build="allAtOnce"/>
      <p:bldP spid="107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41917" y="2505382"/>
            <a:ext cx="904415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89641" y="2150086"/>
            <a:ext cx="724878" cy="1039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157" dirty="0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7" name="正方形/長方形 16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26256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53064" y="1967385"/>
            <a:ext cx="5503430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</a:rPr>
              <a:t>１　０　１　０　１　０　１　１</a:t>
            </a:r>
            <a:endParaRPr lang="ja-JP" altLang="en-US" sz="4104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71272" y="1938518"/>
            <a:ext cx="0" cy="71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297575" y="267531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02779" y="268350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82254" y="2697882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556089" y="268904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90828" y="1970752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67736" y="268350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11180" y="2694362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5332" y="2675318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４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45207" y="4053694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１１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55391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908105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681509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612123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441763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469693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5556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73995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03960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39102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66" name="加算記号 65"/>
          <p:cNvSpPr/>
          <p:nvPr/>
        </p:nvSpPr>
        <p:spPr>
          <a:xfrm>
            <a:off x="4785910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7" name="加算記号 66"/>
          <p:cNvSpPr/>
          <p:nvPr/>
        </p:nvSpPr>
        <p:spPr>
          <a:xfrm>
            <a:off x="5545982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8" name="加算記号 67"/>
          <p:cNvSpPr/>
          <p:nvPr/>
        </p:nvSpPr>
        <p:spPr>
          <a:xfrm>
            <a:off x="6251997" y="3490238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9" name="等号 68"/>
          <p:cNvSpPr/>
          <p:nvPr/>
        </p:nvSpPr>
        <p:spPr>
          <a:xfrm>
            <a:off x="4493965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130024" y="436030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397700" y="4053694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07939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096960" y="405369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4017829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41062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657641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925627" y="2706707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371591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90018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819696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607049" y="33431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83" name="加算記号 82"/>
          <p:cNvSpPr/>
          <p:nvPr/>
        </p:nvSpPr>
        <p:spPr>
          <a:xfrm>
            <a:off x="2001934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4" name="加算記号 83"/>
          <p:cNvSpPr/>
          <p:nvPr/>
        </p:nvSpPr>
        <p:spPr>
          <a:xfrm>
            <a:off x="2762006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5" name="加算記号 84"/>
          <p:cNvSpPr/>
          <p:nvPr/>
        </p:nvSpPr>
        <p:spPr>
          <a:xfrm>
            <a:off x="3468020" y="3507980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6" name="等号 85"/>
          <p:cNvSpPr/>
          <p:nvPr/>
        </p:nvSpPr>
        <p:spPr>
          <a:xfrm>
            <a:off x="1657142" y="4166220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318879" y="442152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5680955" y="4737760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2657641" y="4781765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441776" y="5199576"/>
            <a:ext cx="5613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15201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834165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056083" y="549906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14774" y="5199576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110903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827550" y="519957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010643" y="5550684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 flipH="1">
            <a:off x="4961943" y="5739104"/>
            <a:ext cx="708589" cy="472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2735922" y="5821337"/>
            <a:ext cx="639209" cy="3900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3743465" y="5890672"/>
            <a:ext cx="97013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ＡＢ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453704" y="589067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519585" y="589067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41504" y="6200932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１６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505976" y="2681854"/>
            <a:ext cx="319318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39" dirty="0">
                <a:solidFill>
                  <a:srgbClr val="0070C0"/>
                </a:solidFill>
              </a:rPr>
              <a:t>３</a:t>
            </a:r>
          </a:p>
        </p:txBody>
      </p:sp>
      <p:graphicFrame>
        <p:nvGraphicFramePr>
          <p:cNvPr id="109" name="表 108"/>
          <p:cNvGraphicFramePr>
            <a:graphicFrameLocks noGrp="1"/>
          </p:cNvGraphicFramePr>
          <p:nvPr>
            <p:extLst/>
          </p:nvPr>
        </p:nvGraphicFramePr>
        <p:xfrm>
          <a:off x="7105777" y="1646808"/>
          <a:ext cx="1970385" cy="42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427"/>
                <a:gridCol w="992958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～</a:t>
                      </a:r>
                      <a:endParaRPr kumimoji="1" lang="ja-JP" altLang="en-US" sz="2100" dirty="0"/>
                    </a:p>
                  </a:txBody>
                  <a:tcPr marL="78191" marR="78191" marT="39095" marB="39095" vert="eaVert" anchor="ctr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5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75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75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250"/>
                            </p:stCondLst>
                            <p:childTnLst>
                              <p:par>
                                <p:cTn id="68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750"/>
                            </p:stCondLst>
                            <p:childTnLst>
                              <p:par>
                                <p:cTn id="8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25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75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250"/>
                            </p:stCondLst>
                            <p:childTnLst>
                              <p:par>
                                <p:cTn id="11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75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925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4750"/>
                            </p:stCondLst>
                            <p:childTnLst>
                              <p:par>
                                <p:cTn id="147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25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875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250"/>
                            </p:stCondLst>
                            <p:childTnLst>
                              <p:par>
                                <p:cTn id="17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2750"/>
                            </p:stCondLst>
                            <p:childTnLst>
                              <p:par>
                                <p:cTn id="18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4250"/>
                            </p:stCondLst>
                            <p:childTnLst>
                              <p:par>
                                <p:cTn id="19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5750"/>
                            </p:stCondLst>
                            <p:childTnLst>
                              <p:par>
                                <p:cTn id="20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8250"/>
                            </p:stCondLst>
                            <p:childTnLst>
                              <p:par>
                                <p:cTn id="20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9750"/>
                            </p:stCondLst>
                            <p:childTnLst>
                              <p:par>
                                <p:cTn id="2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125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2750"/>
                            </p:stCondLst>
                            <p:childTnLst>
                              <p:par>
                                <p:cTn id="22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4250"/>
                            </p:stCondLst>
                            <p:childTnLst>
                              <p:par>
                                <p:cTn id="23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5750"/>
                            </p:stCondLst>
                            <p:childTnLst>
                              <p:par>
                                <p:cTn id="2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allAtOnce"/>
      <p:bldP spid="43" grpId="1" build="allAtOnce"/>
      <p:bldP spid="44" grpId="0" build="allAtOnce"/>
      <p:bldP spid="44" grpId="1" build="allAtOnce"/>
      <p:bldP spid="45" grpId="0" build="allAtOnce"/>
      <p:bldP spid="45" grpId="1" build="allAtOnce"/>
      <p:bldP spid="46" grpId="0" build="allAtOnce"/>
      <p:bldP spid="46" grpId="1" build="allAtOnce"/>
      <p:bldP spid="18" grpId="0" build="allAtOnce"/>
      <p:bldP spid="18" grpId="1" build="allAtOnce"/>
      <p:bldP spid="19" grpId="0" build="allAtOnce"/>
      <p:bldP spid="19" grpId="1" build="allAtOnce"/>
      <p:bldP spid="21" grpId="0" build="allAtOnce"/>
      <p:bldP spid="21" grpId="1" build="allAtOnce"/>
      <p:bldP spid="53" grpId="0"/>
      <p:bldP spid="54" grpId="0"/>
      <p:bldP spid="55" grpId="0"/>
      <p:bldP spid="61" grpId="0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1" grpId="0"/>
      <p:bldP spid="72" grpId="0"/>
      <p:bldP spid="73" grpId="0"/>
      <p:bldP spid="74" grpId="0"/>
      <p:bldP spid="79" grpId="0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105" grpId="0"/>
      <p:bldP spid="106" grpId="0"/>
      <p:bldP spid="107" grpId="0" build="allAtOnce"/>
      <p:bldP spid="107" grpId="1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　基数変換２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ちなみに・・・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0303" y="4635370"/>
            <a:ext cx="5600938" cy="1355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慣れるまでは２進数を経由しましょう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03794" y="3062865"/>
            <a:ext cx="770114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直接変換する</a:t>
            </a:r>
            <a:r>
              <a:rPr lang="ja-JP" altLang="en-US" sz="4104" dirty="0" smtClean="0">
                <a:solidFill>
                  <a:srgbClr val="FF0000"/>
                </a:solidFill>
              </a:rPr>
              <a:t>と計算が煩雑になる</a:t>
            </a:r>
            <a:endParaRPr lang="ja-JP" altLang="en-US" sz="4104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2076" y="2074361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１６進数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30302" y="2074360"/>
            <a:ext cx="228780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１０進数</a:t>
            </a:r>
          </a:p>
        </p:txBody>
      </p:sp>
      <p:sp>
        <p:nvSpPr>
          <p:cNvPr id="11" name="下矢印 10"/>
          <p:cNvSpPr/>
          <p:nvPr/>
        </p:nvSpPr>
        <p:spPr>
          <a:xfrm>
            <a:off x="4008140" y="397135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" name="左右矢印 3"/>
          <p:cNvSpPr/>
          <p:nvPr/>
        </p:nvSpPr>
        <p:spPr>
          <a:xfrm>
            <a:off x="3569456" y="2234981"/>
            <a:ext cx="1120346" cy="5033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413039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41917" y="2505382"/>
            <a:ext cx="904415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２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6064519" y="3523338"/>
            <a:ext cx="2159" cy="543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6419236" y="3059553"/>
            <a:ext cx="1539363" cy="10076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789641" y="2150086"/>
            <a:ext cx="724878" cy="1039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157" dirty="0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0" name="正方形/長方形 19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33134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45717" y="2903580"/>
            <a:ext cx="679994" cy="960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644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42309" y="302201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４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6064519" y="3523338"/>
            <a:ext cx="2159" cy="543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6419236" y="3059553"/>
            <a:ext cx="1539363" cy="10076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9" name="正方形/長方形 18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28040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54203" y="3302145"/>
            <a:ext cx="679994" cy="960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644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59881" y="3367426"/>
            <a:ext cx="484428" cy="61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420" dirty="0">
                <a:solidFill>
                  <a:srgbClr val="FF0000"/>
                </a:solidFill>
              </a:rPr>
              <a:t>４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6064519" y="3523338"/>
            <a:ext cx="2159" cy="543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6419236" y="3059553"/>
            <a:ext cx="1539363" cy="10076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9" name="正方形/長方形 18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383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768345" y="3948198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ja-JP" altLang="en-US" sz="4104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759" y="4387804"/>
                <a:ext cx="95077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5" name="正方形/長方形 14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162492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　</a:t>
            </a:r>
            <a:r>
              <a:rPr lang="ja-JP" altLang="en-US" dirty="0"/>
              <a:t>２</a:t>
            </a:r>
            <a:r>
              <a:rPr lang="ja-JP" altLang="en-US" dirty="0" smtClean="0"/>
              <a:t>進数と１６進数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進数</a:t>
            </a:r>
            <a:r>
              <a:rPr lang="ja-JP" altLang="en-US" dirty="0"/>
              <a:t>と</a:t>
            </a:r>
            <a:r>
              <a:rPr lang="ja-JP" altLang="en-US" dirty="0" smtClean="0"/>
              <a:t>１６進数の関係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3776572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270022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183077" r="-3922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741917" y="2505382"/>
            <a:ext cx="30059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２進数の４桁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6878878" y="366863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917" y="4845214"/>
            <a:ext cx="3179075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FF0000"/>
                </a:solidFill>
              </a:rPr>
              <a:t>16</a:t>
            </a:r>
            <a:r>
              <a:rPr lang="ja-JP" altLang="en-US" sz="4104" dirty="0">
                <a:solidFill>
                  <a:srgbClr val="FF0000"/>
                </a:solidFill>
              </a:rPr>
              <a:t>進数の１桁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768345" y="3948198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ja-JP" altLang="en-US" sz="4104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759" y="4387804"/>
                <a:ext cx="95077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 rot="5400000">
            <a:off x="5750319" y="4367775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153009" y="5499348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5" name="正方形/長方形 14"/>
          <p:cNvSpPr/>
          <p:nvPr/>
        </p:nvSpPr>
        <p:spPr>
          <a:xfrm>
            <a:off x="4030067" y="5552103"/>
            <a:ext cx="677320" cy="369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413492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基数変換</Template>
  <TotalTime>266</TotalTime>
  <Words>2371</Words>
  <Application>Microsoft Office PowerPoint</Application>
  <PresentationFormat>画面に合わせる (4:3)</PresentationFormat>
  <Paragraphs>1458</Paragraphs>
  <Slides>41</Slides>
  <Notes>41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7" baseType="lpstr">
      <vt:lpstr>ＭＳ Ｐゴシック</vt:lpstr>
      <vt:lpstr>ＭＳ ゴシック</vt:lpstr>
      <vt:lpstr>Arial</vt:lpstr>
      <vt:lpstr>Calibri</vt:lpstr>
      <vt:lpstr>Cambria Math</vt:lpstr>
      <vt:lpstr>Office ​​テーマ</vt:lpstr>
      <vt:lpstr>６章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６　２進数と１６進数</vt:lpstr>
      <vt:lpstr>７章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  <vt:lpstr>７　基数変換２</vt:lpstr>
    </vt:vector>
  </TitlesOfParts>
  <Company>愛知県教育委員会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６章　２進数と１６進数</dc:title>
  <dc:creator>tea044</dc:creator>
  <cp:lastModifiedBy>mainte</cp:lastModifiedBy>
  <cp:revision>20</cp:revision>
  <cp:lastPrinted>2017-01-16T02:54:45Z</cp:lastPrinted>
  <dcterms:created xsi:type="dcterms:W3CDTF">2016-11-18T10:08:09Z</dcterms:created>
  <dcterms:modified xsi:type="dcterms:W3CDTF">2017-02-23T06:57:29Z</dcterms:modified>
</cp:coreProperties>
</file>